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57" r:id="rId4"/>
    <p:sldId id="270" r:id="rId5"/>
    <p:sldId id="271" r:id="rId6"/>
    <p:sldId id="272" r:id="rId7"/>
    <p:sldId id="273" r:id="rId8"/>
    <p:sldId id="274" r:id="rId9"/>
    <p:sldId id="275" r:id="rId10"/>
    <p:sldId id="276" r:id="rId11"/>
    <p:sldId id="277" r:id="rId12"/>
    <p:sldId id="278" r:id="rId13"/>
    <p:sldId id="279" r:id="rId14"/>
    <p:sldId id="259" r:id="rId15"/>
    <p:sldId id="260" r:id="rId16"/>
    <p:sldId id="261" r:id="rId17"/>
    <p:sldId id="283" r:id="rId18"/>
    <p:sldId id="284" r:id="rId19"/>
    <p:sldId id="285" r:id="rId20"/>
    <p:sldId id="286" r:id="rId21"/>
    <p:sldId id="287" r:id="rId22"/>
    <p:sldId id="262" r:id="rId23"/>
    <p:sldId id="265" r:id="rId24"/>
    <p:sldId id="266" r:id="rId25"/>
    <p:sldId id="267" r:id="rId26"/>
    <p:sldId id="268" r:id="rId27"/>
    <p:sldId id="264" r:id="rId28"/>
    <p:sldId id="263" r:id="rId29"/>
    <p:sldId id="280" r:id="rId30"/>
    <p:sldId id="281" r:id="rId31"/>
    <p:sldId id="282"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76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13.03.2025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13.03.2025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13.03.2025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13.03.2025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13.03.2025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13.03.2025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User-307\Downloads\cR8cS_82IhE.jpg"/>
          <p:cNvPicPr>
            <a:picLocks noChangeAspect="1" noChangeArrowheads="1"/>
          </p:cNvPicPr>
          <p:nvPr/>
        </p:nvPicPr>
        <p:blipFill>
          <a:blip r:embed="rId2" cstate="print"/>
          <a:srcRect/>
          <a:stretch>
            <a:fillRect/>
          </a:stretch>
        </p:blipFill>
        <p:spPr bwMode="auto">
          <a:xfrm>
            <a:off x="539552" y="332656"/>
            <a:ext cx="8064896" cy="604867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dirty="0" smtClean="0"/>
              <a:t>7.     Каких катионов в клетке больше К+ или </a:t>
            </a:r>
            <a:r>
              <a:rPr lang="ru-RU" dirty="0" err="1" smtClean="0"/>
              <a:t>Na+</a:t>
            </a:r>
            <a:r>
              <a:rPr lang="ru-RU" dirty="0" smtClean="0"/>
              <a:t>? (К)</a:t>
            </a:r>
          </a:p>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dirty="0" smtClean="0"/>
              <a:t>8.     Из чего состоит клеточная стенка у растений? (целлюлозы)</a:t>
            </a:r>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dirty="0" smtClean="0"/>
              <a:t>9.     Из каких мономеров состоит белок? (аминокислот)</a:t>
            </a:r>
          </a:p>
          <a:p>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dirty="0" smtClean="0"/>
              <a:t>10.   Сколько различных аминокислот входит в состав молекул белка? (20)</a:t>
            </a:r>
          </a:p>
          <a:p>
            <a:pPr>
              <a:buNone/>
            </a:pPr>
            <a:endParaRPr lang="ru-RU" dirty="0" smtClean="0"/>
          </a:p>
          <a:p>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722313" y="117475"/>
            <a:ext cx="7697787" cy="6621463"/>
          </a:xfrm>
          <a:prstGeom prst="rect">
            <a:avLst/>
          </a:prstGeom>
          <a:noFill/>
          <a:ln w="9525">
            <a:noFill/>
            <a:miter lim="800000"/>
            <a:headEnd/>
            <a:tailEnd/>
          </a:ln>
          <a:effectLst/>
        </p:spPr>
      </p:pic>
      <p:sp>
        <p:nvSpPr>
          <p:cNvPr id="5" name="Овал 4"/>
          <p:cNvSpPr/>
          <p:nvPr/>
        </p:nvSpPr>
        <p:spPr>
          <a:xfrm>
            <a:off x="6012160" y="404664"/>
            <a:ext cx="1224136"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вал 5"/>
          <p:cNvSpPr/>
          <p:nvPr/>
        </p:nvSpPr>
        <p:spPr>
          <a:xfrm>
            <a:off x="2915816" y="620688"/>
            <a:ext cx="864096"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p:cNvSpPr/>
          <p:nvPr/>
        </p:nvSpPr>
        <p:spPr>
          <a:xfrm>
            <a:off x="1403648" y="764704"/>
            <a:ext cx="144016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1619672" y="1772816"/>
            <a:ext cx="1152128"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p:cNvSpPr/>
          <p:nvPr/>
        </p:nvSpPr>
        <p:spPr>
          <a:xfrm>
            <a:off x="1403648" y="2492896"/>
            <a:ext cx="108012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9"/>
          <p:cNvSpPr/>
          <p:nvPr/>
        </p:nvSpPr>
        <p:spPr>
          <a:xfrm>
            <a:off x="971600" y="3717032"/>
            <a:ext cx="1080120"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p:nvPr/>
        </p:nvSpPr>
        <p:spPr>
          <a:xfrm>
            <a:off x="755576" y="4797152"/>
            <a:ext cx="1152128"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p:nvPr/>
        </p:nvSpPr>
        <p:spPr>
          <a:xfrm>
            <a:off x="4139952" y="5949280"/>
            <a:ext cx="1080120"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p:cNvSpPr/>
          <p:nvPr/>
        </p:nvSpPr>
        <p:spPr>
          <a:xfrm>
            <a:off x="5148064" y="5157192"/>
            <a:ext cx="158417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p:cNvSpPr/>
          <p:nvPr/>
        </p:nvSpPr>
        <p:spPr>
          <a:xfrm>
            <a:off x="6660232" y="4941168"/>
            <a:ext cx="115212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Овал 14"/>
          <p:cNvSpPr/>
          <p:nvPr/>
        </p:nvSpPr>
        <p:spPr>
          <a:xfrm>
            <a:off x="6948264" y="4221088"/>
            <a:ext cx="1296144"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722313" y="117475"/>
            <a:ext cx="7697787" cy="66214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631825" y="661988"/>
            <a:ext cx="7878763" cy="5534025"/>
          </a:xfrm>
          <a:prstGeom prst="rect">
            <a:avLst/>
          </a:prstGeom>
          <a:noFill/>
          <a:ln w="9525">
            <a:noFill/>
            <a:miter lim="800000"/>
            <a:headEnd/>
            <a:tailEnd/>
          </a:ln>
          <a:effectLst/>
        </p:spPr>
      </p:pic>
      <p:sp>
        <p:nvSpPr>
          <p:cNvPr id="5" name="Овал 4"/>
          <p:cNvSpPr/>
          <p:nvPr/>
        </p:nvSpPr>
        <p:spPr>
          <a:xfrm>
            <a:off x="6156176" y="1412776"/>
            <a:ext cx="1296144"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
        <p:nvSpPr>
          <p:cNvPr id="6" name="Овал 5"/>
          <p:cNvSpPr/>
          <p:nvPr/>
        </p:nvSpPr>
        <p:spPr>
          <a:xfrm>
            <a:off x="6228184" y="2204864"/>
            <a:ext cx="129614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p:cNvSpPr/>
          <p:nvPr/>
        </p:nvSpPr>
        <p:spPr>
          <a:xfrm>
            <a:off x="6228184" y="3284984"/>
            <a:ext cx="1296144"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6228184" y="3861048"/>
            <a:ext cx="1512168"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9"/>
          <p:cNvSpPr/>
          <p:nvPr/>
        </p:nvSpPr>
        <p:spPr>
          <a:xfrm>
            <a:off x="6084168" y="4293096"/>
            <a:ext cx="2232248"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p:nvPr/>
        </p:nvSpPr>
        <p:spPr>
          <a:xfrm>
            <a:off x="6228184" y="5229200"/>
            <a:ext cx="172819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631825" y="661988"/>
            <a:ext cx="7878763" cy="5534025"/>
          </a:xfrm>
          <a:prstGeom prst="rect">
            <a:avLst/>
          </a:prstGeom>
          <a:noFill/>
          <a:ln w="9525">
            <a:noFill/>
            <a:miter lim="800000"/>
            <a:headEnd/>
            <a:tailEnd/>
          </a:ln>
          <a:effectLst/>
        </p:spPr>
      </p:pic>
      <p:sp>
        <p:nvSpPr>
          <p:cNvPr id="6" name="Овал 5"/>
          <p:cNvSpPr/>
          <p:nvPr/>
        </p:nvSpPr>
        <p:spPr>
          <a:xfrm>
            <a:off x="6228184" y="2204864"/>
            <a:ext cx="129614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p:cNvSpPr/>
          <p:nvPr/>
        </p:nvSpPr>
        <p:spPr>
          <a:xfrm>
            <a:off x="6228184" y="3284984"/>
            <a:ext cx="1296144"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6228184" y="3861048"/>
            <a:ext cx="1512168"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9"/>
          <p:cNvSpPr/>
          <p:nvPr/>
        </p:nvSpPr>
        <p:spPr>
          <a:xfrm>
            <a:off x="6084168" y="4293096"/>
            <a:ext cx="2232248"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p:nvPr/>
        </p:nvSpPr>
        <p:spPr>
          <a:xfrm>
            <a:off x="6228184" y="5229200"/>
            <a:ext cx="172819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631825" y="661988"/>
            <a:ext cx="7878763" cy="5534025"/>
          </a:xfrm>
          <a:prstGeom prst="rect">
            <a:avLst/>
          </a:prstGeom>
          <a:noFill/>
          <a:ln w="9525">
            <a:noFill/>
            <a:miter lim="800000"/>
            <a:headEnd/>
            <a:tailEnd/>
          </a:ln>
          <a:effectLst/>
        </p:spPr>
      </p:pic>
      <p:sp>
        <p:nvSpPr>
          <p:cNvPr id="7" name="Овал 6"/>
          <p:cNvSpPr/>
          <p:nvPr/>
        </p:nvSpPr>
        <p:spPr>
          <a:xfrm>
            <a:off x="6228184" y="3284984"/>
            <a:ext cx="1296144"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6228184" y="3861048"/>
            <a:ext cx="1512168"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9"/>
          <p:cNvSpPr/>
          <p:nvPr/>
        </p:nvSpPr>
        <p:spPr>
          <a:xfrm>
            <a:off x="6084168" y="4293096"/>
            <a:ext cx="2232248"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p:nvPr/>
        </p:nvSpPr>
        <p:spPr>
          <a:xfrm>
            <a:off x="6228184" y="5229200"/>
            <a:ext cx="172819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631825" y="661988"/>
            <a:ext cx="7878763" cy="5534025"/>
          </a:xfrm>
          <a:prstGeom prst="rect">
            <a:avLst/>
          </a:prstGeom>
          <a:noFill/>
          <a:ln w="9525">
            <a:noFill/>
            <a:miter lim="800000"/>
            <a:headEnd/>
            <a:tailEnd/>
          </a:ln>
          <a:effectLst/>
        </p:spPr>
      </p:pic>
      <p:sp>
        <p:nvSpPr>
          <p:cNvPr id="8" name="Овал 7"/>
          <p:cNvSpPr/>
          <p:nvPr/>
        </p:nvSpPr>
        <p:spPr>
          <a:xfrm>
            <a:off x="6228184" y="3861048"/>
            <a:ext cx="1512168"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9"/>
          <p:cNvSpPr/>
          <p:nvPr/>
        </p:nvSpPr>
        <p:spPr>
          <a:xfrm>
            <a:off x="6084168" y="4293096"/>
            <a:ext cx="2232248"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p:nvPr/>
        </p:nvSpPr>
        <p:spPr>
          <a:xfrm>
            <a:off x="6228184" y="5229200"/>
            <a:ext cx="172819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lgn="ctr">
              <a:buNone/>
            </a:pPr>
            <a:r>
              <a:rPr lang="ru-RU" dirty="0" smtClean="0">
                <a:solidFill>
                  <a:srgbClr val="00B050"/>
                </a:solidFill>
              </a:rPr>
              <a:t>«БИОМАРАФОН</a:t>
            </a:r>
            <a:r>
              <a:rPr lang="ru-RU" dirty="0" smtClean="0">
                <a:solidFill>
                  <a:srgbClr val="00B050"/>
                </a:solidFill>
              </a:rPr>
              <a:t>»! </a:t>
            </a:r>
            <a:endParaRPr lang="ru-RU" dirty="0">
              <a:solidFill>
                <a:srgbClr val="00B05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631825" y="661988"/>
            <a:ext cx="7878763" cy="5534025"/>
          </a:xfrm>
          <a:prstGeom prst="rect">
            <a:avLst/>
          </a:prstGeom>
          <a:noFill/>
          <a:ln w="9525">
            <a:noFill/>
            <a:miter lim="800000"/>
            <a:headEnd/>
            <a:tailEnd/>
          </a:ln>
          <a:effectLst/>
        </p:spPr>
      </p:pic>
      <p:sp>
        <p:nvSpPr>
          <p:cNvPr id="10" name="Овал 9"/>
          <p:cNvSpPr/>
          <p:nvPr/>
        </p:nvSpPr>
        <p:spPr>
          <a:xfrm>
            <a:off x="6084168" y="4293096"/>
            <a:ext cx="2232248"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p:nvPr/>
        </p:nvSpPr>
        <p:spPr>
          <a:xfrm>
            <a:off x="6228184" y="5229200"/>
            <a:ext cx="172819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631825" y="661988"/>
            <a:ext cx="7878763" cy="5534025"/>
          </a:xfrm>
          <a:prstGeom prst="rect">
            <a:avLst/>
          </a:prstGeom>
          <a:noFill/>
          <a:ln w="9525">
            <a:noFill/>
            <a:miter lim="800000"/>
            <a:headEnd/>
            <a:tailEnd/>
          </a:ln>
          <a:effectLst/>
        </p:spPr>
      </p:pic>
      <p:sp>
        <p:nvSpPr>
          <p:cNvPr id="11" name="Овал 10"/>
          <p:cNvSpPr/>
          <p:nvPr/>
        </p:nvSpPr>
        <p:spPr>
          <a:xfrm>
            <a:off x="6228184" y="5229200"/>
            <a:ext cx="172819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631825" y="661988"/>
            <a:ext cx="7878763" cy="5534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48680"/>
            <a:ext cx="8229600" cy="5577483"/>
          </a:xfrm>
        </p:spPr>
        <p:txBody>
          <a:bodyPr>
            <a:normAutofit fontScale="47500" lnSpcReduction="20000"/>
          </a:bodyPr>
          <a:lstStyle/>
          <a:p>
            <a:r>
              <a:rPr lang="ru-RU" b="1" dirty="0" smtClean="0"/>
              <a:t>Жан Батист Ламарк</a:t>
            </a:r>
            <a:r>
              <a:rPr lang="ru-RU" dirty="0" smtClean="0"/>
              <a:t> </a:t>
            </a:r>
          </a:p>
          <a:p>
            <a:r>
              <a:rPr lang="ru-RU" dirty="0" smtClean="0"/>
              <a:t>Жан Батист Пьер </a:t>
            </a:r>
            <a:r>
              <a:rPr lang="ru-RU" dirty="0" err="1" smtClean="0"/>
              <a:t>Антуан</a:t>
            </a:r>
            <a:r>
              <a:rPr lang="ru-RU" dirty="0" smtClean="0"/>
              <a:t> де Моне Ламарк  — французский ученый- естествоиспытатель. Ламарк стал первым биологом, который попытался создать стройную и целостную теорию эволюции живого мира, известную в наше время как одна из исторических эволюционных теорию, называемая «ламаркизм». Ламарк был большим знатоком как в области зоологии, так и в области ботаники. С 1815 по 1822 год выходил в свет капитальный семитомный труд Ламарка «Естественная история беспозвоночных». В нем он описал все известные в то время роды и виды беспозвоночных. Линней разделил их только на два класса (червей и насекомых), Ламарк же выделил среди них 10 классов. Современные ученые, заметим, выделяют среди беспозвоночных более 30 типов. Помимо термина «беспозвоночные», Ламарк ввел в обращение и еще один термин, ставший общепринятым,  — «биология» (в 1802 году). Он сделал это одновременно с немецким ученым F.P. </a:t>
            </a:r>
            <a:r>
              <a:rPr lang="ru-RU" dirty="0" err="1" smtClean="0"/>
              <a:t>Тревиранусом</a:t>
            </a:r>
            <a:r>
              <a:rPr lang="ru-RU" dirty="0" smtClean="0"/>
              <a:t> и независимо от него. Но самым важным трудом Ламарка стала книга «Философия зоологии», вышедшая в 1809 году. В ней он изложил свою теорию эволюции живого мира. Ламаркисты (ученики Ламарка) создали целую научную школу, дополняя дарвиновскую идею отбора и «выживания наиболее приспособленного» более благородным, с человеческой точки зрения, «стремлением к прогрессу» в живой природе.</a:t>
            </a:r>
          </a:p>
          <a:p>
            <a:endParaRPr lang="ru-RU" dirty="0" smtClean="0"/>
          </a:p>
          <a:p>
            <a:r>
              <a:rPr lang="ru-RU" dirty="0" smtClean="0"/>
              <a:t>Прочитайте текст «Жан Батист Ламарк» и ответьте на вопросы.</a:t>
            </a:r>
          </a:p>
          <a:p>
            <a:r>
              <a:rPr lang="ru-RU" dirty="0" smtClean="0"/>
              <a:t>1.  Что Ламарк предложил первым в истории науки?</a:t>
            </a:r>
          </a:p>
          <a:p>
            <a:r>
              <a:rPr lang="ru-RU" dirty="0" smtClean="0"/>
              <a:t>2.  Какие термины первым ввел Ламарк?</a:t>
            </a:r>
          </a:p>
          <a:p>
            <a:r>
              <a:rPr lang="ru-RU" dirty="0" smtClean="0"/>
              <a:t>3.  Каково принципиальное отличие «ламаркизма» от «дарвинизма»?</a:t>
            </a:r>
          </a:p>
          <a:p>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48680"/>
            <a:ext cx="8229600" cy="5577483"/>
          </a:xfrm>
        </p:spPr>
        <p:txBody>
          <a:bodyPr>
            <a:normAutofit fontScale="47500" lnSpcReduction="20000"/>
          </a:bodyPr>
          <a:lstStyle/>
          <a:p>
            <a:r>
              <a:rPr lang="ru-RU" b="1" dirty="0" smtClean="0"/>
              <a:t>Карл Линней</a:t>
            </a:r>
          </a:p>
          <a:p>
            <a:r>
              <a:rPr lang="ru-RU" dirty="0" smtClean="0"/>
              <a:t>Карл Линней - шведский естествоиспытатель и врач; создатель единой системы классификации растительного и животного мира, еще при жизни принесшей ему всемирную известность. В ней были обобщены и в значительной степени упорядочены знания всего предыдущего периода развития биологической науки. Линней определил понятие биологического вида и заложил основы современной биноминальной (бинарной) номенклатуры, введя в практику систематики так называемые тривиальные названия, которые позже стали использоваться в качестве видовых эпитетов в биноминальных названиях живых организмов. Введенный Линнеем метод формирования научного названия для каждого из видов используется до сих пор (применявшиеся ранее длинные названия, состоящие из большого количества слов, давали описание видов, но не были строго формализованы). Использование латинского названия из двух слов - название рода, затем специфичное имя - позволило отделить номенклатуру от таксономии. Карл Линней является автором наиболее удачной искусственной классификации растений и животных, ставшей базисом для научной классификации живых организмов. Он делил природный мир на три «царства»: минеральное, растительное и животное, использовав четыре уровня («ранга»): классы, отряды, роды и виды. Описал около полутора тысяч новых видов растений (общее число описанных им видов растений - более десяти тысяч и большое число видов животных.</a:t>
            </a:r>
          </a:p>
          <a:p>
            <a:endParaRPr lang="ru-RU" dirty="0" smtClean="0"/>
          </a:p>
          <a:p>
            <a:r>
              <a:rPr lang="ru-RU" dirty="0" smtClean="0"/>
              <a:t>Прочитайте текст «Карл Линней» и ответьте на вопросы.</a:t>
            </a:r>
          </a:p>
          <a:p>
            <a:r>
              <a:rPr lang="ru-RU" dirty="0" smtClean="0"/>
              <a:t>1.  Какова основная заслуга Линнея в биологии?</a:t>
            </a:r>
          </a:p>
          <a:p>
            <a:r>
              <a:rPr lang="ru-RU" dirty="0" smtClean="0"/>
              <a:t>2.  Как устроено биноминальное название вида?</a:t>
            </a:r>
          </a:p>
          <a:p>
            <a:r>
              <a:rPr lang="ru-RU" dirty="0" smtClean="0"/>
              <a:t>3. Сколько рангов использовал Линней в своей классификации (помимо царства) и сколько основных рангов используется сейчас? Какие это ранги?</a:t>
            </a:r>
          </a:p>
          <a:p>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48680"/>
            <a:ext cx="8229600" cy="5577483"/>
          </a:xfrm>
        </p:spPr>
        <p:txBody>
          <a:bodyPr>
            <a:normAutofit fontScale="70000" lnSpcReduction="20000"/>
          </a:bodyPr>
          <a:lstStyle/>
          <a:p>
            <a:r>
              <a:rPr lang="ru-RU" b="1" dirty="0" smtClean="0"/>
              <a:t>Жан Батист Ламарк</a:t>
            </a:r>
          </a:p>
          <a:p>
            <a:r>
              <a:rPr lang="ru-RU" dirty="0" smtClean="0"/>
              <a:t>1.  Эволюционную теорию.</a:t>
            </a:r>
          </a:p>
          <a:p>
            <a:r>
              <a:rPr lang="ru-RU" dirty="0" smtClean="0"/>
              <a:t>2.  «Беспозвоночные», «биология».</a:t>
            </a:r>
          </a:p>
          <a:p>
            <a:r>
              <a:rPr lang="ru-RU" dirty="0" smtClean="0"/>
              <a:t>3.   Ламаркисты (ученики Ламарка) создали целую научную школу, дополняя дарвиновскую идею отбора и «выживания наиболее приспособленного» более благородным, с человеческой точки зрения, «стремлением к прогрессу» в живой природе.</a:t>
            </a:r>
            <a:endParaRPr lang="ru-RU" b="1" dirty="0" smtClean="0"/>
          </a:p>
          <a:p>
            <a:r>
              <a:rPr lang="ru-RU" b="1" dirty="0" smtClean="0"/>
              <a:t>Карл Линней</a:t>
            </a:r>
          </a:p>
          <a:p>
            <a:r>
              <a:rPr lang="ru-RU" dirty="0" smtClean="0"/>
              <a:t>1.  Линней создал биноминальную (бинарную) номенклатуру и первую единую систему классификации растительного и животного мира.</a:t>
            </a:r>
          </a:p>
          <a:p>
            <a:r>
              <a:rPr lang="ru-RU" dirty="0" smtClean="0"/>
              <a:t>2.  Название вида состоит из двух слов. Первое  — название рода, второе  — определение конкретного вида.</a:t>
            </a:r>
          </a:p>
          <a:p>
            <a:r>
              <a:rPr lang="ru-RU" dirty="0" smtClean="0"/>
              <a:t>3.  Линней использовал четыре ранга: класс, отряд, род и вид. Сейчас используется шесть рангов: тип (или отдел), класс, отряд (или порядок), семейство, род и вид. </a:t>
            </a:r>
          </a:p>
          <a:p>
            <a:endParaRPr lang="ru-RU" b="1" dirty="0" smtClean="0"/>
          </a:p>
          <a:p>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48680"/>
            <a:ext cx="8229600" cy="5577483"/>
          </a:xfrm>
        </p:spPr>
        <p:txBody>
          <a:bodyPr>
            <a:normAutofit/>
          </a:bodyPr>
          <a:lstStyle/>
          <a:p>
            <a:r>
              <a:rPr lang="ru-RU" b="1" dirty="0" smtClean="0"/>
              <a:t>Ребусы</a:t>
            </a:r>
          </a:p>
          <a:p>
            <a:r>
              <a:rPr lang="ru-RU" b="1" dirty="0" smtClean="0"/>
              <a:t>1. </a:t>
            </a:r>
            <a:r>
              <a:rPr lang="ru-RU" dirty="0" smtClean="0"/>
              <a:t>Моллюск</a:t>
            </a:r>
          </a:p>
          <a:p>
            <a:pPr>
              <a:buNone/>
            </a:pPr>
            <a:r>
              <a:rPr lang="ru-RU" dirty="0" smtClean="0"/>
              <a:t>   2. Лишайник</a:t>
            </a:r>
          </a:p>
          <a:p>
            <a:pPr>
              <a:buNone/>
            </a:pPr>
            <a:r>
              <a:rPr lang="ru-RU" dirty="0" smtClean="0"/>
              <a:t>   3. Филогенез</a:t>
            </a:r>
          </a:p>
          <a:p>
            <a:pPr>
              <a:buNone/>
            </a:pPr>
            <a:r>
              <a:rPr lang="ru-RU" dirty="0" smtClean="0"/>
              <a:t>   4. Соцветие</a:t>
            </a:r>
          </a:p>
          <a:p>
            <a:pPr>
              <a:buNone/>
            </a:pPr>
            <a:r>
              <a:rPr lang="ru-RU" dirty="0" smtClean="0"/>
              <a:t>   5. фотосинтез</a:t>
            </a:r>
          </a:p>
          <a:p>
            <a:pPr>
              <a:buNone/>
            </a:pPr>
            <a:endParaRPr lang="ru-RU" dirty="0" smtClean="0"/>
          </a:p>
          <a:p>
            <a:endParaRPr lang="ru-RU" dirty="0" smtClean="0"/>
          </a:p>
          <a:p>
            <a:endParaRPr lang="ru-RU" dirty="0" smtClean="0"/>
          </a:p>
          <a:p>
            <a:endParaRPr lang="ru-RU" b="1" dirty="0" smtClean="0"/>
          </a:p>
          <a:p>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2" cstate="print"/>
          <a:srcRect/>
          <a:stretch>
            <a:fillRect/>
          </a:stretch>
        </p:blipFill>
        <p:spPr bwMode="auto">
          <a:xfrm>
            <a:off x="1691680" y="1124745"/>
            <a:ext cx="6048672" cy="34424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2" cstate="print"/>
          <a:srcRect/>
          <a:stretch>
            <a:fillRect/>
          </a:stretch>
        </p:blipFill>
        <p:spPr bwMode="auto">
          <a:xfrm>
            <a:off x="1331640" y="2005013"/>
            <a:ext cx="5904656" cy="2847975"/>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a:stretch>
            <a:fillRect/>
          </a:stretch>
        </p:blipFill>
        <p:spPr bwMode="auto">
          <a:xfrm>
            <a:off x="1835696" y="1268760"/>
            <a:ext cx="5688631" cy="3117503"/>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Разминка</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70000" lnSpcReduction="20000"/>
          </a:bodyPr>
          <a:lstStyle/>
          <a:p>
            <a:r>
              <a:rPr lang="ru-RU" dirty="0" smtClean="0"/>
              <a:t>1.     Наука, изучающая клетку? </a:t>
            </a:r>
          </a:p>
          <a:p>
            <a:r>
              <a:rPr lang="ru-RU" dirty="0" smtClean="0"/>
              <a:t>2.     Участвует ли вода в химических реакциях клетки? </a:t>
            </a:r>
          </a:p>
          <a:p>
            <a:r>
              <a:rPr lang="ru-RU" dirty="0" smtClean="0"/>
              <a:t>3.     Как называются вещества, хорошо растворимые в воде? </a:t>
            </a:r>
          </a:p>
          <a:p>
            <a:r>
              <a:rPr lang="ru-RU" dirty="0" smtClean="0"/>
              <a:t>4.     Какие клетки человека и животных способны к фагоцитозу? </a:t>
            </a:r>
          </a:p>
          <a:p>
            <a:r>
              <a:rPr lang="ru-RU" dirty="0" smtClean="0"/>
              <a:t>5.     Из каких веществ построена клеточная мембрана? </a:t>
            </a:r>
          </a:p>
          <a:p>
            <a:r>
              <a:rPr lang="ru-RU" dirty="0" smtClean="0"/>
              <a:t>6.     Каким образом попадают в клетку твердые вещества? </a:t>
            </a:r>
          </a:p>
          <a:p>
            <a:r>
              <a:rPr lang="ru-RU" dirty="0" smtClean="0"/>
              <a:t>7.     Каких катионов в клетке больше К+ или </a:t>
            </a:r>
            <a:r>
              <a:rPr lang="ru-RU" dirty="0" err="1" smtClean="0"/>
              <a:t>Na+</a:t>
            </a:r>
            <a:r>
              <a:rPr lang="ru-RU" dirty="0" smtClean="0"/>
              <a:t>? </a:t>
            </a:r>
          </a:p>
          <a:p>
            <a:r>
              <a:rPr lang="ru-RU" dirty="0" smtClean="0"/>
              <a:t>8.     Из чего состоит клеточная стенка у растений? </a:t>
            </a:r>
          </a:p>
          <a:p>
            <a:r>
              <a:rPr lang="ru-RU" dirty="0" smtClean="0"/>
              <a:t>9.     Из каких мономеров состоит белок?</a:t>
            </a:r>
          </a:p>
          <a:p>
            <a:r>
              <a:rPr lang="ru-RU" dirty="0" smtClean="0"/>
              <a:t>10.   Сколько различных аминокислот входит в состав молекул белка? </a:t>
            </a:r>
          </a:p>
          <a:p>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a:stretch>
            <a:fillRect/>
          </a:stretch>
        </p:blipFill>
        <p:spPr bwMode="auto">
          <a:xfrm>
            <a:off x="1331640" y="1196752"/>
            <a:ext cx="6192688" cy="3670523"/>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1619672" y="1124744"/>
            <a:ext cx="5832647" cy="3761581"/>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dirty="0" smtClean="0"/>
              <a:t>1.     Наука, изучающая клетку? (цитология)</a:t>
            </a:r>
          </a:p>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dirty="0" smtClean="0"/>
              <a:t>2.     Участвует ли вода в химических реакциях клетки? (да)</a:t>
            </a:r>
          </a:p>
          <a:p>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dirty="0" smtClean="0"/>
              <a:t>3.     Как называются вещества, хорошо растворимые в воде? (гидрофильные)</a:t>
            </a:r>
          </a:p>
          <a:p>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dirty="0" smtClean="0"/>
              <a:t>4.     Какие клетки человека и животных способны к фагоцитозу? (лейкоциты)</a:t>
            </a:r>
          </a:p>
          <a:p>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dirty="0" smtClean="0"/>
              <a:t>5.     Из каких веществ построена клеточная мембрана? (липиды, белки)</a:t>
            </a:r>
          </a:p>
          <a:p>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dirty="0" smtClean="0"/>
              <a:t>6.     Каким образом попадают в клетку твердые вещества? (</a:t>
            </a:r>
            <a:r>
              <a:rPr lang="ru-RU" dirty="0" err="1" smtClean="0"/>
              <a:t>фагозитозом</a:t>
            </a:r>
            <a:r>
              <a:rPr lang="ru-RU" dirty="0" smtClean="0"/>
              <a:t>)</a:t>
            </a:r>
          </a:p>
          <a:p>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457</TotalTime>
  <Words>278</Words>
  <Application>Microsoft Office PowerPoint</Application>
  <PresentationFormat>Экран (4:3)</PresentationFormat>
  <Paragraphs>53</Paragraphs>
  <Slides>31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Тема Office</vt:lpstr>
      <vt:lpstr>Слайд 1</vt:lpstr>
      <vt:lpstr>Слайд 2</vt:lpstr>
      <vt:lpstr>Разминка </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User-307</dc:creator>
  <cp:lastModifiedBy>User-307</cp:lastModifiedBy>
  <cp:revision>47</cp:revision>
  <dcterms:created xsi:type="dcterms:W3CDTF">2025-03-11T05:22:14Z</dcterms:created>
  <dcterms:modified xsi:type="dcterms:W3CDTF">2025-03-13T10:42:49Z</dcterms:modified>
</cp:coreProperties>
</file>