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5" r:id="rId5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357" y="72644"/>
            <a:ext cx="8857284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596" y="1046733"/>
            <a:ext cx="8536940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3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5.jp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hyperlink" Target="https://edsoo.ru/download/1357?hash=440e4bb1ff3679fc56a6211e5bc888c4" TargetMode="External"/><Relationship Id="rId15" Type="http://schemas.openxmlformats.org/officeDocument/2006/relationships/image" Target="../media/image57.png"/><Relationship Id="rId23" Type="http://schemas.openxmlformats.org/officeDocument/2006/relationships/image" Target="../media/image65.jp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9.png"/><Relationship Id="rId7" Type="http://schemas.openxmlformats.org/officeDocument/2006/relationships/image" Target="../media/image7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jpg"/><Relationship Id="rId5" Type="http://schemas.openxmlformats.org/officeDocument/2006/relationships/image" Target="../media/image21.jpg"/><Relationship Id="rId10" Type="http://schemas.openxmlformats.org/officeDocument/2006/relationships/image" Target="../media/image82.png"/><Relationship Id="rId4" Type="http://schemas.openxmlformats.org/officeDocument/2006/relationships/image" Target="../media/image20.png"/><Relationship Id="rId9" Type="http://schemas.openxmlformats.org/officeDocument/2006/relationships/image" Target="../media/image8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96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5677"/>
            <a:ext cx="9144000" cy="1077595"/>
          </a:xfrm>
          <a:custGeom>
            <a:avLst/>
            <a:gdLst/>
            <a:ahLst/>
            <a:cxnLst/>
            <a:rect l="l" t="t" r="r" b="b"/>
            <a:pathLst>
              <a:path w="9144000" h="1077595">
                <a:moveTo>
                  <a:pt x="9144000" y="0"/>
                </a:moveTo>
                <a:lnTo>
                  <a:pt x="0" y="0"/>
                </a:lnTo>
                <a:lnTo>
                  <a:pt x="0" y="1077214"/>
                </a:lnTo>
                <a:lnTo>
                  <a:pt x="9144000" y="107721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0561" y="2021535"/>
            <a:ext cx="62604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105"/>
              </a:spcBef>
            </a:pPr>
            <a:r>
              <a:rPr sz="3200" spc="-310" dirty="0"/>
              <a:t>И</a:t>
            </a:r>
            <a:r>
              <a:rPr sz="3200" spc="-220" dirty="0"/>
              <a:t>з</a:t>
            </a:r>
            <a:r>
              <a:rPr sz="3200" spc="10" dirty="0"/>
              <a:t>мене</a:t>
            </a:r>
            <a:r>
              <a:rPr sz="3200" dirty="0"/>
              <a:t>н</a:t>
            </a:r>
            <a:r>
              <a:rPr sz="3200" spc="-235" dirty="0"/>
              <a:t>и</a:t>
            </a:r>
            <a:r>
              <a:rPr sz="3200" spc="-215" dirty="0"/>
              <a:t>я</a:t>
            </a:r>
            <a:r>
              <a:rPr sz="3200" spc="-45" dirty="0"/>
              <a:t> </a:t>
            </a:r>
            <a:r>
              <a:rPr sz="3200" spc="-229" dirty="0"/>
              <a:t>в</a:t>
            </a:r>
            <a:r>
              <a:rPr sz="3200" spc="-35" dirty="0"/>
              <a:t> </a:t>
            </a:r>
            <a:r>
              <a:rPr sz="3200" spc="135" dirty="0"/>
              <a:t>систем</a:t>
            </a:r>
            <a:r>
              <a:rPr sz="3200" spc="140" dirty="0"/>
              <a:t>е</a:t>
            </a:r>
            <a:r>
              <a:rPr sz="3200" spc="-45" dirty="0"/>
              <a:t> </a:t>
            </a:r>
            <a:r>
              <a:rPr sz="3200" spc="80" dirty="0"/>
              <a:t>об</a:t>
            </a:r>
            <a:r>
              <a:rPr sz="3200" spc="110" dirty="0"/>
              <a:t>щ</a:t>
            </a:r>
            <a:r>
              <a:rPr sz="3200" spc="-30" dirty="0"/>
              <a:t>его  </a:t>
            </a:r>
            <a:r>
              <a:rPr sz="3200" spc="-15" dirty="0"/>
              <a:t>образован</a:t>
            </a:r>
            <a:r>
              <a:rPr sz="3200" spc="-25" dirty="0"/>
              <a:t>и</a:t>
            </a:r>
            <a:r>
              <a:rPr sz="3200" spc="-285" dirty="0"/>
              <a:t>я</a:t>
            </a:r>
            <a:r>
              <a:rPr sz="3200" spc="-45" dirty="0"/>
              <a:t> </a:t>
            </a:r>
            <a:r>
              <a:rPr sz="3200" spc="-235" dirty="0"/>
              <a:t>в</a:t>
            </a:r>
            <a:r>
              <a:rPr sz="3200" spc="-45" dirty="0"/>
              <a:t> </a:t>
            </a:r>
            <a:r>
              <a:rPr sz="3200" spc="-250" dirty="0"/>
              <a:t>20</a:t>
            </a:r>
            <a:r>
              <a:rPr sz="3200" spc="-240" dirty="0"/>
              <a:t>2</a:t>
            </a:r>
            <a:r>
              <a:rPr sz="3200" spc="-245" dirty="0"/>
              <a:t>3</a:t>
            </a:r>
            <a:r>
              <a:rPr sz="3200" spc="-80" dirty="0"/>
              <a:t> </a:t>
            </a:r>
            <a:r>
              <a:rPr sz="3200" spc="-55" dirty="0"/>
              <a:t>году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1020660"/>
            <a:ext cx="8641080" cy="831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2604135" marR="196215" indent="-2401570">
              <a:lnSpc>
                <a:spcPct val="100000"/>
              </a:lnSpc>
              <a:spcBef>
                <a:spcPts val="315"/>
              </a:spcBef>
            </a:pP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Отменены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рекомендации </a:t>
            </a:r>
            <a:r>
              <a:rPr sz="2400" b="1" spc="55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введении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третьего </a:t>
            </a:r>
            <a:r>
              <a:rPr sz="2400" b="1" spc="100" dirty="0">
                <a:solidFill>
                  <a:srgbClr val="FFFFFF"/>
                </a:solidFill>
                <a:latin typeface="Tahoma"/>
                <a:cs typeface="Tahoma"/>
              </a:rPr>
              <a:t>часа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физической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культуры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041" y="3177032"/>
            <a:ext cx="5602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Письмо</a:t>
            </a:r>
            <a:r>
              <a:rPr sz="1200" i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r>
              <a:rPr sz="1200" i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21.12.2022</a:t>
            </a:r>
            <a:r>
              <a:rPr sz="1200" i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ТВ-2859/03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«Об отмене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методических</a:t>
            </a:r>
            <a:r>
              <a:rPr sz="12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рекомендаций»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4911" y="3121681"/>
            <a:ext cx="546291" cy="5462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1020648"/>
            <a:ext cx="8641080" cy="120078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422275" marR="417830" indent="635" algn="ctr">
              <a:lnSpc>
                <a:spcPct val="100000"/>
              </a:lnSpc>
              <a:spcBef>
                <a:spcPts val="315"/>
              </a:spcBef>
            </a:pP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Подписан 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закон </a:t>
            </a:r>
            <a:r>
              <a:rPr sz="2400" b="1" spc="55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возможности </a:t>
            </a:r>
            <a:r>
              <a:rPr sz="2400" b="1" spc="20" dirty="0">
                <a:solidFill>
                  <a:srgbClr val="FFFFFF"/>
                </a:solidFill>
                <a:latin typeface="Tahoma"/>
                <a:cs typeface="Tahoma"/>
              </a:rPr>
              <a:t>перевода </a:t>
            </a: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муниципальных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образовательных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учреждений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400" b="1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региональный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уровень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041" y="3177032"/>
            <a:ext cx="5606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1200" i="1" spc="4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закон</a:t>
            </a:r>
            <a:r>
              <a:rPr sz="1200" i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29.12.2022</a:t>
            </a:r>
            <a:r>
              <a:rPr sz="1200" i="1" spc="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631-ФЗ</a:t>
            </a:r>
            <a:r>
              <a:rPr sz="1200" i="1" spc="3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«О</a:t>
            </a:r>
            <a:r>
              <a:rPr sz="1200" i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внесении</a:t>
            </a:r>
            <a:r>
              <a:rPr sz="1200" i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изменений</a:t>
            </a:r>
            <a:r>
              <a:rPr sz="1200" i="1" spc="4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sz="12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закон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«Об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образовании</a:t>
            </a:r>
            <a:r>
              <a:rPr sz="12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 Российской</a:t>
            </a:r>
            <a:r>
              <a:rPr sz="12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Федерации»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811" y="3137581"/>
            <a:ext cx="509901" cy="5099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" y="461670"/>
            <a:ext cx="9144000" cy="4681855"/>
            <a:chOff x="-1" y="461670"/>
            <a:chExt cx="9144000" cy="46818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1670"/>
              <a:ext cx="9143999" cy="12095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352" y="1656079"/>
              <a:ext cx="8609647" cy="17294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46" y="3382645"/>
              <a:ext cx="7043369" cy="17608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-1" y="1671192"/>
              <a:ext cx="534670" cy="3472815"/>
            </a:xfrm>
            <a:custGeom>
              <a:avLst/>
              <a:gdLst/>
              <a:ahLst/>
              <a:cxnLst/>
              <a:rect l="l" t="t" r="r" b="b"/>
              <a:pathLst>
                <a:path w="534670" h="3472815">
                  <a:moveTo>
                    <a:pt x="534187" y="0"/>
                  </a:moveTo>
                  <a:lnTo>
                    <a:pt x="0" y="0"/>
                  </a:lnTo>
                  <a:lnTo>
                    <a:pt x="0" y="3472307"/>
                  </a:lnTo>
                  <a:lnTo>
                    <a:pt x="534187" y="3472307"/>
                  </a:lnTo>
                  <a:lnTo>
                    <a:pt x="5341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2788" y="3382645"/>
              <a:ext cx="1561465" cy="1760855"/>
            </a:xfrm>
            <a:custGeom>
              <a:avLst/>
              <a:gdLst/>
              <a:ahLst/>
              <a:cxnLst/>
              <a:rect l="l" t="t" r="r" b="b"/>
              <a:pathLst>
                <a:path w="1561465" h="1760854">
                  <a:moveTo>
                    <a:pt x="1561210" y="0"/>
                  </a:moveTo>
                  <a:lnTo>
                    <a:pt x="0" y="0"/>
                  </a:lnTo>
                  <a:lnTo>
                    <a:pt x="0" y="1760854"/>
                  </a:lnTo>
                  <a:lnTo>
                    <a:pt x="1561210" y="1760854"/>
                  </a:lnTo>
                  <a:lnTo>
                    <a:pt x="156121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5677"/>
            <a:ext cx="9144000" cy="1077595"/>
          </a:xfrm>
          <a:custGeom>
            <a:avLst/>
            <a:gdLst/>
            <a:ahLst/>
            <a:cxnLst/>
            <a:rect l="l" t="t" r="r" b="b"/>
            <a:pathLst>
              <a:path w="9144000" h="1077595">
                <a:moveTo>
                  <a:pt x="9144000" y="0"/>
                </a:moveTo>
                <a:lnTo>
                  <a:pt x="0" y="0"/>
                </a:lnTo>
                <a:lnTo>
                  <a:pt x="0" y="1077214"/>
                </a:lnTo>
                <a:lnTo>
                  <a:pt x="9144000" y="107721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7834" y="2021535"/>
            <a:ext cx="76295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5090" marR="5080" indent="-2613025">
              <a:lnSpc>
                <a:spcPct val="100000"/>
              </a:lnSpc>
              <a:spcBef>
                <a:spcPts val="105"/>
              </a:spcBef>
            </a:pPr>
            <a:r>
              <a:rPr sz="3200" spc="-95" dirty="0"/>
              <a:t>Реализация </a:t>
            </a:r>
            <a:r>
              <a:rPr sz="3200" spc="-55" dirty="0"/>
              <a:t>ФООП </a:t>
            </a:r>
            <a:r>
              <a:rPr sz="3200" spc="15" dirty="0"/>
              <a:t>НОО, </a:t>
            </a:r>
            <a:r>
              <a:rPr sz="3200" spc="-55" dirty="0"/>
              <a:t>ФООП </a:t>
            </a:r>
            <a:r>
              <a:rPr sz="3200" spc="140" dirty="0"/>
              <a:t>ООО, </a:t>
            </a:r>
            <a:r>
              <a:rPr sz="3200" spc="-925" dirty="0"/>
              <a:t> </a:t>
            </a:r>
            <a:r>
              <a:rPr sz="3200" spc="-55" dirty="0"/>
              <a:t>ФООП</a:t>
            </a:r>
            <a:r>
              <a:rPr sz="3200" spc="-50" dirty="0"/>
              <a:t> </a:t>
            </a:r>
            <a:r>
              <a:rPr sz="3200" spc="265" dirty="0"/>
              <a:t>СОО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54775" cy="1118235"/>
          </a:xfrm>
          <a:custGeom>
            <a:avLst/>
            <a:gdLst/>
            <a:ahLst/>
            <a:cxnLst/>
            <a:rect l="l" t="t" r="r" b="b"/>
            <a:pathLst>
              <a:path w="6454775" h="1118235">
                <a:moveTo>
                  <a:pt x="0" y="1118235"/>
                </a:moveTo>
                <a:lnTo>
                  <a:pt x="6454267" y="1118235"/>
                </a:lnTo>
                <a:lnTo>
                  <a:pt x="6454267" y="0"/>
                </a:lnTo>
                <a:lnTo>
                  <a:pt x="0" y="0"/>
                </a:lnTo>
                <a:lnTo>
                  <a:pt x="0" y="111823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7182"/>
            <a:ext cx="5163185" cy="939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Внесение</a:t>
            </a:r>
            <a:r>
              <a:rPr sz="2000" spc="-95" dirty="0"/>
              <a:t> </a:t>
            </a:r>
            <a:r>
              <a:rPr sz="2000" spc="-50" dirty="0"/>
              <a:t>изменений</a:t>
            </a:r>
            <a:endParaRPr sz="2000"/>
          </a:p>
          <a:p>
            <a:pPr marL="12700" marR="5080">
              <a:lnSpc>
                <a:spcPts val="2390"/>
              </a:lnSpc>
              <a:spcBef>
                <a:spcPts val="85"/>
              </a:spcBef>
            </a:pPr>
            <a:r>
              <a:rPr sz="2000" spc="-55" dirty="0"/>
              <a:t>Федеральный</a:t>
            </a:r>
            <a:r>
              <a:rPr sz="2000" spc="-50" dirty="0"/>
              <a:t> </a:t>
            </a:r>
            <a:r>
              <a:rPr sz="2000" spc="-45" dirty="0"/>
              <a:t>закон </a:t>
            </a:r>
            <a:r>
              <a:rPr sz="2000" spc="-100" dirty="0"/>
              <a:t>«Об</a:t>
            </a:r>
            <a:r>
              <a:rPr sz="2000" spc="-40" dirty="0"/>
              <a:t> </a:t>
            </a:r>
            <a:r>
              <a:rPr sz="2000" spc="-20" dirty="0"/>
              <a:t>образовании</a:t>
            </a:r>
            <a:r>
              <a:rPr sz="2000" spc="-45" dirty="0"/>
              <a:t> </a:t>
            </a:r>
            <a:r>
              <a:rPr sz="2000" spc="-145" dirty="0"/>
              <a:t>в </a:t>
            </a:r>
            <a:r>
              <a:rPr sz="2000" spc="-570" dirty="0"/>
              <a:t> </a:t>
            </a:r>
            <a:r>
              <a:rPr sz="2000" spc="10" dirty="0"/>
              <a:t>Российской</a:t>
            </a:r>
            <a:r>
              <a:rPr sz="2000" spc="-80" dirty="0"/>
              <a:t> </a:t>
            </a:r>
            <a:r>
              <a:rPr sz="2000" spc="-55" dirty="0"/>
              <a:t>Федерации»</a:t>
            </a:r>
            <a:endParaRPr sz="2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1122" y="3141472"/>
          <a:ext cx="6174740" cy="1341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7370"/>
                <a:gridCol w="3087370"/>
              </a:tblGrid>
              <a:tr h="5181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Обязательные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федеральные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рабочие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программы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учебным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предметам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2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15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НОО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105" dirty="0">
                          <a:latin typeface="Tahoma"/>
                          <a:cs typeface="Tahoma"/>
                        </a:rPr>
                        <a:t>русский</a:t>
                      </a:r>
                      <a:r>
                        <a:rPr sz="12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45" dirty="0">
                          <a:latin typeface="Tahoma"/>
                          <a:cs typeface="Tahoma"/>
                        </a:rPr>
                        <a:t>язык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728980" marR="721360" algn="ctr">
                        <a:lnSpc>
                          <a:spcPct val="100000"/>
                        </a:lnSpc>
                      </a:pPr>
                      <a:r>
                        <a:rPr sz="1200" spc="65" dirty="0">
                          <a:latin typeface="Tahoma"/>
                          <a:cs typeface="Tahoma"/>
                        </a:rPr>
                        <a:t>литературное</a:t>
                      </a:r>
                      <a:r>
                        <a:rPr sz="12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30" dirty="0">
                          <a:latin typeface="Tahoma"/>
                          <a:cs typeface="Tahoma"/>
                        </a:rPr>
                        <a:t>чтение </a:t>
                      </a:r>
                      <a:r>
                        <a:rPr sz="1200" spc="-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0" dirty="0">
                          <a:latin typeface="Tahoma"/>
                          <a:cs typeface="Tahoma"/>
                        </a:rPr>
                        <a:t>окружающий</a:t>
                      </a:r>
                      <a:r>
                        <a:rPr sz="12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65" dirty="0">
                          <a:latin typeface="Tahoma"/>
                          <a:cs typeface="Tahoma"/>
                        </a:rPr>
                        <a:t>мир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5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ООО,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СОО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2075" marR="86360" indent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105" dirty="0">
                          <a:latin typeface="Tahoma"/>
                          <a:cs typeface="Tahoma"/>
                        </a:rPr>
                        <a:t>русский </a:t>
                      </a:r>
                      <a:r>
                        <a:rPr sz="1200" spc="-45" dirty="0">
                          <a:latin typeface="Tahoma"/>
                          <a:cs typeface="Tahoma"/>
                        </a:rPr>
                        <a:t>язык, </a:t>
                      </a:r>
                      <a:r>
                        <a:rPr sz="1200" spc="55" dirty="0">
                          <a:latin typeface="Tahoma"/>
                          <a:cs typeface="Tahoma"/>
                        </a:rPr>
                        <a:t>литература, </a:t>
                      </a:r>
                      <a:r>
                        <a:rPr sz="1200" spc="45" dirty="0">
                          <a:latin typeface="Tahoma"/>
                          <a:cs typeface="Tahoma"/>
                        </a:rPr>
                        <a:t>история, </a:t>
                      </a:r>
                      <a:r>
                        <a:rPr sz="12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80" dirty="0">
                          <a:latin typeface="Tahoma"/>
                          <a:cs typeface="Tahoma"/>
                        </a:rPr>
                        <a:t>обществознание,</a:t>
                      </a:r>
                      <a:r>
                        <a:rPr sz="12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5" dirty="0">
                          <a:latin typeface="Tahoma"/>
                          <a:cs typeface="Tahoma"/>
                        </a:rPr>
                        <a:t>география,</a:t>
                      </a:r>
                      <a:r>
                        <a:rPr sz="12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65" dirty="0">
                          <a:latin typeface="Tahoma"/>
                          <a:cs typeface="Tahoma"/>
                        </a:rPr>
                        <a:t>основы </a:t>
                      </a:r>
                      <a:r>
                        <a:rPr sz="1200" spc="-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95" dirty="0">
                          <a:latin typeface="Tahoma"/>
                          <a:cs typeface="Tahoma"/>
                        </a:rPr>
                        <a:t>безопасности</a:t>
                      </a:r>
                      <a:r>
                        <a:rPr sz="12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40" dirty="0">
                          <a:latin typeface="Tahoma"/>
                          <a:cs typeface="Tahoma"/>
                        </a:rPr>
                        <a:t>жизнедеятельности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83739" y="1170851"/>
            <a:ext cx="1656714" cy="63563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550545">
              <a:lnSpc>
                <a:spcPct val="100000"/>
              </a:lnSpc>
            </a:pPr>
            <a:r>
              <a:rPr sz="1400" b="1" spc="-30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5613" y="2036076"/>
            <a:ext cx="1080135" cy="89598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11125" marR="104775" indent="3810" algn="ctr">
              <a:lnSpc>
                <a:spcPct val="100000"/>
              </a:lnSpc>
            </a:pP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федеральный </a:t>
            </a:r>
            <a:r>
              <a:rPr sz="8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календарный </a:t>
            </a:r>
            <a:r>
              <a:rPr sz="8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бный</a:t>
            </a:r>
            <a:r>
              <a:rPr sz="8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гра</a:t>
            </a: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472" y="2036076"/>
            <a:ext cx="1080135" cy="89598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федеральный</a:t>
            </a:r>
            <a:endParaRPr sz="800">
              <a:latin typeface="Tahoma"/>
              <a:cs typeface="Tahoma"/>
            </a:endParaRPr>
          </a:p>
          <a:p>
            <a:pPr marL="188595">
              <a:lnSpc>
                <a:spcPct val="100000"/>
              </a:lnSpc>
            </a:pPr>
            <a:r>
              <a:rPr sz="800" spc="-2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бный</a:t>
            </a:r>
            <a:r>
              <a:rPr sz="8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03366"/>
                </a:solidFill>
                <a:latin typeface="Tahoma"/>
                <a:cs typeface="Tahoma"/>
              </a:rPr>
              <a:t>план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1775" y="2041398"/>
            <a:ext cx="1094740" cy="89661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73990" marR="165100" algn="ctr">
              <a:lnSpc>
                <a:spcPct val="100000"/>
              </a:lnSpc>
              <a:spcBef>
                <a:spcPts val="150"/>
              </a:spcBef>
            </a:pP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10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800" spc="25" dirty="0">
                <a:solidFill>
                  <a:srgbClr val="003366"/>
                </a:solidFill>
                <a:latin typeface="Tahoma"/>
                <a:cs typeface="Tahoma"/>
              </a:rPr>
              <a:t>ные  </a:t>
            </a:r>
            <a:r>
              <a:rPr sz="800" spc="70" dirty="0">
                <a:solidFill>
                  <a:srgbClr val="003366"/>
                </a:solidFill>
                <a:latin typeface="Tahoma"/>
                <a:cs typeface="Tahoma"/>
              </a:rPr>
              <a:t>рабочие</a:t>
            </a:r>
            <a:endParaRPr sz="800">
              <a:latin typeface="Tahoma"/>
              <a:cs typeface="Tahoma"/>
            </a:endParaRPr>
          </a:p>
          <a:p>
            <a:pPr marL="234950" marR="228600" algn="ctr">
              <a:lnSpc>
                <a:spcPct val="100000"/>
              </a:lnSpc>
            </a:pP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огр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195" dirty="0">
                <a:solidFill>
                  <a:srgbClr val="003366"/>
                </a:solidFill>
                <a:latin typeface="Tahoma"/>
                <a:cs typeface="Tahoma"/>
              </a:rPr>
              <a:t>мм</a:t>
            </a:r>
            <a:r>
              <a:rPr sz="800" spc="-10" dirty="0">
                <a:solidFill>
                  <a:srgbClr val="003366"/>
                </a:solidFill>
                <a:latin typeface="Tahoma"/>
                <a:cs typeface="Tahoma"/>
              </a:rPr>
              <a:t>ы  </a:t>
            </a:r>
            <a:r>
              <a:rPr sz="800" spc="20" dirty="0">
                <a:solidFill>
                  <a:srgbClr val="003366"/>
                </a:solidFill>
                <a:latin typeface="Tahoma"/>
                <a:cs typeface="Tahoma"/>
              </a:rPr>
              <a:t>учебных </a:t>
            </a:r>
            <a:r>
              <a:rPr sz="8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предметов, </a:t>
            </a:r>
            <a:r>
              <a:rPr sz="800" spc="-2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03366"/>
                </a:solidFill>
                <a:latin typeface="Tahoma"/>
                <a:cs typeface="Tahoma"/>
              </a:rPr>
              <a:t>курсов, </a:t>
            </a:r>
            <a:r>
              <a:rPr sz="800" spc="45" dirty="0">
                <a:solidFill>
                  <a:srgbClr val="003366"/>
                </a:solidFill>
                <a:latin typeface="Tahoma"/>
                <a:cs typeface="Tahoma"/>
              </a:rPr>
              <a:t> дисциплин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2090" y="2035301"/>
            <a:ext cx="1080135" cy="89661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69545" marR="158750" algn="ctr">
              <a:lnSpc>
                <a:spcPct val="100000"/>
              </a:lnSpc>
            </a:pP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10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800" spc="10" dirty="0">
                <a:solidFill>
                  <a:srgbClr val="003366"/>
                </a:solidFill>
                <a:latin typeface="Tahoma"/>
                <a:cs typeface="Tahoma"/>
              </a:rPr>
              <a:t>ный  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календарный </a:t>
            </a:r>
            <a:r>
              <a:rPr sz="8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03366"/>
                </a:solidFill>
                <a:latin typeface="Tahoma"/>
                <a:cs typeface="Tahoma"/>
              </a:rPr>
              <a:t>план</a:t>
            </a:r>
            <a:endParaRPr sz="8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</a:pPr>
            <a:r>
              <a:rPr sz="800" spc="30" dirty="0">
                <a:solidFill>
                  <a:srgbClr val="003366"/>
                </a:solidFill>
                <a:latin typeface="Tahoma"/>
                <a:cs typeface="Tahoma"/>
              </a:rPr>
              <a:t>воспитательной</a:t>
            </a:r>
            <a:endParaRPr sz="8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800" spc="55" dirty="0">
                <a:solidFill>
                  <a:srgbClr val="003366"/>
                </a:solidFill>
                <a:latin typeface="Tahoma"/>
                <a:cs typeface="Tahoma"/>
              </a:rPr>
              <a:t>работы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7936" y="2035301"/>
            <a:ext cx="1080135" cy="89661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77165" marR="167005" algn="ctr">
              <a:lnSpc>
                <a:spcPct val="100000"/>
              </a:lnSpc>
            </a:pP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10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800" spc="20" dirty="0">
                <a:solidFill>
                  <a:srgbClr val="003366"/>
                </a:solidFill>
                <a:latin typeface="Tahoma"/>
                <a:cs typeface="Tahoma"/>
              </a:rPr>
              <a:t>ная  </a:t>
            </a: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рабочая</a:t>
            </a:r>
            <a:endParaRPr sz="800">
              <a:latin typeface="Tahoma"/>
              <a:cs typeface="Tahoma"/>
            </a:endParaRPr>
          </a:p>
          <a:p>
            <a:pPr marL="227329" marR="220345" algn="ctr">
              <a:lnSpc>
                <a:spcPct val="100000"/>
              </a:lnSpc>
            </a:pP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огр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195" dirty="0">
                <a:solidFill>
                  <a:srgbClr val="003366"/>
                </a:solidFill>
                <a:latin typeface="Tahoma"/>
                <a:cs typeface="Tahoma"/>
              </a:rPr>
              <a:t>мм</a:t>
            </a:r>
            <a:r>
              <a:rPr sz="800" spc="90" dirty="0">
                <a:solidFill>
                  <a:srgbClr val="003366"/>
                </a:solidFill>
                <a:latin typeface="Tahoma"/>
                <a:cs typeface="Tahoma"/>
              </a:rPr>
              <a:t>а  </a:t>
            </a:r>
            <a:r>
              <a:rPr sz="800" spc="30" dirty="0">
                <a:solidFill>
                  <a:srgbClr val="003366"/>
                </a:solidFill>
                <a:latin typeface="Tahoma"/>
                <a:cs typeface="Tahoma"/>
              </a:rPr>
              <a:t>воспитания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29" y="1187001"/>
            <a:ext cx="244944" cy="23108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87641" y="1805939"/>
            <a:ext cx="5194935" cy="235585"/>
            <a:chOff x="687641" y="1805939"/>
            <a:chExt cx="5194935" cy="23558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6567" y="1805939"/>
              <a:ext cx="99822" cy="23545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7641" y="1846960"/>
              <a:ext cx="3970654" cy="189230"/>
            </a:xfrm>
            <a:custGeom>
              <a:avLst/>
              <a:gdLst/>
              <a:ahLst/>
              <a:cxnLst/>
              <a:rect l="l" t="t" r="r" b="b"/>
              <a:pathLst>
                <a:path w="3970654" h="189230">
                  <a:moveTo>
                    <a:pt x="3970210" y="102870"/>
                  </a:moveTo>
                  <a:lnTo>
                    <a:pt x="3969448" y="99949"/>
                  </a:lnTo>
                  <a:lnTo>
                    <a:pt x="3967162" y="98552"/>
                  </a:lnTo>
                  <a:lnTo>
                    <a:pt x="3964876" y="97282"/>
                  </a:lnTo>
                  <a:lnTo>
                    <a:pt x="3962082" y="98044"/>
                  </a:lnTo>
                  <a:lnTo>
                    <a:pt x="3960685" y="100330"/>
                  </a:lnTo>
                  <a:lnTo>
                    <a:pt x="3925125" y="161302"/>
                  </a:lnTo>
                  <a:lnTo>
                    <a:pt x="3925125" y="9525"/>
                  </a:lnTo>
                  <a:lnTo>
                    <a:pt x="3925125" y="4699"/>
                  </a:lnTo>
                  <a:lnTo>
                    <a:pt x="3925125" y="2032"/>
                  </a:lnTo>
                  <a:lnTo>
                    <a:pt x="3922966" y="0"/>
                  </a:lnTo>
                  <a:lnTo>
                    <a:pt x="2638615" y="0"/>
                  </a:lnTo>
                  <a:lnTo>
                    <a:pt x="47256" y="0"/>
                  </a:lnTo>
                  <a:lnTo>
                    <a:pt x="45123" y="2032"/>
                  </a:lnTo>
                  <a:lnTo>
                    <a:pt x="45123" y="162077"/>
                  </a:lnTo>
                  <a:lnTo>
                    <a:pt x="8229" y="98806"/>
                  </a:lnTo>
                  <a:lnTo>
                    <a:pt x="5308" y="98044"/>
                  </a:lnTo>
                  <a:lnTo>
                    <a:pt x="3035" y="99314"/>
                  </a:lnTo>
                  <a:lnTo>
                    <a:pt x="762" y="100711"/>
                  </a:lnTo>
                  <a:lnTo>
                    <a:pt x="0" y="103632"/>
                  </a:lnTo>
                  <a:lnTo>
                    <a:pt x="49885" y="189103"/>
                  </a:lnTo>
                  <a:lnTo>
                    <a:pt x="55359" y="179705"/>
                  </a:lnTo>
                  <a:lnTo>
                    <a:pt x="99771" y="103632"/>
                  </a:lnTo>
                  <a:lnTo>
                    <a:pt x="99009" y="100711"/>
                  </a:lnTo>
                  <a:lnTo>
                    <a:pt x="96735" y="99314"/>
                  </a:lnTo>
                  <a:lnTo>
                    <a:pt x="94462" y="98044"/>
                  </a:lnTo>
                  <a:lnTo>
                    <a:pt x="91554" y="98806"/>
                  </a:lnTo>
                  <a:lnTo>
                    <a:pt x="54648" y="162077"/>
                  </a:lnTo>
                  <a:lnTo>
                    <a:pt x="54648" y="9525"/>
                  </a:lnTo>
                  <a:lnTo>
                    <a:pt x="2638615" y="9525"/>
                  </a:lnTo>
                  <a:lnTo>
                    <a:pt x="3915600" y="9525"/>
                  </a:lnTo>
                  <a:lnTo>
                    <a:pt x="3915600" y="161302"/>
                  </a:lnTo>
                  <a:lnTo>
                    <a:pt x="3880040" y="100330"/>
                  </a:lnTo>
                  <a:lnTo>
                    <a:pt x="3878643" y="98044"/>
                  </a:lnTo>
                  <a:lnTo>
                    <a:pt x="3875722" y="97282"/>
                  </a:lnTo>
                  <a:lnTo>
                    <a:pt x="3873563" y="98552"/>
                  </a:lnTo>
                  <a:lnTo>
                    <a:pt x="3871277" y="99949"/>
                  </a:lnTo>
                  <a:lnTo>
                    <a:pt x="3870515" y="102870"/>
                  </a:lnTo>
                  <a:lnTo>
                    <a:pt x="3871785" y="105156"/>
                  </a:lnTo>
                  <a:lnTo>
                    <a:pt x="3920299" y="188341"/>
                  </a:lnTo>
                  <a:lnTo>
                    <a:pt x="3925786" y="178943"/>
                  </a:lnTo>
                  <a:lnTo>
                    <a:pt x="3968940" y="105156"/>
                  </a:lnTo>
                  <a:lnTo>
                    <a:pt x="3970210" y="1028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832" y="1851659"/>
              <a:ext cx="99822" cy="1844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07940" y="1846960"/>
              <a:ext cx="1274445" cy="188595"/>
            </a:xfrm>
            <a:custGeom>
              <a:avLst/>
              <a:gdLst/>
              <a:ahLst/>
              <a:cxnLst/>
              <a:rect l="l" t="t" r="r" b="b"/>
              <a:pathLst>
                <a:path w="1274445" h="188594">
                  <a:moveTo>
                    <a:pt x="1179576" y="97281"/>
                  </a:moveTo>
                  <a:lnTo>
                    <a:pt x="1177289" y="98551"/>
                  </a:lnTo>
                  <a:lnTo>
                    <a:pt x="1175131" y="99949"/>
                  </a:lnTo>
                  <a:lnTo>
                    <a:pt x="1174369" y="102869"/>
                  </a:lnTo>
                  <a:lnTo>
                    <a:pt x="1175639" y="105156"/>
                  </a:lnTo>
                  <a:lnTo>
                    <a:pt x="1224153" y="188340"/>
                  </a:lnTo>
                  <a:lnTo>
                    <a:pt x="1229648" y="178943"/>
                  </a:lnTo>
                  <a:lnTo>
                    <a:pt x="1219454" y="178943"/>
                  </a:lnTo>
                  <a:lnTo>
                    <a:pt x="1219454" y="161290"/>
                  </a:lnTo>
                  <a:lnTo>
                    <a:pt x="1183894" y="100330"/>
                  </a:lnTo>
                  <a:lnTo>
                    <a:pt x="1182497" y="98043"/>
                  </a:lnTo>
                  <a:lnTo>
                    <a:pt x="1179576" y="97281"/>
                  </a:lnTo>
                  <a:close/>
                </a:path>
                <a:path w="1274445" h="188594">
                  <a:moveTo>
                    <a:pt x="1219454" y="161290"/>
                  </a:moveTo>
                  <a:lnTo>
                    <a:pt x="1219454" y="178943"/>
                  </a:lnTo>
                  <a:lnTo>
                    <a:pt x="1228979" y="178943"/>
                  </a:lnTo>
                  <a:lnTo>
                    <a:pt x="1228979" y="176530"/>
                  </a:lnTo>
                  <a:lnTo>
                    <a:pt x="1220089" y="176530"/>
                  </a:lnTo>
                  <a:lnTo>
                    <a:pt x="1224216" y="169454"/>
                  </a:lnTo>
                  <a:lnTo>
                    <a:pt x="1219454" y="161290"/>
                  </a:lnTo>
                  <a:close/>
                </a:path>
                <a:path w="1274445" h="188594">
                  <a:moveTo>
                    <a:pt x="1268730" y="97281"/>
                  </a:moveTo>
                  <a:lnTo>
                    <a:pt x="1265809" y="98043"/>
                  </a:lnTo>
                  <a:lnTo>
                    <a:pt x="1264539" y="100330"/>
                  </a:lnTo>
                  <a:lnTo>
                    <a:pt x="1228979" y="161290"/>
                  </a:lnTo>
                  <a:lnTo>
                    <a:pt x="1228979" y="178943"/>
                  </a:lnTo>
                  <a:lnTo>
                    <a:pt x="1229648" y="178943"/>
                  </a:lnTo>
                  <a:lnTo>
                    <a:pt x="1272794" y="105156"/>
                  </a:lnTo>
                  <a:lnTo>
                    <a:pt x="1274064" y="102869"/>
                  </a:lnTo>
                  <a:lnTo>
                    <a:pt x="1273302" y="99949"/>
                  </a:lnTo>
                  <a:lnTo>
                    <a:pt x="1271016" y="98551"/>
                  </a:lnTo>
                  <a:lnTo>
                    <a:pt x="1268730" y="97281"/>
                  </a:lnTo>
                  <a:close/>
                </a:path>
                <a:path w="1274445" h="188594">
                  <a:moveTo>
                    <a:pt x="1224216" y="169454"/>
                  </a:moveTo>
                  <a:lnTo>
                    <a:pt x="1220089" y="176530"/>
                  </a:lnTo>
                  <a:lnTo>
                    <a:pt x="1228344" y="176530"/>
                  </a:lnTo>
                  <a:lnTo>
                    <a:pt x="1224216" y="169454"/>
                  </a:lnTo>
                  <a:close/>
                </a:path>
                <a:path w="1274445" h="188594">
                  <a:moveTo>
                    <a:pt x="1228979" y="161290"/>
                  </a:moveTo>
                  <a:lnTo>
                    <a:pt x="1224216" y="169454"/>
                  </a:lnTo>
                  <a:lnTo>
                    <a:pt x="1228344" y="176530"/>
                  </a:lnTo>
                  <a:lnTo>
                    <a:pt x="1228979" y="176530"/>
                  </a:lnTo>
                  <a:lnTo>
                    <a:pt x="1228979" y="161290"/>
                  </a:lnTo>
                  <a:close/>
                </a:path>
                <a:path w="1274445" h="188594">
                  <a:moveTo>
                    <a:pt x="1219454" y="4699"/>
                  </a:moveTo>
                  <a:lnTo>
                    <a:pt x="1219454" y="161290"/>
                  </a:lnTo>
                  <a:lnTo>
                    <a:pt x="1224216" y="169454"/>
                  </a:lnTo>
                  <a:lnTo>
                    <a:pt x="1228978" y="161290"/>
                  </a:lnTo>
                  <a:lnTo>
                    <a:pt x="1228979" y="9525"/>
                  </a:lnTo>
                  <a:lnTo>
                    <a:pt x="1224153" y="9525"/>
                  </a:lnTo>
                  <a:lnTo>
                    <a:pt x="1219454" y="4699"/>
                  </a:lnTo>
                  <a:close/>
                </a:path>
                <a:path w="1274445" h="188594">
                  <a:moveTo>
                    <a:pt x="122682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454" y="9525"/>
                  </a:lnTo>
                  <a:lnTo>
                    <a:pt x="1219454" y="4699"/>
                  </a:lnTo>
                  <a:lnTo>
                    <a:pt x="1228979" y="4699"/>
                  </a:lnTo>
                  <a:lnTo>
                    <a:pt x="1228979" y="2031"/>
                  </a:lnTo>
                  <a:lnTo>
                    <a:pt x="1226820" y="0"/>
                  </a:lnTo>
                  <a:close/>
                </a:path>
                <a:path w="1274445" h="188594">
                  <a:moveTo>
                    <a:pt x="1228979" y="4699"/>
                  </a:moveTo>
                  <a:lnTo>
                    <a:pt x="1219454" y="4699"/>
                  </a:lnTo>
                  <a:lnTo>
                    <a:pt x="1224153" y="9525"/>
                  </a:lnTo>
                  <a:lnTo>
                    <a:pt x="1228979" y="9525"/>
                  </a:lnTo>
                  <a:lnTo>
                    <a:pt x="1228979" y="4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7327" y="4620564"/>
            <a:ext cx="593915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Федеральный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закон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0000"/>
                </a:solidFill>
                <a:latin typeface="Tahoma"/>
                <a:cs typeface="Tahoma"/>
              </a:rPr>
              <a:t>от</a:t>
            </a:r>
            <a:r>
              <a:rPr sz="8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24</a:t>
            </a:r>
            <a:r>
              <a:rPr sz="800" b="1" spc="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Tahoma"/>
                <a:cs typeface="Tahoma"/>
              </a:rPr>
              <a:t>сентября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2022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г.</a:t>
            </a:r>
            <a:r>
              <a:rPr sz="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95" dirty="0">
                <a:solidFill>
                  <a:srgbClr val="FF0000"/>
                </a:solidFill>
                <a:latin typeface="Tahoma"/>
                <a:cs typeface="Tahoma"/>
              </a:rPr>
              <a:t>№</a:t>
            </a:r>
            <a:r>
              <a:rPr sz="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371-ФЗ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FF0000"/>
                </a:solidFill>
                <a:latin typeface="Tahoma"/>
                <a:cs typeface="Tahoma"/>
              </a:rPr>
              <a:t>«О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внесении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изменений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800" b="1" spc="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Федеральный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закон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«Об 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образовании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Российской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Федерации»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0000"/>
                </a:solidFill>
                <a:latin typeface="Tahoma"/>
                <a:cs typeface="Tahoma"/>
              </a:rPr>
              <a:t>статью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Федерального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закона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«Об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FF0000"/>
                </a:solidFill>
                <a:latin typeface="Tahoma"/>
                <a:cs typeface="Tahoma"/>
              </a:rPr>
              <a:t>обязательных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требованиях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в 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Российской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Федерации»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5549" y="4587971"/>
            <a:ext cx="45720" cy="457834"/>
          </a:xfrm>
          <a:custGeom>
            <a:avLst/>
            <a:gdLst/>
            <a:ahLst/>
            <a:cxnLst/>
            <a:rect l="l" t="t" r="r" b="b"/>
            <a:pathLst>
              <a:path w="45720" h="457835">
                <a:moveTo>
                  <a:pt x="45718" y="0"/>
                </a:moveTo>
                <a:lnTo>
                  <a:pt x="0" y="0"/>
                </a:lnTo>
                <a:lnTo>
                  <a:pt x="0" y="457606"/>
                </a:lnTo>
                <a:lnTo>
                  <a:pt x="45718" y="457606"/>
                </a:lnTo>
                <a:lnTo>
                  <a:pt x="45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54266" y="14312"/>
            <a:ext cx="2689860" cy="5129530"/>
          </a:xfrm>
          <a:custGeom>
            <a:avLst/>
            <a:gdLst/>
            <a:ahLst/>
            <a:cxnLst/>
            <a:rect l="l" t="t" r="r" b="b"/>
            <a:pathLst>
              <a:path w="2689859" h="5129530">
                <a:moveTo>
                  <a:pt x="2689732" y="0"/>
                </a:moveTo>
                <a:lnTo>
                  <a:pt x="0" y="0"/>
                </a:lnTo>
                <a:lnTo>
                  <a:pt x="0" y="5129185"/>
                </a:lnTo>
                <a:lnTo>
                  <a:pt x="2689732" y="5129185"/>
                </a:lnTo>
                <a:lnTo>
                  <a:pt x="26897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34150" y="1021461"/>
            <a:ext cx="2541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latin typeface="Tahoma"/>
                <a:cs typeface="Tahoma"/>
              </a:rPr>
              <a:t>Ч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5" dirty="0">
                <a:latin typeface="Tahoma"/>
                <a:cs typeface="Tahoma"/>
              </a:rPr>
              <a:t> </a:t>
            </a:r>
            <a:r>
              <a:rPr sz="700" b="1" spc="-70" dirty="0">
                <a:latin typeface="Tahoma"/>
                <a:cs typeface="Tahoma"/>
              </a:rPr>
              <a:t>1</a:t>
            </a:r>
            <a:r>
              <a:rPr sz="700" b="1" spc="-60" dirty="0">
                <a:latin typeface="Tahoma"/>
                <a:cs typeface="Tahoma"/>
              </a:rPr>
              <a:t>0</a:t>
            </a:r>
            <a:r>
              <a:rPr sz="700" b="1" spc="-10" dirty="0">
                <a:latin typeface="Tahoma"/>
                <a:cs typeface="Tahoma"/>
              </a:rPr>
              <a:t> </a:t>
            </a:r>
            <a:r>
              <a:rPr sz="700" b="1" spc="70" dirty="0">
                <a:latin typeface="Tahoma"/>
                <a:cs typeface="Tahoma"/>
              </a:rPr>
              <a:t>С</a:t>
            </a:r>
            <a:r>
              <a:rPr sz="700" b="1" spc="-145" dirty="0">
                <a:latin typeface="Tahoma"/>
                <a:cs typeface="Tahoma"/>
              </a:rPr>
              <a:t>Т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15" dirty="0">
                <a:latin typeface="Tahoma"/>
                <a:cs typeface="Tahoma"/>
              </a:rPr>
              <a:t> </a:t>
            </a:r>
            <a:r>
              <a:rPr sz="700" b="1" spc="-60" dirty="0"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5" dirty="0">
                <a:latin typeface="Tahoma"/>
                <a:cs typeface="Tahoma"/>
              </a:rPr>
              <a:t>10.1</a:t>
            </a:r>
            <a:r>
              <a:rPr sz="70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Федеральная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основная</a:t>
            </a:r>
            <a:r>
              <a:rPr sz="700" spc="45" dirty="0">
                <a:latin typeface="Tahoma"/>
                <a:cs typeface="Tahoma"/>
              </a:rPr>
              <a:t> общеобразовательная 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85" dirty="0">
                <a:latin typeface="Tahoma"/>
                <a:cs typeface="Tahoma"/>
              </a:rPr>
              <a:t>программа</a:t>
            </a:r>
            <a:r>
              <a:rPr sz="700" spc="90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-</a:t>
            </a:r>
            <a:r>
              <a:rPr sz="700" spc="-2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учебно-методическая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документация, 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определяющая </a:t>
            </a:r>
            <a:r>
              <a:rPr sz="700" spc="35" dirty="0">
                <a:latin typeface="Tahoma"/>
                <a:cs typeface="Tahoma"/>
              </a:rPr>
              <a:t>единые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-15" dirty="0">
                <a:latin typeface="Tahoma"/>
                <a:cs typeface="Tahoma"/>
              </a:rPr>
              <a:t>для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65" dirty="0">
                <a:latin typeface="Tahoma"/>
                <a:cs typeface="Tahoma"/>
              </a:rPr>
              <a:t>Российской Федерации </a:t>
            </a:r>
            <a:r>
              <a:rPr sz="700" spc="7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базовые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объем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65" dirty="0">
                <a:latin typeface="Tahoma"/>
                <a:cs typeface="Tahoma"/>
              </a:rPr>
              <a:t>содержание</a:t>
            </a:r>
            <a:r>
              <a:rPr sz="700" spc="7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образования </a:t>
            </a:r>
            <a:r>
              <a:rPr sz="700" spc="45" dirty="0">
                <a:latin typeface="Tahoma"/>
                <a:cs typeface="Tahoma"/>
              </a:rPr>
              <a:t> определенного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15" dirty="0">
                <a:latin typeface="Tahoma"/>
                <a:cs typeface="Tahoma"/>
              </a:rPr>
              <a:t>уровня</a:t>
            </a:r>
            <a:r>
              <a:rPr sz="700" spc="20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(или)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определенной 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направленности,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планируемые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результаты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освоения 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образовательной</a:t>
            </a:r>
            <a:r>
              <a:rPr sz="700" spc="-3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программы.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34150" y="1981961"/>
            <a:ext cx="254190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latin typeface="Tahoma"/>
                <a:cs typeface="Tahoma"/>
              </a:rPr>
              <a:t>Ч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5" dirty="0">
                <a:latin typeface="Tahoma"/>
                <a:cs typeface="Tahoma"/>
              </a:rPr>
              <a:t> </a:t>
            </a:r>
            <a:r>
              <a:rPr sz="700" b="1" spc="-60" dirty="0">
                <a:latin typeface="Tahoma"/>
                <a:cs typeface="Tahoma"/>
              </a:rPr>
              <a:t>6</a:t>
            </a:r>
            <a:r>
              <a:rPr sz="700" b="1" spc="-10" dirty="0">
                <a:latin typeface="Tahoma"/>
                <a:cs typeface="Tahoma"/>
              </a:rPr>
              <a:t> </a:t>
            </a:r>
            <a:r>
              <a:rPr sz="700" b="1" spc="70" dirty="0">
                <a:latin typeface="Tahoma"/>
                <a:cs typeface="Tahoma"/>
              </a:rPr>
              <a:t>С</a:t>
            </a:r>
            <a:r>
              <a:rPr sz="700" b="1" spc="-145" dirty="0">
                <a:latin typeface="Tahoma"/>
                <a:cs typeface="Tahoma"/>
              </a:rPr>
              <a:t>Т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15" dirty="0">
                <a:latin typeface="Tahoma"/>
                <a:cs typeface="Tahoma"/>
              </a:rPr>
              <a:t> </a:t>
            </a:r>
            <a:r>
              <a:rPr sz="700" b="1" spc="-70" dirty="0">
                <a:latin typeface="Tahoma"/>
                <a:cs typeface="Tahoma"/>
              </a:rPr>
              <a:t>1</a:t>
            </a:r>
            <a:r>
              <a:rPr sz="700" b="1" spc="-60" dirty="0"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10" dirty="0">
                <a:latin typeface="Tahoma"/>
                <a:cs typeface="Tahoma"/>
              </a:rPr>
              <a:t>6.2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Организация, </a:t>
            </a:r>
            <a:r>
              <a:rPr sz="700" spc="45" dirty="0">
                <a:latin typeface="Tahoma"/>
                <a:cs typeface="Tahoma"/>
              </a:rPr>
              <a:t>осуществляющая </a:t>
            </a:r>
            <a:r>
              <a:rPr sz="700" spc="35" dirty="0">
                <a:latin typeface="Tahoma"/>
                <a:cs typeface="Tahoma"/>
              </a:rPr>
              <a:t>образовательную 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деятельность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по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95" dirty="0">
                <a:latin typeface="Tahoma"/>
                <a:cs typeface="Tahoma"/>
              </a:rPr>
              <a:t>имеющим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государственную 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аккредитацию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образовательным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90" dirty="0">
                <a:latin typeface="Tahoma"/>
                <a:cs typeface="Tahoma"/>
              </a:rPr>
              <a:t>программам </a:t>
            </a:r>
            <a:r>
              <a:rPr sz="700" spc="95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начального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r>
              <a:rPr sz="700" spc="6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основного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r>
              <a:rPr sz="700" spc="6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среднего </a:t>
            </a:r>
            <a:r>
              <a:rPr sz="700" spc="60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общего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образования,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при</a:t>
            </a:r>
            <a:r>
              <a:rPr sz="700" spc="50" dirty="0">
                <a:latin typeface="Tahoma"/>
                <a:cs typeface="Tahoma"/>
              </a:rPr>
              <a:t> разработке 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соответствующей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общеобразовательной </a:t>
            </a:r>
            <a:r>
              <a:rPr sz="700" spc="70" dirty="0">
                <a:latin typeface="Tahoma"/>
                <a:cs typeface="Tahoma"/>
              </a:rPr>
              <a:t>программы 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вправе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предусмотреть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перераспределение </a:t>
            </a:r>
            <a:r>
              <a:rPr sz="700" spc="65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предусмотренного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-45" dirty="0">
                <a:latin typeface="Tahoma"/>
                <a:cs typeface="Tahoma"/>
              </a:rPr>
              <a:t>в</a:t>
            </a:r>
            <a:r>
              <a:rPr sz="700" spc="-40" dirty="0">
                <a:latin typeface="Tahoma"/>
                <a:cs typeface="Tahoma"/>
              </a:rPr>
              <a:t> </a:t>
            </a:r>
            <a:r>
              <a:rPr sz="700" spc="75" dirty="0">
                <a:latin typeface="Tahoma"/>
                <a:cs typeface="Tahoma"/>
              </a:rPr>
              <a:t>федеральном </a:t>
            </a:r>
            <a:r>
              <a:rPr sz="700" spc="55" dirty="0">
                <a:latin typeface="Tahoma"/>
                <a:cs typeface="Tahoma"/>
              </a:rPr>
              <a:t>учебном </a:t>
            </a:r>
            <a:r>
              <a:rPr sz="700" spc="45" dirty="0">
                <a:latin typeface="Tahoma"/>
                <a:cs typeface="Tahoma"/>
              </a:rPr>
              <a:t>плане 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времени </a:t>
            </a:r>
            <a:r>
              <a:rPr sz="700" spc="65" dirty="0">
                <a:latin typeface="Tahoma"/>
                <a:cs typeface="Tahoma"/>
              </a:rPr>
              <a:t>на </a:t>
            </a:r>
            <a:r>
              <a:rPr sz="700" spc="20" dirty="0">
                <a:latin typeface="Tahoma"/>
                <a:cs typeface="Tahoma"/>
              </a:rPr>
              <a:t>изучение </a:t>
            </a:r>
            <a:r>
              <a:rPr sz="700" spc="15" dirty="0">
                <a:latin typeface="Tahoma"/>
                <a:cs typeface="Tahoma"/>
              </a:rPr>
              <a:t>учебных </a:t>
            </a:r>
            <a:r>
              <a:rPr sz="700" spc="40" dirty="0">
                <a:latin typeface="Tahoma"/>
                <a:cs typeface="Tahoma"/>
              </a:rPr>
              <a:t>предметов, </a:t>
            </a:r>
            <a:r>
              <a:rPr sz="700" spc="50" dirty="0">
                <a:latin typeface="Tahoma"/>
                <a:cs typeface="Tahoma"/>
              </a:rPr>
              <a:t>по </a:t>
            </a:r>
            <a:r>
              <a:rPr sz="700" spc="45" dirty="0">
                <a:latin typeface="Tahoma"/>
                <a:cs typeface="Tahoma"/>
              </a:rPr>
              <a:t>которым </a:t>
            </a:r>
            <a:r>
              <a:rPr sz="700" spc="-204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не </a:t>
            </a:r>
            <a:r>
              <a:rPr sz="700" spc="25" dirty="0">
                <a:latin typeface="Tahoma"/>
                <a:cs typeface="Tahoma"/>
              </a:rPr>
              <a:t>проводится </a:t>
            </a:r>
            <a:r>
              <a:rPr sz="700" spc="40" dirty="0">
                <a:latin typeface="Tahoma"/>
                <a:cs typeface="Tahoma"/>
              </a:rPr>
              <a:t>государственная </a:t>
            </a:r>
            <a:r>
              <a:rPr sz="700" spc="10" dirty="0">
                <a:latin typeface="Tahoma"/>
                <a:cs typeface="Tahoma"/>
              </a:rPr>
              <a:t>итоговая </a:t>
            </a:r>
            <a:r>
              <a:rPr sz="700" spc="20" dirty="0">
                <a:latin typeface="Tahoma"/>
                <a:cs typeface="Tahoma"/>
              </a:rPr>
              <a:t>аттестация, </a:t>
            </a:r>
            <a:r>
              <a:rPr sz="700" spc="-45" dirty="0">
                <a:latin typeface="Tahoma"/>
                <a:cs typeface="Tahoma"/>
              </a:rPr>
              <a:t>в </a:t>
            </a:r>
            <a:r>
              <a:rPr sz="700" spc="-40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пользу </a:t>
            </a:r>
            <a:r>
              <a:rPr sz="700" spc="5" dirty="0">
                <a:latin typeface="Tahoma"/>
                <a:cs typeface="Tahoma"/>
              </a:rPr>
              <a:t>изучения иных </a:t>
            </a:r>
            <a:r>
              <a:rPr sz="700" spc="15" dirty="0">
                <a:latin typeface="Tahoma"/>
                <a:cs typeface="Tahoma"/>
              </a:rPr>
              <a:t>учебных </a:t>
            </a:r>
            <a:r>
              <a:rPr sz="700" spc="40" dirty="0">
                <a:latin typeface="Tahoma"/>
                <a:cs typeface="Tahoma"/>
              </a:rPr>
              <a:t>предметов, </a:t>
            </a:r>
            <a:r>
              <a:rPr sz="700" spc="-45" dirty="0">
                <a:latin typeface="Tahoma"/>
                <a:cs typeface="Tahoma"/>
              </a:rPr>
              <a:t>в </a:t>
            </a:r>
            <a:r>
              <a:rPr sz="700" spc="60" dirty="0">
                <a:latin typeface="Tahoma"/>
                <a:cs typeface="Tahoma"/>
              </a:rPr>
              <a:t>том </a:t>
            </a:r>
            <a:r>
              <a:rPr sz="700" spc="30" dirty="0">
                <a:latin typeface="Tahoma"/>
                <a:cs typeface="Tahoma"/>
              </a:rPr>
              <a:t>числе 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65" dirty="0">
                <a:latin typeface="Tahoma"/>
                <a:cs typeface="Tahoma"/>
              </a:rPr>
              <a:t>на</a:t>
            </a:r>
            <a:r>
              <a:rPr sz="700" spc="7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организацию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углубленного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изучения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отдельных 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15" dirty="0">
                <a:latin typeface="Tahoma"/>
                <a:cs typeface="Tahoma"/>
              </a:rPr>
              <a:t>учебных</a:t>
            </a:r>
            <a:r>
              <a:rPr sz="700" spc="-3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предметов</a:t>
            </a:r>
            <a:r>
              <a:rPr sz="700" spc="-2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профильное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обучение.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4150" y="3582415"/>
            <a:ext cx="1638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0290"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latin typeface="Tahoma"/>
                <a:cs typeface="Tahoma"/>
              </a:rPr>
              <a:t>Ч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5" dirty="0">
                <a:latin typeface="Tahoma"/>
                <a:cs typeface="Tahoma"/>
              </a:rPr>
              <a:t> </a:t>
            </a:r>
            <a:r>
              <a:rPr sz="700" b="1" spc="-60" dirty="0">
                <a:latin typeface="Tahoma"/>
                <a:cs typeface="Tahoma"/>
              </a:rPr>
              <a:t>6</a:t>
            </a:r>
            <a:r>
              <a:rPr sz="700" b="1" spc="-10" dirty="0">
                <a:latin typeface="Tahoma"/>
                <a:cs typeface="Tahoma"/>
              </a:rPr>
              <a:t> </a:t>
            </a:r>
            <a:r>
              <a:rPr sz="700" b="1" spc="70" dirty="0">
                <a:latin typeface="Tahoma"/>
                <a:cs typeface="Tahoma"/>
              </a:rPr>
              <a:t>С</a:t>
            </a:r>
            <a:r>
              <a:rPr sz="700" b="1" spc="-145" dirty="0">
                <a:latin typeface="Tahoma"/>
                <a:cs typeface="Tahoma"/>
              </a:rPr>
              <a:t>Т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15" dirty="0">
                <a:latin typeface="Tahoma"/>
                <a:cs typeface="Tahoma"/>
              </a:rPr>
              <a:t> </a:t>
            </a:r>
            <a:r>
              <a:rPr sz="700" b="1" spc="-70" dirty="0">
                <a:latin typeface="Tahoma"/>
                <a:cs typeface="Tahoma"/>
              </a:rPr>
              <a:t>1</a:t>
            </a:r>
            <a:r>
              <a:rPr sz="700" b="1" spc="-60" dirty="0"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842644" algn="l"/>
              </a:tabLst>
            </a:pPr>
            <a:r>
              <a:rPr sz="700" spc="-10" dirty="0">
                <a:latin typeface="Tahoma"/>
                <a:cs typeface="Tahoma"/>
              </a:rPr>
              <a:t>6.3</a:t>
            </a:r>
            <a:r>
              <a:rPr sz="700" spc="6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При</a:t>
            </a:r>
            <a:r>
              <a:rPr sz="700" spc="180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разработке</a:t>
            </a:r>
            <a:r>
              <a:rPr sz="700" spc="15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основной </a:t>
            </a:r>
            <a:r>
              <a:rPr sz="700" spc="-204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программы	</a:t>
            </a:r>
            <a:r>
              <a:rPr sz="700" spc="30" dirty="0">
                <a:latin typeface="Tahoma"/>
                <a:cs typeface="Tahoma"/>
              </a:rPr>
              <a:t>организация,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986155" algn="l"/>
              </a:tabLst>
            </a:pPr>
            <a:r>
              <a:rPr sz="700" spc="35" dirty="0">
                <a:latin typeface="Tahoma"/>
                <a:cs typeface="Tahoma"/>
              </a:rPr>
              <a:t>образовательную	</a:t>
            </a:r>
            <a:r>
              <a:rPr sz="700" spc="10" dirty="0">
                <a:latin typeface="Tahoma"/>
                <a:cs typeface="Tahoma"/>
              </a:rPr>
              <a:t>деятельность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53476" y="3689096"/>
            <a:ext cx="820419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 algn="just">
              <a:lnSpc>
                <a:spcPct val="100000"/>
              </a:lnSpc>
              <a:spcBef>
                <a:spcPts val="95"/>
              </a:spcBef>
            </a:pPr>
            <a:r>
              <a:rPr sz="700" spc="75" dirty="0">
                <a:latin typeface="Tahoma"/>
                <a:cs typeface="Tahoma"/>
              </a:rPr>
              <a:t>об</a:t>
            </a:r>
            <a:r>
              <a:rPr sz="700" spc="85" dirty="0">
                <a:latin typeface="Tahoma"/>
                <a:cs typeface="Tahoma"/>
              </a:rPr>
              <a:t>р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spc="-25" dirty="0">
                <a:latin typeface="Tahoma"/>
                <a:cs typeface="Tahoma"/>
              </a:rPr>
              <a:t>з</a:t>
            </a:r>
            <a:r>
              <a:rPr sz="700" spc="45" dirty="0">
                <a:latin typeface="Tahoma"/>
                <a:cs typeface="Tahoma"/>
              </a:rPr>
              <a:t>ова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80" dirty="0">
                <a:latin typeface="Tahoma"/>
                <a:cs typeface="Tahoma"/>
              </a:rPr>
              <a:t>е</a:t>
            </a:r>
            <a:r>
              <a:rPr sz="700" spc="-20" dirty="0">
                <a:latin typeface="Tahoma"/>
                <a:cs typeface="Tahoma"/>
              </a:rPr>
              <a:t>л</a:t>
            </a:r>
            <a:r>
              <a:rPr sz="700" spc="-25" dirty="0">
                <a:latin typeface="Tahoma"/>
                <a:cs typeface="Tahoma"/>
              </a:rPr>
              <a:t>ь</a:t>
            </a:r>
            <a:r>
              <a:rPr sz="700" spc="20" dirty="0">
                <a:latin typeface="Tahoma"/>
                <a:cs typeface="Tahoma"/>
              </a:rPr>
              <a:t>н</a:t>
            </a:r>
            <a:r>
              <a:rPr sz="700" spc="40" dirty="0">
                <a:latin typeface="Tahoma"/>
                <a:cs typeface="Tahoma"/>
              </a:rPr>
              <a:t>ой  </a:t>
            </a:r>
            <a:r>
              <a:rPr sz="700" spc="105" dirty="0">
                <a:latin typeface="Tahoma"/>
                <a:cs typeface="Tahoma"/>
              </a:rPr>
              <a:t>о</a:t>
            </a:r>
            <a:r>
              <a:rPr sz="700" spc="95" dirty="0">
                <a:latin typeface="Tahoma"/>
                <a:cs typeface="Tahoma"/>
              </a:rPr>
              <a:t>с</a:t>
            </a:r>
            <a:r>
              <a:rPr sz="700" spc="30" dirty="0">
                <a:latin typeface="Tahoma"/>
                <a:cs typeface="Tahoma"/>
              </a:rPr>
              <a:t>у</a:t>
            </a:r>
            <a:r>
              <a:rPr sz="700" spc="110" dirty="0">
                <a:latin typeface="Tahoma"/>
                <a:cs typeface="Tahoma"/>
              </a:rPr>
              <a:t>ще</a:t>
            </a:r>
            <a:r>
              <a:rPr sz="700" spc="125" dirty="0">
                <a:latin typeface="Tahoma"/>
                <a:cs typeface="Tahoma"/>
              </a:rPr>
              <a:t>с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-25" dirty="0">
                <a:latin typeface="Tahoma"/>
                <a:cs typeface="Tahoma"/>
              </a:rPr>
              <a:t>в</a:t>
            </a:r>
            <a:r>
              <a:rPr sz="700" spc="-30" dirty="0">
                <a:latin typeface="Tahoma"/>
                <a:cs typeface="Tahoma"/>
              </a:rPr>
              <a:t>л</a:t>
            </a:r>
            <a:r>
              <a:rPr sz="700" spc="-60" dirty="0">
                <a:latin typeface="Tahoma"/>
                <a:cs typeface="Tahoma"/>
              </a:rPr>
              <a:t>я</a:t>
            </a:r>
            <a:r>
              <a:rPr sz="700" spc="35" dirty="0">
                <a:latin typeface="Tahoma"/>
                <a:cs typeface="Tahoma"/>
              </a:rPr>
              <a:t>ю</a:t>
            </a:r>
            <a:r>
              <a:rPr sz="700" spc="125" dirty="0">
                <a:latin typeface="Tahoma"/>
                <a:cs typeface="Tahoma"/>
              </a:rPr>
              <a:t>ща</a:t>
            </a:r>
            <a:r>
              <a:rPr sz="700" spc="-45" dirty="0">
                <a:latin typeface="Tahoma"/>
                <a:cs typeface="Tahoma"/>
              </a:rPr>
              <a:t>я  </a:t>
            </a:r>
            <a:r>
              <a:rPr sz="700" spc="45" dirty="0">
                <a:latin typeface="Tahoma"/>
                <a:cs typeface="Tahoma"/>
              </a:rPr>
              <a:t>по</a:t>
            </a:r>
            <a:r>
              <a:rPr sz="700" spc="105" dirty="0">
                <a:latin typeface="Tahoma"/>
                <a:cs typeface="Tahoma"/>
              </a:rPr>
              <a:t> </a:t>
            </a:r>
            <a:r>
              <a:rPr sz="700" spc="95" dirty="0">
                <a:latin typeface="Tahoma"/>
                <a:cs typeface="Tahoma"/>
              </a:rPr>
              <a:t>имеющим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4150" y="4009135"/>
            <a:ext cx="2540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28369" algn="l"/>
                <a:tab pos="1717675" algn="l"/>
              </a:tabLst>
            </a:pPr>
            <a:r>
              <a:rPr sz="700" spc="55" dirty="0">
                <a:latin typeface="Tahoma"/>
                <a:cs typeface="Tahoma"/>
              </a:rPr>
              <a:t>гос</a:t>
            </a:r>
            <a:r>
              <a:rPr sz="700" spc="30" dirty="0">
                <a:latin typeface="Tahoma"/>
                <a:cs typeface="Tahoma"/>
              </a:rPr>
              <a:t>у</a:t>
            </a:r>
            <a:r>
              <a:rPr sz="700" spc="65" dirty="0">
                <a:latin typeface="Tahoma"/>
                <a:cs typeface="Tahoma"/>
              </a:rPr>
              <a:t>да</a:t>
            </a:r>
            <a:r>
              <a:rPr sz="700" spc="75" dirty="0">
                <a:latin typeface="Tahoma"/>
                <a:cs typeface="Tahoma"/>
              </a:rPr>
              <a:t>р</a:t>
            </a:r>
            <a:r>
              <a:rPr sz="700" spc="125" dirty="0">
                <a:latin typeface="Tahoma"/>
                <a:cs typeface="Tahoma"/>
              </a:rPr>
              <a:t>с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20" dirty="0">
                <a:latin typeface="Tahoma"/>
                <a:cs typeface="Tahoma"/>
              </a:rPr>
              <a:t>в</a:t>
            </a:r>
            <a:r>
              <a:rPr sz="700" spc="5" dirty="0">
                <a:latin typeface="Tahoma"/>
                <a:cs typeface="Tahoma"/>
              </a:rPr>
              <a:t>е</a:t>
            </a:r>
            <a:r>
              <a:rPr sz="700" spc="10" dirty="0">
                <a:latin typeface="Tahoma"/>
                <a:cs typeface="Tahoma"/>
              </a:rPr>
              <a:t>н</a:t>
            </a:r>
            <a:r>
              <a:rPr sz="700" spc="20" dirty="0">
                <a:latin typeface="Tahoma"/>
                <a:cs typeface="Tahoma"/>
              </a:rPr>
              <a:t>н</a:t>
            </a:r>
            <a:r>
              <a:rPr sz="700" spc="30" dirty="0">
                <a:latin typeface="Tahoma"/>
                <a:cs typeface="Tahoma"/>
              </a:rPr>
              <a:t>у</a:t>
            </a:r>
            <a:r>
              <a:rPr sz="700" spc="45" dirty="0">
                <a:latin typeface="Tahoma"/>
                <a:cs typeface="Tahoma"/>
              </a:rPr>
              <a:t>ю</a:t>
            </a:r>
            <a:r>
              <a:rPr sz="700" dirty="0">
                <a:latin typeface="Tahoma"/>
                <a:cs typeface="Tahoma"/>
              </a:rPr>
              <a:t>	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dirty="0">
                <a:latin typeface="Tahoma"/>
                <a:cs typeface="Tahoma"/>
              </a:rPr>
              <a:t>к</a:t>
            </a:r>
            <a:r>
              <a:rPr sz="700" spc="-5" dirty="0">
                <a:latin typeface="Tahoma"/>
                <a:cs typeface="Tahoma"/>
              </a:rPr>
              <a:t>к</a:t>
            </a:r>
            <a:r>
              <a:rPr sz="700" spc="85" dirty="0">
                <a:latin typeface="Tahoma"/>
                <a:cs typeface="Tahoma"/>
              </a:rPr>
              <a:t>р</a:t>
            </a:r>
            <a:r>
              <a:rPr sz="700" spc="80" dirty="0">
                <a:latin typeface="Tahoma"/>
                <a:cs typeface="Tahoma"/>
              </a:rPr>
              <a:t>е</a:t>
            </a:r>
            <a:r>
              <a:rPr sz="700" spc="30" dirty="0">
                <a:latin typeface="Tahoma"/>
                <a:cs typeface="Tahoma"/>
              </a:rPr>
              <a:t>ди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spc="40" dirty="0">
                <a:latin typeface="Tahoma"/>
                <a:cs typeface="Tahoma"/>
              </a:rPr>
              <a:t>ц</a:t>
            </a:r>
            <a:r>
              <a:rPr sz="700" spc="55" dirty="0">
                <a:latin typeface="Tahoma"/>
                <a:cs typeface="Tahoma"/>
              </a:rPr>
              <a:t>и</a:t>
            </a:r>
            <a:r>
              <a:rPr sz="700" spc="45" dirty="0">
                <a:latin typeface="Tahoma"/>
                <a:cs typeface="Tahoma"/>
              </a:rPr>
              <a:t>ю</a:t>
            </a:r>
            <a:r>
              <a:rPr sz="700" dirty="0">
                <a:latin typeface="Tahoma"/>
                <a:cs typeface="Tahoma"/>
              </a:rPr>
              <a:t>	</a:t>
            </a:r>
            <a:r>
              <a:rPr sz="700" spc="75" dirty="0">
                <a:latin typeface="Tahoma"/>
                <a:cs typeface="Tahoma"/>
              </a:rPr>
              <a:t>об</a:t>
            </a:r>
            <a:r>
              <a:rPr sz="700" spc="85" dirty="0">
                <a:latin typeface="Tahoma"/>
                <a:cs typeface="Tahoma"/>
              </a:rPr>
              <a:t>р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spc="-25" dirty="0">
                <a:latin typeface="Tahoma"/>
                <a:cs typeface="Tahoma"/>
              </a:rPr>
              <a:t>з</a:t>
            </a:r>
            <a:r>
              <a:rPr sz="700" spc="45" dirty="0">
                <a:latin typeface="Tahoma"/>
                <a:cs typeface="Tahoma"/>
              </a:rPr>
              <a:t>ова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80" dirty="0">
                <a:latin typeface="Tahoma"/>
                <a:cs typeface="Tahoma"/>
              </a:rPr>
              <a:t>е</a:t>
            </a:r>
            <a:r>
              <a:rPr sz="700" spc="-20" dirty="0">
                <a:latin typeface="Tahoma"/>
                <a:cs typeface="Tahoma"/>
              </a:rPr>
              <a:t>л</a:t>
            </a:r>
            <a:r>
              <a:rPr sz="700" spc="-25" dirty="0">
                <a:latin typeface="Tahoma"/>
                <a:cs typeface="Tahoma"/>
              </a:rPr>
              <a:t>ь</a:t>
            </a:r>
            <a:r>
              <a:rPr sz="700" spc="20" dirty="0">
                <a:latin typeface="Tahoma"/>
                <a:cs typeface="Tahoma"/>
              </a:rPr>
              <a:t>н</a:t>
            </a:r>
            <a:r>
              <a:rPr sz="700" spc="50" dirty="0">
                <a:latin typeface="Tahoma"/>
                <a:cs typeface="Tahoma"/>
              </a:rPr>
              <a:t>ым  </a:t>
            </a:r>
            <a:r>
              <a:rPr sz="700" spc="90" dirty="0">
                <a:latin typeface="Tahoma"/>
                <a:cs typeface="Tahoma"/>
              </a:rPr>
              <a:t>программам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начального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r>
              <a:rPr sz="700" spc="11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основного</a:t>
            </a:r>
            <a:r>
              <a:rPr sz="700" spc="11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34150" y="4222800"/>
            <a:ext cx="2541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ahoma"/>
                <a:cs typeface="Tahoma"/>
              </a:rPr>
              <a:t>среднего</a:t>
            </a:r>
            <a:r>
              <a:rPr sz="700" spc="330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общего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образования</a:t>
            </a:r>
            <a:r>
              <a:rPr sz="700" spc="45" dirty="0">
                <a:latin typeface="Tahoma"/>
                <a:cs typeface="Tahoma"/>
              </a:rPr>
              <a:t> предусматривают </a:t>
            </a:r>
            <a:r>
              <a:rPr sz="700" spc="50" dirty="0">
                <a:latin typeface="Tahoma"/>
                <a:cs typeface="Tahoma"/>
              </a:rPr>
              <a:t> непосредственное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применение</a:t>
            </a:r>
            <a:r>
              <a:rPr sz="700" spc="6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при</a:t>
            </a:r>
            <a:r>
              <a:rPr sz="700" spc="50" dirty="0">
                <a:latin typeface="Tahoma"/>
                <a:cs typeface="Tahoma"/>
              </a:rPr>
              <a:t> реализации 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20" dirty="0">
                <a:latin typeface="Tahoma"/>
                <a:cs typeface="Tahoma"/>
              </a:rPr>
              <a:t>обязательной </a:t>
            </a:r>
            <a:r>
              <a:rPr sz="700" spc="25" dirty="0">
                <a:latin typeface="Tahoma"/>
                <a:cs typeface="Tahoma"/>
              </a:rPr>
              <a:t>части </a:t>
            </a:r>
            <a:r>
              <a:rPr sz="700" spc="35" dirty="0">
                <a:latin typeface="Tahoma"/>
                <a:cs typeface="Tahoma"/>
              </a:rPr>
              <a:t>образовательной </a:t>
            </a:r>
            <a:r>
              <a:rPr sz="700" spc="70" dirty="0">
                <a:latin typeface="Tahoma"/>
                <a:cs typeface="Tahoma"/>
              </a:rPr>
              <a:t>программы </a:t>
            </a:r>
            <a:r>
              <a:rPr sz="700" spc="75" dirty="0">
                <a:latin typeface="Tahoma"/>
                <a:cs typeface="Tahoma"/>
              </a:rPr>
              <a:t>НОО </a:t>
            </a:r>
            <a:r>
              <a:rPr sz="700" spc="-204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федеральных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рабочих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80" dirty="0">
                <a:latin typeface="Tahoma"/>
                <a:cs typeface="Tahoma"/>
              </a:rPr>
              <a:t>программ</a:t>
            </a:r>
            <a:r>
              <a:rPr sz="700" spc="38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по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учебным 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предметам </a:t>
            </a:r>
            <a:r>
              <a:rPr sz="700" spc="80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«Русский </a:t>
            </a:r>
            <a:r>
              <a:rPr sz="700" spc="114" dirty="0">
                <a:latin typeface="Tahoma"/>
                <a:cs typeface="Tahoma"/>
              </a:rPr>
              <a:t> </a:t>
            </a:r>
            <a:r>
              <a:rPr sz="700" spc="-40" dirty="0">
                <a:latin typeface="Tahoma"/>
                <a:cs typeface="Tahoma"/>
              </a:rPr>
              <a:t>язык»,</a:t>
            </a:r>
            <a:r>
              <a:rPr sz="700" spc="375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«Литературное </a:t>
            </a:r>
            <a:r>
              <a:rPr sz="700" spc="125" dirty="0">
                <a:latin typeface="Tahoma"/>
                <a:cs typeface="Tahoma"/>
              </a:rPr>
              <a:t> </a:t>
            </a:r>
            <a:r>
              <a:rPr sz="700" spc="-5" dirty="0">
                <a:latin typeface="Tahoma"/>
                <a:cs typeface="Tahoma"/>
              </a:rPr>
              <a:t>чтение»,</a:t>
            </a:r>
            <a:endParaRPr sz="7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</a:pPr>
            <a:r>
              <a:rPr sz="700" spc="45" dirty="0">
                <a:latin typeface="Tahoma"/>
                <a:cs typeface="Tahoma"/>
              </a:rPr>
              <a:t>«Окружающий </a:t>
            </a:r>
            <a:r>
              <a:rPr sz="700" spc="30" dirty="0">
                <a:latin typeface="Tahoma"/>
                <a:cs typeface="Tahoma"/>
              </a:rPr>
              <a:t>мир», </a:t>
            </a:r>
            <a:r>
              <a:rPr sz="700" spc="105" dirty="0">
                <a:latin typeface="Tahoma"/>
                <a:cs typeface="Tahoma"/>
              </a:rPr>
              <a:t>а </a:t>
            </a:r>
            <a:r>
              <a:rPr sz="700" spc="45" dirty="0">
                <a:latin typeface="Tahoma"/>
                <a:cs typeface="Tahoma"/>
              </a:rPr>
              <a:t>при </a:t>
            </a:r>
            <a:r>
              <a:rPr sz="700" spc="50" dirty="0">
                <a:latin typeface="Tahoma"/>
                <a:cs typeface="Tahoma"/>
              </a:rPr>
              <a:t>реализации </a:t>
            </a:r>
            <a:r>
              <a:rPr sz="700" spc="20" dirty="0">
                <a:latin typeface="Tahoma"/>
                <a:cs typeface="Tahoma"/>
              </a:rPr>
              <a:t>обязательной </a:t>
            </a:r>
            <a:r>
              <a:rPr sz="700" spc="25" dirty="0">
                <a:latin typeface="Tahoma"/>
                <a:cs typeface="Tahoma"/>
              </a:rPr>
              <a:t> части </a:t>
            </a:r>
            <a:r>
              <a:rPr sz="700" spc="95" dirty="0">
                <a:latin typeface="Tahoma"/>
                <a:cs typeface="Tahoma"/>
              </a:rPr>
              <a:t> </a:t>
            </a:r>
            <a:r>
              <a:rPr sz="700" spc="110" dirty="0">
                <a:latin typeface="Tahoma"/>
                <a:cs typeface="Tahoma"/>
              </a:rPr>
              <a:t>ОО</a:t>
            </a:r>
            <a:r>
              <a:rPr sz="700" spc="340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 </a:t>
            </a:r>
            <a:r>
              <a:rPr sz="700" spc="110" dirty="0">
                <a:latin typeface="Tahoma"/>
                <a:cs typeface="Tahoma"/>
              </a:rPr>
              <a:t> </a:t>
            </a:r>
            <a:r>
              <a:rPr sz="700" spc="120" dirty="0">
                <a:latin typeface="Tahoma"/>
                <a:cs typeface="Tahoma"/>
              </a:rPr>
              <a:t>СОО</a:t>
            </a:r>
            <a:r>
              <a:rPr sz="700" spc="350" dirty="0">
                <a:latin typeface="Tahoma"/>
                <a:cs typeface="Tahoma"/>
              </a:rPr>
              <a:t> </a:t>
            </a:r>
            <a:r>
              <a:rPr sz="700" spc="-35" dirty="0">
                <a:latin typeface="Tahoma"/>
                <a:cs typeface="Tahoma"/>
              </a:rPr>
              <a:t>–</a:t>
            </a:r>
            <a:r>
              <a:rPr sz="700" spc="34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«Русский 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-40" dirty="0">
                <a:latin typeface="Tahoma"/>
                <a:cs typeface="Tahoma"/>
              </a:rPr>
              <a:t>язык»,</a:t>
            </a:r>
            <a:r>
              <a:rPr sz="700" spc="360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«Литература»,</a:t>
            </a:r>
            <a:endParaRPr sz="7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700" dirty="0">
                <a:latin typeface="Tahoma"/>
                <a:cs typeface="Tahoma"/>
              </a:rPr>
              <a:t>«История»,</a:t>
            </a:r>
            <a:r>
              <a:rPr sz="700" spc="20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«Обществознание»,</a:t>
            </a:r>
            <a:r>
              <a:rPr sz="700" spc="15" dirty="0">
                <a:latin typeface="Tahoma"/>
                <a:cs typeface="Tahoma"/>
              </a:rPr>
              <a:t> «География»,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«ОБЖ».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31534" y="51460"/>
            <a:ext cx="1651000" cy="5092065"/>
            <a:chOff x="6431534" y="51460"/>
            <a:chExt cx="1651000" cy="5092065"/>
          </a:xfrm>
        </p:grpSpPr>
        <p:sp>
          <p:nvSpPr>
            <p:cNvPr id="27" name="object 27"/>
            <p:cNvSpPr/>
            <p:nvPr/>
          </p:nvSpPr>
          <p:spPr>
            <a:xfrm>
              <a:off x="6431534" y="1118235"/>
              <a:ext cx="25400" cy="4025265"/>
            </a:xfrm>
            <a:custGeom>
              <a:avLst/>
              <a:gdLst/>
              <a:ahLst/>
              <a:cxnLst/>
              <a:rect l="l" t="t" r="r" b="b"/>
              <a:pathLst>
                <a:path w="25400" h="4025265">
                  <a:moveTo>
                    <a:pt x="25400" y="0"/>
                  </a:moveTo>
                  <a:lnTo>
                    <a:pt x="0" y="0"/>
                  </a:lnTo>
                  <a:lnTo>
                    <a:pt x="0" y="4025262"/>
                  </a:lnTo>
                  <a:lnTo>
                    <a:pt x="25400" y="402526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360" y="51460"/>
              <a:ext cx="629970" cy="9545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7" y="0"/>
            <a:ext cx="9140190" cy="751205"/>
          </a:xfrm>
          <a:custGeom>
            <a:avLst/>
            <a:gdLst/>
            <a:ahLst/>
            <a:cxnLst/>
            <a:rect l="l" t="t" r="r" b="b"/>
            <a:pathLst>
              <a:path w="9140190" h="751205">
                <a:moveTo>
                  <a:pt x="0" y="750951"/>
                </a:moveTo>
                <a:lnTo>
                  <a:pt x="9140192" y="750951"/>
                </a:lnTo>
                <a:lnTo>
                  <a:pt x="9140192" y="0"/>
                </a:lnTo>
                <a:lnTo>
                  <a:pt x="0" y="0"/>
                </a:lnTo>
                <a:lnTo>
                  <a:pt x="0" y="7509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519" y="0"/>
            <a:ext cx="71793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Порядок</a:t>
            </a:r>
            <a:r>
              <a:rPr spc="-25" dirty="0"/>
              <a:t> </a:t>
            </a:r>
            <a:r>
              <a:rPr spc="5" dirty="0"/>
              <a:t>разработки</a:t>
            </a:r>
            <a:r>
              <a:rPr spc="-15" dirty="0"/>
              <a:t> </a:t>
            </a:r>
            <a:r>
              <a:rPr spc="-10" dirty="0"/>
              <a:t>федеральных</a:t>
            </a:r>
            <a:r>
              <a:rPr spc="-30" dirty="0"/>
              <a:t> </a:t>
            </a:r>
            <a:r>
              <a:rPr spc="-45" dirty="0"/>
              <a:t>основных</a:t>
            </a:r>
          </a:p>
          <a:p>
            <a:pPr algn="ctr">
              <a:lnSpc>
                <a:spcPct val="100000"/>
              </a:lnSpc>
            </a:pPr>
            <a:r>
              <a:rPr spc="-15" dirty="0"/>
              <a:t>общеобразовательных</a:t>
            </a:r>
            <a:r>
              <a:rPr spc="-30" dirty="0"/>
              <a:t> </a:t>
            </a:r>
            <a:r>
              <a:rPr spc="10" dirty="0"/>
              <a:t>программ</a:t>
            </a:r>
            <a:r>
              <a:rPr spc="-40" dirty="0"/>
              <a:t> </a:t>
            </a:r>
            <a:r>
              <a:rPr spc="-90" dirty="0"/>
              <a:t>(ФООП)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87438" y="4234395"/>
            <a:ext cx="1885314" cy="807720"/>
            <a:chOff x="7187438" y="4234395"/>
            <a:chExt cx="1885314" cy="8077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7438" y="4597010"/>
              <a:ext cx="1884933" cy="4447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4555" y="4667491"/>
              <a:ext cx="265950" cy="2912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55711" y="4234395"/>
              <a:ext cx="100330" cy="371475"/>
            </a:xfrm>
            <a:custGeom>
              <a:avLst/>
              <a:gdLst/>
              <a:ahLst/>
              <a:cxnLst/>
              <a:rect l="l" t="t" r="r" b="b"/>
              <a:pathLst>
                <a:path w="100329" h="371475">
                  <a:moveTo>
                    <a:pt x="49910" y="18815"/>
                  </a:moveTo>
                  <a:lnTo>
                    <a:pt x="45211" y="26871"/>
                  </a:lnTo>
                  <a:lnTo>
                    <a:pt x="45085" y="371220"/>
                  </a:lnTo>
                  <a:lnTo>
                    <a:pt x="54610" y="371220"/>
                  </a:lnTo>
                  <a:lnTo>
                    <a:pt x="54610" y="26871"/>
                  </a:lnTo>
                  <a:lnTo>
                    <a:pt x="49910" y="18815"/>
                  </a:lnTo>
                  <a:close/>
                </a:path>
                <a:path w="100329" h="371475">
                  <a:moveTo>
                    <a:pt x="49911" y="0"/>
                  </a:moveTo>
                  <a:lnTo>
                    <a:pt x="1397" y="83248"/>
                  </a:lnTo>
                  <a:lnTo>
                    <a:pt x="0" y="85521"/>
                  </a:lnTo>
                  <a:lnTo>
                    <a:pt x="762" y="88442"/>
                  </a:lnTo>
                  <a:lnTo>
                    <a:pt x="5334" y="91097"/>
                  </a:lnTo>
                  <a:lnTo>
                    <a:pt x="8255" y="90322"/>
                  </a:lnTo>
                  <a:lnTo>
                    <a:pt x="9525" y="88049"/>
                  </a:lnTo>
                  <a:lnTo>
                    <a:pt x="45085" y="27089"/>
                  </a:lnTo>
                  <a:lnTo>
                    <a:pt x="45085" y="9448"/>
                  </a:lnTo>
                  <a:lnTo>
                    <a:pt x="55417" y="9448"/>
                  </a:lnTo>
                  <a:lnTo>
                    <a:pt x="49911" y="0"/>
                  </a:lnTo>
                  <a:close/>
                </a:path>
                <a:path w="100329" h="371475">
                  <a:moveTo>
                    <a:pt x="55417" y="9448"/>
                  </a:moveTo>
                  <a:lnTo>
                    <a:pt x="54610" y="9448"/>
                  </a:lnTo>
                  <a:lnTo>
                    <a:pt x="54736" y="27089"/>
                  </a:lnTo>
                  <a:lnTo>
                    <a:pt x="90297" y="88049"/>
                  </a:lnTo>
                  <a:lnTo>
                    <a:pt x="91567" y="90322"/>
                  </a:lnTo>
                  <a:lnTo>
                    <a:pt x="94488" y="91097"/>
                  </a:lnTo>
                  <a:lnTo>
                    <a:pt x="99060" y="88442"/>
                  </a:lnTo>
                  <a:lnTo>
                    <a:pt x="99822" y="85521"/>
                  </a:lnTo>
                  <a:lnTo>
                    <a:pt x="98425" y="83248"/>
                  </a:lnTo>
                  <a:lnTo>
                    <a:pt x="55417" y="9448"/>
                  </a:lnTo>
                  <a:close/>
                </a:path>
                <a:path w="100329" h="371475">
                  <a:moveTo>
                    <a:pt x="54610" y="9448"/>
                  </a:moveTo>
                  <a:lnTo>
                    <a:pt x="45085" y="9448"/>
                  </a:lnTo>
                  <a:lnTo>
                    <a:pt x="45085" y="27089"/>
                  </a:lnTo>
                  <a:lnTo>
                    <a:pt x="49910" y="18815"/>
                  </a:lnTo>
                  <a:lnTo>
                    <a:pt x="45847" y="11849"/>
                  </a:lnTo>
                  <a:lnTo>
                    <a:pt x="54610" y="11849"/>
                  </a:lnTo>
                  <a:lnTo>
                    <a:pt x="54610" y="9448"/>
                  </a:lnTo>
                  <a:close/>
                </a:path>
                <a:path w="100329" h="371475">
                  <a:moveTo>
                    <a:pt x="54610" y="11849"/>
                  </a:moveTo>
                  <a:lnTo>
                    <a:pt x="53975" y="11849"/>
                  </a:lnTo>
                  <a:lnTo>
                    <a:pt x="49910" y="18815"/>
                  </a:lnTo>
                  <a:lnTo>
                    <a:pt x="54610" y="26871"/>
                  </a:lnTo>
                  <a:lnTo>
                    <a:pt x="54610" y="11849"/>
                  </a:lnTo>
                  <a:close/>
                </a:path>
                <a:path w="100329" h="371475">
                  <a:moveTo>
                    <a:pt x="53975" y="11849"/>
                  </a:moveTo>
                  <a:lnTo>
                    <a:pt x="45847" y="11849"/>
                  </a:lnTo>
                  <a:lnTo>
                    <a:pt x="49910" y="18815"/>
                  </a:lnTo>
                  <a:lnTo>
                    <a:pt x="53975" y="118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41539" y="3599205"/>
            <a:ext cx="1324610" cy="63563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426084" marR="313055" indent="-104139">
              <a:lnSpc>
                <a:spcPct val="100000"/>
              </a:lnSpc>
            </a:pPr>
            <a:r>
              <a:rPr sz="1200" b="1" spc="-20" dirty="0">
                <a:solidFill>
                  <a:srgbClr val="FF0000"/>
                </a:solidFill>
                <a:latin typeface="Tahoma"/>
                <a:cs typeface="Tahoma"/>
              </a:rPr>
              <a:t>Прое</a:t>
            </a:r>
            <a:r>
              <a:rPr sz="1200" b="1" spc="-15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1200" b="1" spc="15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1200" b="1" spc="-55" dirty="0">
                <a:solidFill>
                  <a:srgbClr val="FF0000"/>
                </a:solidFill>
                <a:latin typeface="Tahoma"/>
                <a:cs typeface="Tahoma"/>
              </a:rPr>
              <a:t>ы 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ФООП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4526" y="4266996"/>
            <a:ext cx="5638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0" dirty="0">
                <a:latin typeface="Tahoma"/>
                <a:cs typeface="Tahoma"/>
              </a:rPr>
              <a:t>Обеспечение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8014" y="4358436"/>
            <a:ext cx="8515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80" dirty="0">
                <a:latin typeface="Tahoma"/>
                <a:cs typeface="Tahoma"/>
              </a:rPr>
              <a:t>ра</a:t>
            </a:r>
            <a:r>
              <a:rPr sz="600" spc="-30" dirty="0">
                <a:latin typeface="Tahoma"/>
                <a:cs typeface="Tahoma"/>
              </a:rPr>
              <a:t>з</a:t>
            </a:r>
            <a:r>
              <a:rPr sz="600" spc="80" dirty="0">
                <a:latin typeface="Tahoma"/>
                <a:cs typeface="Tahoma"/>
              </a:rPr>
              <a:t>ра</a:t>
            </a:r>
            <a:r>
              <a:rPr sz="600" spc="60" dirty="0">
                <a:latin typeface="Tahoma"/>
                <a:cs typeface="Tahoma"/>
              </a:rPr>
              <a:t>б</a:t>
            </a:r>
            <a:r>
              <a:rPr sz="600" spc="65" dirty="0">
                <a:latin typeface="Tahoma"/>
                <a:cs typeface="Tahoma"/>
              </a:rPr>
              <a:t>о</a:t>
            </a:r>
            <a:r>
              <a:rPr sz="600" spc="-25" dirty="0">
                <a:latin typeface="Tahoma"/>
                <a:cs typeface="Tahoma"/>
              </a:rPr>
              <a:t>т</a:t>
            </a:r>
            <a:r>
              <a:rPr sz="600" spc="-30" dirty="0">
                <a:latin typeface="Tahoma"/>
                <a:cs typeface="Tahoma"/>
              </a:rPr>
              <a:t>к</a:t>
            </a:r>
            <a:r>
              <a:rPr sz="600" spc="30" dirty="0">
                <a:latin typeface="Tahoma"/>
                <a:cs typeface="Tahoma"/>
              </a:rPr>
              <a:t>и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20" dirty="0">
                <a:latin typeface="Tahoma"/>
                <a:cs typeface="Tahoma"/>
              </a:rPr>
              <a:t>п</a:t>
            </a:r>
            <a:r>
              <a:rPr sz="600" spc="65" dirty="0">
                <a:latin typeface="Tahoma"/>
                <a:cs typeface="Tahoma"/>
              </a:rPr>
              <a:t>р</a:t>
            </a:r>
            <a:r>
              <a:rPr sz="600" spc="70" dirty="0">
                <a:latin typeface="Tahoma"/>
                <a:cs typeface="Tahoma"/>
              </a:rPr>
              <a:t>о</a:t>
            </a:r>
            <a:r>
              <a:rPr sz="600" spc="75" dirty="0">
                <a:latin typeface="Tahoma"/>
                <a:cs typeface="Tahoma"/>
              </a:rPr>
              <a:t>е</a:t>
            </a:r>
            <a:r>
              <a:rPr sz="600" spc="-25" dirty="0">
                <a:latin typeface="Tahoma"/>
                <a:cs typeface="Tahoma"/>
              </a:rPr>
              <a:t>к</a:t>
            </a:r>
            <a:r>
              <a:rPr sz="600" spc="-30" dirty="0">
                <a:latin typeface="Tahoma"/>
                <a:cs typeface="Tahoma"/>
              </a:rPr>
              <a:t>т</a:t>
            </a:r>
            <a:r>
              <a:rPr sz="600" spc="65" dirty="0">
                <a:latin typeface="Tahoma"/>
                <a:cs typeface="Tahoma"/>
              </a:rPr>
              <a:t>о</a:t>
            </a:r>
            <a:r>
              <a:rPr sz="600" spc="-35" dirty="0">
                <a:latin typeface="Tahoma"/>
                <a:cs typeface="Tahoma"/>
              </a:rPr>
              <a:t>в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4467" y="4449876"/>
            <a:ext cx="2755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70" dirty="0">
                <a:latin typeface="Tahoma"/>
                <a:cs typeface="Tahoma"/>
              </a:rPr>
              <a:t>Ф</a:t>
            </a:r>
            <a:r>
              <a:rPr sz="600" spc="85" dirty="0">
                <a:latin typeface="Tahoma"/>
                <a:cs typeface="Tahoma"/>
              </a:rPr>
              <a:t>ОО</a:t>
            </a:r>
            <a:r>
              <a:rPr sz="600" dirty="0">
                <a:latin typeface="Tahoma"/>
                <a:cs typeface="Tahoma"/>
              </a:rPr>
              <a:t>П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89955" y="3479863"/>
            <a:ext cx="1751964" cy="923925"/>
          </a:xfrm>
          <a:custGeom>
            <a:avLst/>
            <a:gdLst/>
            <a:ahLst/>
            <a:cxnLst/>
            <a:rect l="l" t="t" r="r" b="b"/>
            <a:pathLst>
              <a:path w="1751965" h="923925">
                <a:moveTo>
                  <a:pt x="1751584" y="436943"/>
                </a:moveTo>
                <a:lnTo>
                  <a:pt x="1584198" y="286105"/>
                </a:lnTo>
                <a:lnTo>
                  <a:pt x="1584198" y="0"/>
                </a:lnTo>
                <a:lnTo>
                  <a:pt x="0" y="0"/>
                </a:lnTo>
                <a:lnTo>
                  <a:pt x="0" y="923328"/>
                </a:lnTo>
                <a:lnTo>
                  <a:pt x="1584198" y="923328"/>
                </a:lnTo>
                <a:lnTo>
                  <a:pt x="1584198" y="587794"/>
                </a:lnTo>
                <a:lnTo>
                  <a:pt x="1751584" y="4369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86983" y="3512311"/>
            <a:ext cx="13900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Tahoma"/>
                <a:cs typeface="Tahoma"/>
              </a:rPr>
              <a:t>Уче</a:t>
            </a:r>
            <a:r>
              <a:rPr sz="600" b="1" dirty="0">
                <a:latin typeface="Tahoma"/>
                <a:cs typeface="Tahoma"/>
              </a:rPr>
              <a:t>б</a:t>
            </a:r>
            <a:r>
              <a:rPr sz="600" b="1" spc="-45" dirty="0">
                <a:latin typeface="Tahoma"/>
                <a:cs typeface="Tahoma"/>
              </a:rPr>
              <a:t>ны</a:t>
            </a:r>
            <a:r>
              <a:rPr sz="600" b="1" spc="25" dirty="0">
                <a:latin typeface="Tahoma"/>
                <a:cs typeface="Tahoma"/>
              </a:rPr>
              <a:t>е</a:t>
            </a:r>
            <a:r>
              <a:rPr sz="600" b="1" dirty="0">
                <a:latin typeface="Tahoma"/>
                <a:cs typeface="Tahoma"/>
              </a:rPr>
              <a:t> пре</a:t>
            </a:r>
            <a:r>
              <a:rPr sz="600" b="1" spc="5" dirty="0">
                <a:latin typeface="Tahoma"/>
                <a:cs typeface="Tahoma"/>
              </a:rPr>
              <a:t>д</a:t>
            </a:r>
            <a:r>
              <a:rPr sz="600" b="1" spc="10" dirty="0">
                <a:latin typeface="Tahoma"/>
                <a:cs typeface="Tahoma"/>
              </a:rPr>
              <a:t>ме</a:t>
            </a:r>
            <a:r>
              <a:rPr sz="600" b="1" spc="15" dirty="0">
                <a:latin typeface="Tahoma"/>
                <a:cs typeface="Tahoma"/>
              </a:rPr>
              <a:t>т</a:t>
            </a:r>
            <a:r>
              <a:rPr sz="600" b="1" spc="-50" dirty="0">
                <a:latin typeface="Tahoma"/>
                <a:cs typeface="Tahoma"/>
              </a:rPr>
              <a:t>ы</a:t>
            </a:r>
            <a:endParaRPr sz="6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</a:pPr>
            <a:r>
              <a:rPr sz="600" spc="5" dirty="0">
                <a:latin typeface="Tahoma"/>
                <a:cs typeface="Tahoma"/>
              </a:rPr>
              <a:t>1</a:t>
            </a:r>
            <a:r>
              <a:rPr sz="600" spc="-20" dirty="0">
                <a:latin typeface="Tahoma"/>
                <a:cs typeface="Tahoma"/>
              </a:rPr>
              <a:t>-</a:t>
            </a:r>
            <a:r>
              <a:rPr sz="600" spc="5" dirty="0">
                <a:latin typeface="Tahoma"/>
                <a:cs typeface="Tahoma"/>
              </a:rPr>
              <a:t>4</a:t>
            </a:r>
            <a:r>
              <a:rPr sz="600" spc="-3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к</a:t>
            </a:r>
            <a:r>
              <a:rPr sz="600" dirty="0">
                <a:latin typeface="Tahoma"/>
                <a:cs typeface="Tahoma"/>
              </a:rPr>
              <a:t>л</a:t>
            </a:r>
            <a:r>
              <a:rPr sz="600" spc="-20" dirty="0">
                <a:latin typeface="Tahoma"/>
                <a:cs typeface="Tahoma"/>
              </a:rPr>
              <a:t>. </a:t>
            </a:r>
            <a:r>
              <a:rPr sz="600" spc="-30" dirty="0">
                <a:latin typeface="Tahoma"/>
                <a:cs typeface="Tahoma"/>
              </a:rPr>
              <a:t>(</a:t>
            </a:r>
            <a:r>
              <a:rPr sz="600" spc="65" dirty="0">
                <a:latin typeface="Tahoma"/>
                <a:cs typeface="Tahoma"/>
              </a:rPr>
              <a:t>рус</a:t>
            </a:r>
            <a:r>
              <a:rPr sz="600" spc="105" dirty="0">
                <a:latin typeface="Tahoma"/>
                <a:cs typeface="Tahoma"/>
              </a:rPr>
              <a:t>с</a:t>
            </a:r>
            <a:r>
              <a:rPr sz="600" spc="20" dirty="0">
                <a:latin typeface="Tahoma"/>
                <a:cs typeface="Tahoma"/>
              </a:rPr>
              <a:t>кий</a:t>
            </a:r>
            <a:r>
              <a:rPr sz="600" spc="5" dirty="0">
                <a:latin typeface="Tahoma"/>
                <a:cs typeface="Tahoma"/>
              </a:rPr>
              <a:t> </a:t>
            </a:r>
            <a:r>
              <a:rPr sz="600" spc="-55" dirty="0">
                <a:latin typeface="Tahoma"/>
                <a:cs typeface="Tahoma"/>
              </a:rPr>
              <a:t>я</a:t>
            </a:r>
            <a:r>
              <a:rPr sz="600" spc="-30" dirty="0">
                <a:latin typeface="Tahoma"/>
                <a:cs typeface="Tahoma"/>
              </a:rPr>
              <a:t>з</a:t>
            </a:r>
            <a:r>
              <a:rPr sz="600" spc="-15" dirty="0">
                <a:latin typeface="Tahoma"/>
                <a:cs typeface="Tahoma"/>
              </a:rPr>
              <a:t>ы</a:t>
            </a:r>
            <a:r>
              <a:rPr sz="600" spc="-10" dirty="0">
                <a:latin typeface="Tahoma"/>
                <a:cs typeface="Tahoma"/>
              </a:rPr>
              <a:t>к,</a:t>
            </a:r>
            <a:r>
              <a:rPr sz="600" spc="-3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л</a:t>
            </a:r>
            <a:r>
              <a:rPr sz="600" spc="30" dirty="0">
                <a:latin typeface="Tahoma"/>
                <a:cs typeface="Tahoma"/>
              </a:rPr>
              <a:t>и</a:t>
            </a:r>
            <a:r>
              <a:rPr sz="600" spc="10" dirty="0">
                <a:latin typeface="Tahoma"/>
                <a:cs typeface="Tahoma"/>
              </a:rPr>
              <a:t>те</a:t>
            </a:r>
            <a:r>
              <a:rPr sz="600" spc="80" dirty="0">
                <a:latin typeface="Tahoma"/>
                <a:cs typeface="Tahoma"/>
              </a:rPr>
              <a:t>ра</a:t>
            </a:r>
            <a:r>
              <a:rPr sz="600" spc="25" dirty="0">
                <a:latin typeface="Tahoma"/>
                <a:cs typeface="Tahoma"/>
              </a:rPr>
              <a:t>турно</a:t>
            </a:r>
            <a:r>
              <a:rPr sz="600" spc="50" dirty="0">
                <a:latin typeface="Tahoma"/>
                <a:cs typeface="Tahoma"/>
              </a:rPr>
              <a:t>е  </a:t>
            </a:r>
            <a:r>
              <a:rPr sz="600" spc="-10" dirty="0">
                <a:latin typeface="Tahoma"/>
                <a:cs typeface="Tahoma"/>
              </a:rPr>
              <a:t>чте</a:t>
            </a:r>
            <a:r>
              <a:rPr sz="600" spc="20" dirty="0">
                <a:latin typeface="Tahoma"/>
                <a:cs typeface="Tahoma"/>
              </a:rPr>
              <a:t>н</a:t>
            </a:r>
            <a:r>
              <a:rPr sz="600" spc="25" dirty="0">
                <a:latin typeface="Tahoma"/>
                <a:cs typeface="Tahoma"/>
              </a:rPr>
              <a:t>и</a:t>
            </a:r>
            <a:r>
              <a:rPr sz="600" spc="75" dirty="0">
                <a:latin typeface="Tahoma"/>
                <a:cs typeface="Tahoma"/>
              </a:rPr>
              <a:t>е</a:t>
            </a:r>
            <a:r>
              <a:rPr sz="600" spc="-20" dirty="0">
                <a:latin typeface="Tahoma"/>
                <a:cs typeface="Tahoma"/>
              </a:rPr>
              <a:t>,</a:t>
            </a:r>
            <a:r>
              <a:rPr sz="600" spc="-45" dirty="0">
                <a:latin typeface="Tahoma"/>
                <a:cs typeface="Tahoma"/>
              </a:rPr>
              <a:t> </a:t>
            </a:r>
            <a:r>
              <a:rPr sz="600" spc="65" dirty="0">
                <a:latin typeface="Tahoma"/>
                <a:cs typeface="Tahoma"/>
              </a:rPr>
              <a:t>о</a:t>
            </a:r>
            <a:r>
              <a:rPr sz="600" spc="35" dirty="0">
                <a:latin typeface="Tahoma"/>
                <a:cs typeface="Tahoma"/>
              </a:rPr>
              <a:t>кр</a:t>
            </a:r>
            <a:r>
              <a:rPr sz="600" spc="20" dirty="0">
                <a:latin typeface="Tahoma"/>
                <a:cs typeface="Tahoma"/>
              </a:rPr>
              <a:t>у</a:t>
            </a:r>
            <a:r>
              <a:rPr sz="600" spc="10" dirty="0">
                <a:latin typeface="Tahoma"/>
                <a:cs typeface="Tahoma"/>
              </a:rPr>
              <a:t>ж</a:t>
            </a:r>
            <a:r>
              <a:rPr sz="600" spc="85" dirty="0">
                <a:latin typeface="Tahoma"/>
                <a:cs typeface="Tahoma"/>
              </a:rPr>
              <a:t>а</a:t>
            </a:r>
            <a:r>
              <a:rPr sz="600" spc="40" dirty="0">
                <a:latin typeface="Tahoma"/>
                <a:cs typeface="Tahoma"/>
              </a:rPr>
              <a:t>ю</a:t>
            </a:r>
            <a:r>
              <a:rPr sz="600" spc="60" dirty="0">
                <a:latin typeface="Tahoma"/>
                <a:cs typeface="Tahoma"/>
              </a:rPr>
              <a:t>щий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140" dirty="0">
                <a:latin typeface="Tahoma"/>
                <a:cs typeface="Tahoma"/>
              </a:rPr>
              <a:t>м</a:t>
            </a:r>
            <a:r>
              <a:rPr sz="600" spc="30" dirty="0">
                <a:latin typeface="Tahoma"/>
                <a:cs typeface="Tahoma"/>
              </a:rPr>
              <a:t>и</a:t>
            </a:r>
            <a:r>
              <a:rPr sz="600" spc="35" dirty="0">
                <a:latin typeface="Tahoma"/>
                <a:cs typeface="Tahoma"/>
              </a:rPr>
              <a:t>р</a:t>
            </a:r>
            <a:r>
              <a:rPr sz="600" spc="5" dirty="0">
                <a:latin typeface="Tahoma"/>
                <a:cs typeface="Tahoma"/>
              </a:rPr>
              <a:t>)</a:t>
            </a:r>
            <a:r>
              <a:rPr sz="600" spc="-20" dirty="0">
                <a:latin typeface="Tahoma"/>
                <a:cs typeface="Tahoma"/>
              </a:rPr>
              <a:t>,</a:t>
            </a:r>
            <a:endParaRPr sz="600">
              <a:latin typeface="Tahoma"/>
              <a:cs typeface="Tahoma"/>
            </a:endParaRPr>
          </a:p>
          <a:p>
            <a:pPr marL="29209" marR="17780" algn="ctr">
              <a:lnSpc>
                <a:spcPct val="100000"/>
              </a:lnSpc>
            </a:pPr>
            <a:r>
              <a:rPr sz="600" spc="5" dirty="0">
                <a:latin typeface="Tahoma"/>
                <a:cs typeface="Tahoma"/>
              </a:rPr>
              <a:t>5</a:t>
            </a:r>
            <a:r>
              <a:rPr sz="600" spc="-20" dirty="0">
                <a:latin typeface="Tahoma"/>
                <a:cs typeface="Tahoma"/>
              </a:rPr>
              <a:t>-</a:t>
            </a:r>
            <a:r>
              <a:rPr sz="600" spc="5" dirty="0">
                <a:latin typeface="Tahoma"/>
                <a:cs typeface="Tahoma"/>
              </a:rPr>
              <a:t>11</a:t>
            </a:r>
            <a:r>
              <a:rPr sz="600" spc="-20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к</a:t>
            </a:r>
            <a:r>
              <a:rPr sz="600" spc="5" dirty="0">
                <a:latin typeface="Tahoma"/>
                <a:cs typeface="Tahoma"/>
              </a:rPr>
              <a:t>л</a:t>
            </a:r>
            <a:r>
              <a:rPr sz="600" spc="-20" dirty="0">
                <a:latin typeface="Tahoma"/>
                <a:cs typeface="Tahoma"/>
              </a:rPr>
              <a:t>.</a:t>
            </a:r>
            <a:r>
              <a:rPr sz="600" spc="-35" dirty="0">
                <a:latin typeface="Tahoma"/>
                <a:cs typeface="Tahoma"/>
              </a:rPr>
              <a:t> </a:t>
            </a:r>
            <a:r>
              <a:rPr sz="600" spc="-30" dirty="0">
                <a:latin typeface="Tahoma"/>
                <a:cs typeface="Tahoma"/>
              </a:rPr>
              <a:t>(</a:t>
            </a:r>
            <a:r>
              <a:rPr sz="600" spc="65" dirty="0">
                <a:latin typeface="Tahoma"/>
                <a:cs typeface="Tahoma"/>
              </a:rPr>
              <a:t>рус</a:t>
            </a:r>
            <a:r>
              <a:rPr sz="600" spc="105" dirty="0">
                <a:latin typeface="Tahoma"/>
                <a:cs typeface="Tahoma"/>
              </a:rPr>
              <a:t>с</a:t>
            </a:r>
            <a:r>
              <a:rPr sz="600" spc="20" dirty="0">
                <a:latin typeface="Tahoma"/>
                <a:cs typeface="Tahoma"/>
              </a:rPr>
              <a:t>кий</a:t>
            </a:r>
            <a:r>
              <a:rPr sz="600" spc="15" dirty="0">
                <a:latin typeface="Tahoma"/>
                <a:cs typeface="Tahoma"/>
              </a:rPr>
              <a:t> </a:t>
            </a:r>
            <a:r>
              <a:rPr sz="600" spc="-55" dirty="0">
                <a:latin typeface="Tahoma"/>
                <a:cs typeface="Tahoma"/>
              </a:rPr>
              <a:t>я</a:t>
            </a:r>
            <a:r>
              <a:rPr sz="600" spc="-30" dirty="0">
                <a:latin typeface="Tahoma"/>
                <a:cs typeface="Tahoma"/>
              </a:rPr>
              <a:t>з</a:t>
            </a:r>
            <a:r>
              <a:rPr sz="600" spc="-15" dirty="0">
                <a:latin typeface="Tahoma"/>
                <a:cs typeface="Tahoma"/>
              </a:rPr>
              <a:t>ы</a:t>
            </a:r>
            <a:r>
              <a:rPr sz="600" spc="-10" dirty="0">
                <a:latin typeface="Tahoma"/>
                <a:cs typeface="Tahoma"/>
              </a:rPr>
              <a:t>к,</a:t>
            </a:r>
            <a:r>
              <a:rPr sz="600" spc="-45" dirty="0">
                <a:latin typeface="Tahoma"/>
                <a:cs typeface="Tahoma"/>
              </a:rPr>
              <a:t> </a:t>
            </a:r>
            <a:r>
              <a:rPr sz="600" spc="-5" dirty="0">
                <a:latin typeface="Tahoma"/>
                <a:cs typeface="Tahoma"/>
              </a:rPr>
              <a:t>л</a:t>
            </a:r>
            <a:r>
              <a:rPr sz="600" spc="30" dirty="0">
                <a:latin typeface="Tahoma"/>
                <a:cs typeface="Tahoma"/>
              </a:rPr>
              <a:t>и</a:t>
            </a:r>
            <a:r>
              <a:rPr sz="600" spc="10" dirty="0">
                <a:latin typeface="Tahoma"/>
                <a:cs typeface="Tahoma"/>
              </a:rPr>
              <a:t>те</a:t>
            </a:r>
            <a:r>
              <a:rPr sz="600" spc="80" dirty="0">
                <a:latin typeface="Tahoma"/>
                <a:cs typeface="Tahoma"/>
              </a:rPr>
              <a:t>ра</a:t>
            </a:r>
            <a:r>
              <a:rPr sz="600" spc="35" dirty="0">
                <a:latin typeface="Tahoma"/>
                <a:cs typeface="Tahoma"/>
              </a:rPr>
              <a:t>тур</a:t>
            </a:r>
            <a:r>
              <a:rPr sz="600" spc="30" dirty="0">
                <a:latin typeface="Tahoma"/>
                <a:cs typeface="Tahoma"/>
              </a:rPr>
              <a:t>а</a:t>
            </a:r>
            <a:r>
              <a:rPr sz="600" spc="-20" dirty="0">
                <a:latin typeface="Tahoma"/>
                <a:cs typeface="Tahoma"/>
              </a:rPr>
              <a:t>,  </a:t>
            </a:r>
            <a:r>
              <a:rPr sz="600" spc="20" dirty="0">
                <a:latin typeface="Tahoma"/>
                <a:cs typeface="Tahoma"/>
              </a:rPr>
              <a:t>история,</a:t>
            </a:r>
            <a:r>
              <a:rPr sz="600" spc="-40" dirty="0">
                <a:latin typeface="Tahoma"/>
                <a:cs typeface="Tahoma"/>
              </a:rPr>
              <a:t> </a:t>
            </a:r>
            <a:r>
              <a:rPr sz="600" spc="40" dirty="0">
                <a:latin typeface="Tahoma"/>
                <a:cs typeface="Tahoma"/>
              </a:rPr>
              <a:t>обществознание,</a:t>
            </a:r>
            <a:endParaRPr sz="600">
              <a:latin typeface="Tahoma"/>
              <a:cs typeface="Tahoma"/>
            </a:endParaRPr>
          </a:p>
          <a:p>
            <a:pPr marL="5080" algn="ctr">
              <a:lnSpc>
                <a:spcPct val="100000"/>
              </a:lnSpc>
            </a:pPr>
            <a:r>
              <a:rPr sz="600" spc="20" dirty="0">
                <a:latin typeface="Tahoma"/>
                <a:cs typeface="Tahoma"/>
              </a:rPr>
              <a:t>ге</a:t>
            </a:r>
            <a:r>
              <a:rPr sz="600" spc="65" dirty="0">
                <a:latin typeface="Tahoma"/>
                <a:cs typeface="Tahoma"/>
              </a:rPr>
              <a:t>о</a:t>
            </a:r>
            <a:r>
              <a:rPr sz="600" spc="15" dirty="0">
                <a:latin typeface="Tahoma"/>
                <a:cs typeface="Tahoma"/>
              </a:rPr>
              <a:t>г</a:t>
            </a:r>
            <a:r>
              <a:rPr sz="600" spc="20" dirty="0">
                <a:latin typeface="Tahoma"/>
                <a:cs typeface="Tahoma"/>
              </a:rPr>
              <a:t>р</a:t>
            </a:r>
            <a:r>
              <a:rPr sz="600" spc="85" dirty="0">
                <a:latin typeface="Tahoma"/>
                <a:cs typeface="Tahoma"/>
              </a:rPr>
              <a:t>а</a:t>
            </a:r>
            <a:r>
              <a:rPr sz="600" spc="35" dirty="0">
                <a:latin typeface="Tahoma"/>
                <a:cs typeface="Tahoma"/>
              </a:rPr>
              <a:t>фия,</a:t>
            </a:r>
            <a:r>
              <a:rPr sz="600" spc="-45" dirty="0">
                <a:latin typeface="Tahoma"/>
                <a:cs typeface="Tahoma"/>
              </a:rPr>
              <a:t> </a:t>
            </a:r>
            <a:r>
              <a:rPr sz="600" spc="85" dirty="0">
                <a:latin typeface="Tahoma"/>
                <a:cs typeface="Tahoma"/>
              </a:rPr>
              <a:t>О</a:t>
            </a:r>
            <a:r>
              <a:rPr sz="600" spc="-10" dirty="0">
                <a:latin typeface="Tahoma"/>
                <a:cs typeface="Tahoma"/>
              </a:rPr>
              <a:t>Б</a:t>
            </a:r>
            <a:r>
              <a:rPr sz="600" spc="20" dirty="0">
                <a:latin typeface="Tahoma"/>
                <a:cs typeface="Tahoma"/>
              </a:rPr>
              <a:t>Ж</a:t>
            </a:r>
            <a:r>
              <a:rPr sz="600" spc="-10" dirty="0">
                <a:latin typeface="Tahoma"/>
                <a:cs typeface="Tahoma"/>
              </a:rPr>
              <a:t>)</a:t>
            </a:r>
            <a:endParaRPr sz="6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600" b="1" spc="-135" dirty="0">
                <a:latin typeface="Tahoma"/>
                <a:cs typeface="Tahoma"/>
              </a:rPr>
              <a:t>+</a:t>
            </a:r>
            <a:endParaRPr sz="6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600" b="1" spc="-30" dirty="0">
                <a:latin typeface="Tahoma"/>
                <a:cs typeface="Tahoma"/>
              </a:rPr>
              <a:t>п</a:t>
            </a:r>
            <a:r>
              <a:rPr sz="600" b="1" spc="10" dirty="0">
                <a:latin typeface="Tahoma"/>
                <a:cs typeface="Tahoma"/>
              </a:rPr>
              <a:t>ро</a:t>
            </a:r>
            <a:r>
              <a:rPr sz="600" b="1" spc="-20" dirty="0">
                <a:latin typeface="Tahoma"/>
                <a:cs typeface="Tahoma"/>
              </a:rPr>
              <a:t>г</a:t>
            </a:r>
            <a:r>
              <a:rPr sz="600" b="1" spc="-30" dirty="0">
                <a:latin typeface="Tahoma"/>
                <a:cs typeface="Tahoma"/>
              </a:rPr>
              <a:t>р</a:t>
            </a:r>
            <a:r>
              <a:rPr sz="600" b="1" spc="15" dirty="0">
                <a:latin typeface="Tahoma"/>
                <a:cs typeface="Tahoma"/>
              </a:rPr>
              <a:t>а</a:t>
            </a:r>
            <a:r>
              <a:rPr sz="600" b="1" spc="20" dirty="0">
                <a:latin typeface="Tahoma"/>
                <a:cs typeface="Tahoma"/>
              </a:rPr>
              <a:t>м</a:t>
            </a:r>
            <a:r>
              <a:rPr sz="600" b="1" spc="10" dirty="0">
                <a:latin typeface="Tahoma"/>
                <a:cs typeface="Tahoma"/>
              </a:rPr>
              <a:t>м</a:t>
            </a:r>
            <a:r>
              <a:rPr sz="600" b="1" spc="-45" dirty="0">
                <a:latin typeface="Tahoma"/>
                <a:cs typeface="Tahoma"/>
              </a:rPr>
              <a:t>ы</a:t>
            </a:r>
            <a:r>
              <a:rPr sz="600" b="1" spc="20" dirty="0">
                <a:latin typeface="Tahoma"/>
                <a:cs typeface="Tahoma"/>
              </a:rPr>
              <a:t> </a:t>
            </a:r>
            <a:r>
              <a:rPr sz="600" b="1" spc="-35" dirty="0">
                <a:latin typeface="Tahoma"/>
                <a:cs typeface="Tahoma"/>
              </a:rPr>
              <a:t>ин</a:t>
            </a:r>
            <a:r>
              <a:rPr sz="600" b="1" spc="-55" dirty="0">
                <a:latin typeface="Tahoma"/>
                <a:cs typeface="Tahoma"/>
              </a:rPr>
              <a:t>ы</a:t>
            </a:r>
            <a:r>
              <a:rPr sz="600" b="1" spc="-30" dirty="0">
                <a:latin typeface="Tahoma"/>
                <a:cs typeface="Tahoma"/>
              </a:rPr>
              <a:t>х</a:t>
            </a:r>
            <a:r>
              <a:rPr sz="600" b="1" spc="-10" dirty="0">
                <a:latin typeface="Tahoma"/>
                <a:cs typeface="Tahoma"/>
              </a:rPr>
              <a:t> </a:t>
            </a:r>
            <a:r>
              <a:rPr sz="600" b="1" spc="-5" dirty="0">
                <a:latin typeface="Tahoma"/>
                <a:cs typeface="Tahoma"/>
              </a:rPr>
              <a:t>уч</a:t>
            </a:r>
            <a:r>
              <a:rPr sz="600" b="1" spc="-10" dirty="0">
                <a:latin typeface="Tahoma"/>
                <a:cs typeface="Tahoma"/>
              </a:rPr>
              <a:t>е</a:t>
            </a:r>
            <a:r>
              <a:rPr sz="600" b="1" spc="15" dirty="0">
                <a:latin typeface="Tahoma"/>
                <a:cs typeface="Tahoma"/>
              </a:rPr>
              <a:t>б</a:t>
            </a:r>
            <a:r>
              <a:rPr sz="600" b="1" spc="-40" dirty="0">
                <a:latin typeface="Tahoma"/>
                <a:cs typeface="Tahoma"/>
              </a:rPr>
              <a:t>н</a:t>
            </a:r>
            <a:r>
              <a:rPr sz="600" b="1" spc="-55" dirty="0">
                <a:latin typeface="Tahoma"/>
                <a:cs typeface="Tahoma"/>
              </a:rPr>
              <a:t>ы</a:t>
            </a:r>
            <a:r>
              <a:rPr sz="600" b="1" spc="-30" dirty="0">
                <a:latin typeface="Tahoma"/>
                <a:cs typeface="Tahoma"/>
              </a:rPr>
              <a:t>х</a:t>
            </a:r>
            <a:endParaRPr sz="6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</a:pPr>
            <a:r>
              <a:rPr sz="600" b="1" spc="-15" dirty="0">
                <a:latin typeface="Tahoma"/>
                <a:cs typeface="Tahoma"/>
              </a:rPr>
              <a:t>предметов*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52359" y="3262376"/>
            <a:ext cx="1052830" cy="585470"/>
            <a:chOff x="7452359" y="3262376"/>
            <a:chExt cx="1052830" cy="58547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2878" y="3645738"/>
              <a:ext cx="201853" cy="20185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52359" y="3262376"/>
              <a:ext cx="292100" cy="340360"/>
            </a:xfrm>
            <a:custGeom>
              <a:avLst/>
              <a:gdLst/>
              <a:ahLst/>
              <a:cxnLst/>
              <a:rect l="l" t="t" r="r" b="b"/>
              <a:pathLst>
                <a:path w="292100" h="340360">
                  <a:moveTo>
                    <a:pt x="12247" y="14363"/>
                  </a:moveTo>
                  <a:lnTo>
                    <a:pt x="13955" y="23784"/>
                  </a:lnTo>
                  <a:lnTo>
                    <a:pt x="284353" y="339979"/>
                  </a:lnTo>
                  <a:lnTo>
                    <a:pt x="291592" y="333756"/>
                  </a:lnTo>
                  <a:lnTo>
                    <a:pt x="20954" y="17402"/>
                  </a:lnTo>
                  <a:lnTo>
                    <a:pt x="12247" y="14363"/>
                  </a:lnTo>
                  <a:close/>
                </a:path>
                <a:path w="292100" h="340360">
                  <a:moveTo>
                    <a:pt x="0" y="0"/>
                  </a:moveTo>
                  <a:lnTo>
                    <a:pt x="17145" y="94868"/>
                  </a:lnTo>
                  <a:lnTo>
                    <a:pt x="17653" y="97536"/>
                  </a:lnTo>
                  <a:lnTo>
                    <a:pt x="20066" y="99187"/>
                  </a:lnTo>
                  <a:lnTo>
                    <a:pt x="22733" y="98679"/>
                  </a:lnTo>
                  <a:lnTo>
                    <a:pt x="25273" y="98298"/>
                  </a:lnTo>
                  <a:lnTo>
                    <a:pt x="27050" y="95757"/>
                  </a:lnTo>
                  <a:lnTo>
                    <a:pt x="26543" y="93218"/>
                  </a:lnTo>
                  <a:lnTo>
                    <a:pt x="13955" y="23784"/>
                  </a:lnTo>
                  <a:lnTo>
                    <a:pt x="2413" y="10287"/>
                  </a:lnTo>
                  <a:lnTo>
                    <a:pt x="9651" y="4191"/>
                  </a:lnTo>
                  <a:lnTo>
                    <a:pt x="12002" y="4191"/>
                  </a:lnTo>
                  <a:lnTo>
                    <a:pt x="0" y="0"/>
                  </a:lnTo>
                  <a:close/>
                </a:path>
                <a:path w="292100" h="340360">
                  <a:moveTo>
                    <a:pt x="12002" y="4191"/>
                  </a:moveTo>
                  <a:lnTo>
                    <a:pt x="9651" y="4191"/>
                  </a:lnTo>
                  <a:lnTo>
                    <a:pt x="20954" y="17402"/>
                  </a:lnTo>
                  <a:lnTo>
                    <a:pt x="87884" y="40767"/>
                  </a:lnTo>
                  <a:lnTo>
                    <a:pt x="90297" y="41656"/>
                  </a:lnTo>
                  <a:lnTo>
                    <a:pt x="93091" y="40259"/>
                  </a:lnTo>
                  <a:lnTo>
                    <a:pt x="93853" y="37846"/>
                  </a:lnTo>
                  <a:lnTo>
                    <a:pt x="94742" y="35306"/>
                  </a:lnTo>
                  <a:lnTo>
                    <a:pt x="93472" y="32638"/>
                  </a:lnTo>
                  <a:lnTo>
                    <a:pt x="12002" y="4191"/>
                  </a:lnTo>
                  <a:close/>
                </a:path>
                <a:path w="292100" h="340360">
                  <a:moveTo>
                    <a:pt x="9651" y="4191"/>
                  </a:moveTo>
                  <a:lnTo>
                    <a:pt x="2413" y="10287"/>
                  </a:lnTo>
                  <a:lnTo>
                    <a:pt x="13955" y="23784"/>
                  </a:lnTo>
                  <a:lnTo>
                    <a:pt x="12247" y="14363"/>
                  </a:lnTo>
                  <a:lnTo>
                    <a:pt x="4572" y="11684"/>
                  </a:lnTo>
                  <a:lnTo>
                    <a:pt x="10795" y="6350"/>
                  </a:lnTo>
                  <a:lnTo>
                    <a:pt x="11499" y="6350"/>
                  </a:lnTo>
                  <a:lnTo>
                    <a:pt x="9651" y="4191"/>
                  </a:lnTo>
                  <a:close/>
                </a:path>
                <a:path w="292100" h="340360">
                  <a:moveTo>
                    <a:pt x="11499" y="6350"/>
                  </a:moveTo>
                  <a:lnTo>
                    <a:pt x="10795" y="6350"/>
                  </a:lnTo>
                  <a:lnTo>
                    <a:pt x="12247" y="14363"/>
                  </a:lnTo>
                  <a:lnTo>
                    <a:pt x="20954" y="17402"/>
                  </a:lnTo>
                  <a:lnTo>
                    <a:pt x="11499" y="6350"/>
                  </a:lnTo>
                  <a:close/>
                </a:path>
                <a:path w="292100" h="340360">
                  <a:moveTo>
                    <a:pt x="10795" y="6350"/>
                  </a:moveTo>
                  <a:lnTo>
                    <a:pt x="4572" y="11684"/>
                  </a:lnTo>
                  <a:lnTo>
                    <a:pt x="12247" y="14363"/>
                  </a:lnTo>
                  <a:lnTo>
                    <a:pt x="10795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83629" y="2908554"/>
            <a:ext cx="1589405" cy="3543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900" b="1" spc="-45" dirty="0">
                <a:latin typeface="Tahoma"/>
                <a:cs typeface="Tahoma"/>
              </a:rPr>
              <a:t>https://regulation.gov.ru/</a:t>
            </a:r>
            <a:endParaRPr sz="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b="1" i="1" spc="-140" dirty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sz="800" b="1" i="1" spc="-120" dirty="0">
                <a:solidFill>
                  <a:srgbClr val="FF0000"/>
                </a:solidFill>
                <a:latin typeface="Verdana"/>
                <a:cs typeface="Verdana"/>
              </a:rPr>
              <a:t>14</a:t>
            </a:r>
            <a:r>
              <a:rPr sz="800" b="1" i="1" spc="-55" dirty="0">
                <a:solidFill>
                  <a:srgbClr val="FF0000"/>
                </a:solidFill>
                <a:latin typeface="Verdana"/>
                <a:cs typeface="Verdana"/>
              </a:rPr>
              <a:t> д</a:t>
            </a:r>
            <a:r>
              <a:rPr sz="800" b="1" i="1" spc="-75" dirty="0">
                <a:solidFill>
                  <a:srgbClr val="FF0000"/>
                </a:solidFill>
                <a:latin typeface="Verdana"/>
                <a:cs typeface="Verdana"/>
              </a:rPr>
              <a:t>ней</a:t>
            </a:r>
            <a:r>
              <a:rPr sz="800" b="1" i="1" spc="-130" dirty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4238" y="2570733"/>
            <a:ext cx="99695" cy="1028065"/>
          </a:xfrm>
          <a:custGeom>
            <a:avLst/>
            <a:gdLst/>
            <a:ahLst/>
            <a:cxnLst/>
            <a:rect l="l" t="t" r="r" b="b"/>
            <a:pathLst>
              <a:path w="99695" h="1028064">
                <a:moveTo>
                  <a:pt x="48869" y="18841"/>
                </a:moveTo>
                <a:lnTo>
                  <a:pt x="44205" y="27116"/>
                </a:lnTo>
                <a:lnTo>
                  <a:pt x="59181" y="1027557"/>
                </a:lnTo>
                <a:lnTo>
                  <a:pt x="68706" y="1027430"/>
                </a:lnTo>
                <a:lnTo>
                  <a:pt x="53728" y="26895"/>
                </a:lnTo>
                <a:lnTo>
                  <a:pt x="48869" y="18841"/>
                </a:lnTo>
                <a:close/>
              </a:path>
              <a:path w="99695" h="1028064">
                <a:moveTo>
                  <a:pt x="48640" y="0"/>
                </a:moveTo>
                <a:lnTo>
                  <a:pt x="1269" y="83947"/>
                </a:lnTo>
                <a:lnTo>
                  <a:pt x="0" y="86360"/>
                </a:lnTo>
                <a:lnTo>
                  <a:pt x="761" y="89154"/>
                </a:lnTo>
                <a:lnTo>
                  <a:pt x="3047" y="90551"/>
                </a:lnTo>
                <a:lnTo>
                  <a:pt x="5333" y="91821"/>
                </a:lnTo>
                <a:lnTo>
                  <a:pt x="8254" y="90932"/>
                </a:lnTo>
                <a:lnTo>
                  <a:pt x="9525" y="88646"/>
                </a:lnTo>
                <a:lnTo>
                  <a:pt x="44205" y="27116"/>
                </a:lnTo>
                <a:lnTo>
                  <a:pt x="43941" y="9525"/>
                </a:lnTo>
                <a:lnTo>
                  <a:pt x="53466" y="9398"/>
                </a:lnTo>
                <a:lnTo>
                  <a:pt x="54308" y="9398"/>
                </a:lnTo>
                <a:lnTo>
                  <a:pt x="48640" y="0"/>
                </a:lnTo>
                <a:close/>
              </a:path>
              <a:path w="99695" h="1028064">
                <a:moveTo>
                  <a:pt x="54308" y="9398"/>
                </a:moveTo>
                <a:lnTo>
                  <a:pt x="53466" y="9398"/>
                </a:lnTo>
                <a:lnTo>
                  <a:pt x="53728" y="26895"/>
                </a:lnTo>
                <a:lnTo>
                  <a:pt x="90296" y="87503"/>
                </a:lnTo>
                <a:lnTo>
                  <a:pt x="91566" y="89789"/>
                </a:lnTo>
                <a:lnTo>
                  <a:pt x="94487" y="90424"/>
                </a:lnTo>
                <a:lnTo>
                  <a:pt x="96773" y="89154"/>
                </a:lnTo>
                <a:lnTo>
                  <a:pt x="99059" y="87757"/>
                </a:lnTo>
                <a:lnTo>
                  <a:pt x="99694" y="84836"/>
                </a:lnTo>
                <a:lnTo>
                  <a:pt x="98425" y="82550"/>
                </a:lnTo>
                <a:lnTo>
                  <a:pt x="54308" y="9398"/>
                </a:lnTo>
                <a:close/>
              </a:path>
              <a:path w="99695" h="1028064">
                <a:moveTo>
                  <a:pt x="53466" y="9398"/>
                </a:moveTo>
                <a:lnTo>
                  <a:pt x="43941" y="9525"/>
                </a:lnTo>
                <a:lnTo>
                  <a:pt x="44205" y="27116"/>
                </a:lnTo>
                <a:lnTo>
                  <a:pt x="48869" y="18841"/>
                </a:lnTo>
                <a:lnTo>
                  <a:pt x="44703" y="11938"/>
                </a:lnTo>
                <a:lnTo>
                  <a:pt x="52831" y="11811"/>
                </a:lnTo>
                <a:lnTo>
                  <a:pt x="53503" y="11811"/>
                </a:lnTo>
                <a:lnTo>
                  <a:pt x="53466" y="9398"/>
                </a:lnTo>
                <a:close/>
              </a:path>
              <a:path w="99695" h="1028064">
                <a:moveTo>
                  <a:pt x="53503" y="11811"/>
                </a:moveTo>
                <a:lnTo>
                  <a:pt x="52831" y="11811"/>
                </a:lnTo>
                <a:lnTo>
                  <a:pt x="48869" y="18841"/>
                </a:lnTo>
                <a:lnTo>
                  <a:pt x="53728" y="26895"/>
                </a:lnTo>
                <a:lnTo>
                  <a:pt x="53503" y="11811"/>
                </a:lnTo>
                <a:close/>
              </a:path>
              <a:path w="99695" h="1028064">
                <a:moveTo>
                  <a:pt x="52831" y="11811"/>
                </a:moveTo>
                <a:lnTo>
                  <a:pt x="44703" y="11938"/>
                </a:lnTo>
                <a:lnTo>
                  <a:pt x="48869" y="18841"/>
                </a:lnTo>
                <a:lnTo>
                  <a:pt x="52831" y="11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49363" y="1925421"/>
            <a:ext cx="1717039" cy="6464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11454" marR="202565" algn="ctr">
              <a:lnSpc>
                <a:spcPct val="100000"/>
              </a:lnSpc>
              <a:spcBef>
                <a:spcPts val="350"/>
              </a:spcBef>
            </a:pPr>
            <a:r>
              <a:rPr sz="900" b="1" spc="-114" dirty="0">
                <a:latin typeface="Tahoma"/>
                <a:cs typeface="Tahoma"/>
              </a:rPr>
              <a:t>Ф</a:t>
            </a:r>
            <a:r>
              <a:rPr sz="900" b="1" spc="20" dirty="0">
                <a:latin typeface="Tahoma"/>
                <a:cs typeface="Tahoma"/>
              </a:rPr>
              <a:t>еде</a:t>
            </a:r>
            <a:r>
              <a:rPr sz="900" b="1" spc="30" dirty="0">
                <a:latin typeface="Tahoma"/>
                <a:cs typeface="Tahoma"/>
              </a:rPr>
              <a:t>р</a:t>
            </a:r>
            <a:r>
              <a:rPr sz="900" b="1" spc="60" dirty="0">
                <a:latin typeface="Tahoma"/>
                <a:cs typeface="Tahoma"/>
              </a:rPr>
              <a:t>а</a:t>
            </a:r>
            <a:r>
              <a:rPr sz="900" b="1" spc="-30" dirty="0">
                <a:latin typeface="Tahoma"/>
                <a:cs typeface="Tahoma"/>
              </a:rPr>
              <a:t>льное</a:t>
            </a:r>
            <a:r>
              <a:rPr sz="900" b="1" spc="-25" dirty="0">
                <a:latin typeface="Tahoma"/>
                <a:cs typeface="Tahoma"/>
              </a:rPr>
              <a:t> </a:t>
            </a:r>
            <a:r>
              <a:rPr sz="900" b="1" spc="5" dirty="0">
                <a:latin typeface="Tahoma"/>
                <a:cs typeface="Tahoma"/>
              </a:rPr>
              <a:t>у</a:t>
            </a:r>
            <a:r>
              <a:rPr sz="900" b="1" spc="-55" dirty="0">
                <a:latin typeface="Tahoma"/>
                <a:cs typeface="Tahoma"/>
              </a:rPr>
              <a:t>ч</a:t>
            </a:r>
            <a:r>
              <a:rPr sz="900" b="1" dirty="0">
                <a:latin typeface="Tahoma"/>
                <a:cs typeface="Tahoma"/>
              </a:rPr>
              <a:t>ебн</a:t>
            </a:r>
            <a:r>
              <a:rPr sz="900" b="1" spc="5" dirty="0">
                <a:latin typeface="Tahoma"/>
                <a:cs typeface="Tahoma"/>
              </a:rPr>
              <a:t>о</a:t>
            </a:r>
            <a:r>
              <a:rPr sz="900" b="1" spc="-10" dirty="0">
                <a:latin typeface="Tahoma"/>
                <a:cs typeface="Tahoma"/>
              </a:rPr>
              <a:t>-  </a:t>
            </a:r>
            <a:r>
              <a:rPr sz="900" b="1" spc="5" dirty="0">
                <a:latin typeface="Tahoma"/>
                <a:cs typeface="Tahoma"/>
              </a:rPr>
              <a:t>методическое </a:t>
            </a:r>
            <a:r>
              <a:rPr sz="900" b="1" spc="10" dirty="0">
                <a:latin typeface="Tahoma"/>
                <a:cs typeface="Tahoma"/>
              </a:rPr>
              <a:t> </a:t>
            </a:r>
            <a:r>
              <a:rPr sz="900" b="1" spc="-15" dirty="0">
                <a:latin typeface="Tahoma"/>
                <a:cs typeface="Tahoma"/>
              </a:rPr>
              <a:t>объединение</a:t>
            </a:r>
            <a:endParaRPr sz="9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900" b="1" spc="-15" dirty="0">
                <a:latin typeface="Tahoma"/>
                <a:cs typeface="Tahoma"/>
              </a:rPr>
              <a:t>по</a:t>
            </a:r>
            <a:r>
              <a:rPr sz="900" b="1" spc="-40" dirty="0">
                <a:latin typeface="Tahoma"/>
                <a:cs typeface="Tahoma"/>
              </a:rPr>
              <a:t> </a:t>
            </a:r>
            <a:r>
              <a:rPr sz="900" b="1" spc="20" dirty="0">
                <a:latin typeface="Tahoma"/>
                <a:cs typeface="Tahoma"/>
              </a:rPr>
              <a:t>общему</a:t>
            </a:r>
            <a:r>
              <a:rPr sz="900" b="1" spc="-60" dirty="0">
                <a:latin typeface="Tahoma"/>
                <a:cs typeface="Tahoma"/>
              </a:rPr>
              <a:t> </a:t>
            </a:r>
            <a:r>
              <a:rPr sz="900" b="1" spc="-10" dirty="0">
                <a:latin typeface="Tahoma"/>
                <a:cs typeface="Tahoma"/>
              </a:rPr>
              <a:t>образованию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69986" y="2571750"/>
            <a:ext cx="548640" cy="340995"/>
          </a:xfrm>
          <a:custGeom>
            <a:avLst/>
            <a:gdLst/>
            <a:ahLst/>
            <a:cxnLst/>
            <a:rect l="l" t="t" r="r" b="b"/>
            <a:pathLst>
              <a:path w="548640" h="340994">
                <a:moveTo>
                  <a:pt x="532101" y="9863"/>
                </a:moveTo>
                <a:lnTo>
                  <a:pt x="522784" y="10105"/>
                </a:lnTo>
                <a:lnTo>
                  <a:pt x="0" y="332739"/>
                </a:lnTo>
                <a:lnTo>
                  <a:pt x="5080" y="340868"/>
                </a:lnTo>
                <a:lnTo>
                  <a:pt x="527584" y="18329"/>
                </a:lnTo>
                <a:lnTo>
                  <a:pt x="532101" y="9863"/>
                </a:lnTo>
                <a:close/>
              </a:path>
              <a:path w="548640" h="340994">
                <a:moveTo>
                  <a:pt x="547785" y="888"/>
                </a:moveTo>
                <a:lnTo>
                  <a:pt x="537718" y="888"/>
                </a:lnTo>
                <a:lnTo>
                  <a:pt x="542671" y="9017"/>
                </a:lnTo>
                <a:lnTo>
                  <a:pt x="527584" y="18329"/>
                </a:lnTo>
                <a:lnTo>
                  <a:pt x="494411" y="80518"/>
                </a:lnTo>
                <a:lnTo>
                  <a:pt x="493268" y="82931"/>
                </a:lnTo>
                <a:lnTo>
                  <a:pt x="494157" y="85725"/>
                </a:lnTo>
                <a:lnTo>
                  <a:pt x="498729" y="88264"/>
                </a:lnTo>
                <a:lnTo>
                  <a:pt x="501650" y="87375"/>
                </a:lnTo>
                <a:lnTo>
                  <a:pt x="502920" y="85089"/>
                </a:lnTo>
                <a:lnTo>
                  <a:pt x="547785" y="888"/>
                </a:lnTo>
                <a:close/>
              </a:path>
              <a:path w="548640" h="340994">
                <a:moveTo>
                  <a:pt x="538801" y="2667"/>
                </a:moveTo>
                <a:lnTo>
                  <a:pt x="535940" y="2667"/>
                </a:lnTo>
                <a:lnTo>
                  <a:pt x="540258" y="9651"/>
                </a:lnTo>
                <a:lnTo>
                  <a:pt x="532101" y="9863"/>
                </a:lnTo>
                <a:lnTo>
                  <a:pt x="527584" y="18329"/>
                </a:lnTo>
                <a:lnTo>
                  <a:pt x="542671" y="9017"/>
                </a:lnTo>
                <a:lnTo>
                  <a:pt x="538801" y="2667"/>
                </a:lnTo>
                <a:close/>
              </a:path>
              <a:path w="548640" h="340994">
                <a:moveTo>
                  <a:pt x="548259" y="0"/>
                </a:moveTo>
                <a:lnTo>
                  <a:pt x="451866" y="2412"/>
                </a:lnTo>
                <a:lnTo>
                  <a:pt x="449199" y="2412"/>
                </a:lnTo>
                <a:lnTo>
                  <a:pt x="447167" y="4699"/>
                </a:lnTo>
                <a:lnTo>
                  <a:pt x="447294" y="9906"/>
                </a:lnTo>
                <a:lnTo>
                  <a:pt x="449453" y="11937"/>
                </a:lnTo>
                <a:lnTo>
                  <a:pt x="452120" y="11937"/>
                </a:lnTo>
                <a:lnTo>
                  <a:pt x="522784" y="10105"/>
                </a:lnTo>
                <a:lnTo>
                  <a:pt x="537718" y="888"/>
                </a:lnTo>
                <a:lnTo>
                  <a:pt x="547785" y="888"/>
                </a:lnTo>
                <a:lnTo>
                  <a:pt x="548259" y="0"/>
                </a:lnTo>
                <a:close/>
              </a:path>
              <a:path w="548640" h="340994">
                <a:moveTo>
                  <a:pt x="537718" y="888"/>
                </a:moveTo>
                <a:lnTo>
                  <a:pt x="522784" y="10105"/>
                </a:lnTo>
                <a:lnTo>
                  <a:pt x="532101" y="9863"/>
                </a:lnTo>
                <a:lnTo>
                  <a:pt x="535940" y="2667"/>
                </a:lnTo>
                <a:lnTo>
                  <a:pt x="538801" y="2667"/>
                </a:lnTo>
                <a:lnTo>
                  <a:pt x="537718" y="888"/>
                </a:lnTo>
                <a:close/>
              </a:path>
              <a:path w="548640" h="340994">
                <a:moveTo>
                  <a:pt x="535940" y="2667"/>
                </a:moveTo>
                <a:lnTo>
                  <a:pt x="532101" y="9863"/>
                </a:lnTo>
                <a:lnTo>
                  <a:pt x="540258" y="9651"/>
                </a:lnTo>
                <a:lnTo>
                  <a:pt x="535940" y="2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299579" y="1531874"/>
            <a:ext cx="459740" cy="993140"/>
            <a:chOff x="7299579" y="1531874"/>
            <a:chExt cx="459740" cy="99314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7524" y="2134717"/>
              <a:ext cx="391515" cy="3899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299579" y="1531874"/>
              <a:ext cx="99695" cy="389890"/>
            </a:xfrm>
            <a:custGeom>
              <a:avLst/>
              <a:gdLst/>
              <a:ahLst/>
              <a:cxnLst/>
              <a:rect l="l" t="t" r="r" b="b"/>
              <a:pathLst>
                <a:path w="99695" h="389889">
                  <a:moveTo>
                    <a:pt x="49847" y="19013"/>
                  </a:moveTo>
                  <a:lnTo>
                    <a:pt x="45085" y="27178"/>
                  </a:lnTo>
                  <a:lnTo>
                    <a:pt x="45085" y="389636"/>
                  </a:lnTo>
                  <a:lnTo>
                    <a:pt x="54610" y="389636"/>
                  </a:lnTo>
                  <a:lnTo>
                    <a:pt x="54610" y="27178"/>
                  </a:lnTo>
                  <a:lnTo>
                    <a:pt x="49847" y="19013"/>
                  </a:lnTo>
                  <a:close/>
                </a:path>
                <a:path w="99695" h="389889">
                  <a:moveTo>
                    <a:pt x="49784" y="0"/>
                  </a:moveTo>
                  <a:lnTo>
                    <a:pt x="1270" y="83312"/>
                  </a:lnTo>
                  <a:lnTo>
                    <a:pt x="0" y="85598"/>
                  </a:lnTo>
                  <a:lnTo>
                    <a:pt x="762" y="88518"/>
                  </a:lnTo>
                  <a:lnTo>
                    <a:pt x="2921" y="89788"/>
                  </a:lnTo>
                  <a:lnTo>
                    <a:pt x="5206" y="91186"/>
                  </a:lnTo>
                  <a:lnTo>
                    <a:pt x="8127" y="90424"/>
                  </a:lnTo>
                  <a:lnTo>
                    <a:pt x="9525" y="88137"/>
                  </a:lnTo>
                  <a:lnTo>
                    <a:pt x="45084" y="27178"/>
                  </a:lnTo>
                  <a:lnTo>
                    <a:pt x="45085" y="9525"/>
                  </a:lnTo>
                  <a:lnTo>
                    <a:pt x="55345" y="9525"/>
                  </a:lnTo>
                  <a:lnTo>
                    <a:pt x="49784" y="0"/>
                  </a:lnTo>
                  <a:close/>
                </a:path>
                <a:path w="99695" h="389889">
                  <a:moveTo>
                    <a:pt x="55345" y="9525"/>
                  </a:moveTo>
                  <a:lnTo>
                    <a:pt x="54610" y="9525"/>
                  </a:lnTo>
                  <a:lnTo>
                    <a:pt x="54610" y="27178"/>
                  </a:lnTo>
                  <a:lnTo>
                    <a:pt x="90170" y="88137"/>
                  </a:lnTo>
                  <a:lnTo>
                    <a:pt x="91440" y="90424"/>
                  </a:lnTo>
                  <a:lnTo>
                    <a:pt x="94361" y="91186"/>
                  </a:lnTo>
                  <a:lnTo>
                    <a:pt x="96647" y="89788"/>
                  </a:lnTo>
                  <a:lnTo>
                    <a:pt x="98932" y="88518"/>
                  </a:lnTo>
                  <a:lnTo>
                    <a:pt x="99695" y="85598"/>
                  </a:lnTo>
                  <a:lnTo>
                    <a:pt x="98425" y="83312"/>
                  </a:lnTo>
                  <a:lnTo>
                    <a:pt x="55345" y="9525"/>
                  </a:lnTo>
                  <a:close/>
                </a:path>
                <a:path w="99695" h="389889">
                  <a:moveTo>
                    <a:pt x="54610" y="9525"/>
                  </a:moveTo>
                  <a:lnTo>
                    <a:pt x="45085" y="9525"/>
                  </a:lnTo>
                  <a:lnTo>
                    <a:pt x="45085" y="27178"/>
                  </a:lnTo>
                  <a:lnTo>
                    <a:pt x="49847" y="19013"/>
                  </a:lnTo>
                  <a:lnTo>
                    <a:pt x="45720" y="11937"/>
                  </a:lnTo>
                  <a:lnTo>
                    <a:pt x="54610" y="11937"/>
                  </a:lnTo>
                  <a:lnTo>
                    <a:pt x="54610" y="9525"/>
                  </a:lnTo>
                  <a:close/>
                </a:path>
                <a:path w="99695" h="389889">
                  <a:moveTo>
                    <a:pt x="54610" y="11937"/>
                  </a:moveTo>
                  <a:lnTo>
                    <a:pt x="53975" y="11937"/>
                  </a:lnTo>
                  <a:lnTo>
                    <a:pt x="49847" y="19013"/>
                  </a:lnTo>
                  <a:lnTo>
                    <a:pt x="54610" y="27178"/>
                  </a:lnTo>
                  <a:lnTo>
                    <a:pt x="54610" y="11937"/>
                  </a:lnTo>
                  <a:close/>
                </a:path>
                <a:path w="99695" h="389889">
                  <a:moveTo>
                    <a:pt x="53975" y="11937"/>
                  </a:moveTo>
                  <a:lnTo>
                    <a:pt x="45720" y="11937"/>
                  </a:lnTo>
                  <a:lnTo>
                    <a:pt x="49847" y="19013"/>
                  </a:lnTo>
                  <a:lnTo>
                    <a:pt x="53975" y="11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76515" y="1567688"/>
            <a:ext cx="641350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b="1" i="1" spc="-15" dirty="0">
                <a:latin typeface="Verdana"/>
                <a:cs typeface="Verdana"/>
              </a:rPr>
              <a:t>Расс</a:t>
            </a:r>
            <a:r>
              <a:rPr sz="600" b="1" i="1" spc="-20" dirty="0">
                <a:latin typeface="Verdana"/>
                <a:cs typeface="Verdana"/>
              </a:rPr>
              <a:t>мо</a:t>
            </a:r>
            <a:r>
              <a:rPr sz="600" b="1" i="1" spc="-15" dirty="0">
                <a:latin typeface="Verdana"/>
                <a:cs typeface="Verdana"/>
              </a:rPr>
              <a:t>т</a:t>
            </a:r>
            <a:r>
              <a:rPr sz="600" b="1" i="1" spc="-55" dirty="0">
                <a:latin typeface="Verdana"/>
                <a:cs typeface="Verdana"/>
              </a:rPr>
              <a:t>рение/  </a:t>
            </a:r>
            <a:r>
              <a:rPr sz="600" b="1" i="1" spc="-35" dirty="0">
                <a:latin typeface="Verdana"/>
                <a:cs typeface="Verdana"/>
              </a:rPr>
              <a:t>экспертиза</a:t>
            </a:r>
            <a:endParaRPr sz="600">
              <a:latin typeface="Verdana"/>
              <a:cs typeface="Verdana"/>
            </a:endParaRPr>
          </a:p>
          <a:p>
            <a:pPr marL="41275">
              <a:lnSpc>
                <a:spcPct val="100000"/>
              </a:lnSpc>
              <a:spcBef>
                <a:spcPts val="204"/>
              </a:spcBef>
            </a:pPr>
            <a:r>
              <a:rPr sz="600" b="1" i="1" spc="-35" dirty="0">
                <a:solidFill>
                  <a:srgbClr val="FF0000"/>
                </a:solidFill>
                <a:latin typeface="Verdana"/>
                <a:cs typeface="Verdana"/>
              </a:rPr>
              <a:t>д</a:t>
            </a:r>
            <a:r>
              <a:rPr sz="600" b="1" i="1" spc="-30" dirty="0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sz="6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600" b="1" i="1" spc="-90" dirty="0">
                <a:solidFill>
                  <a:srgbClr val="FF0000"/>
                </a:solidFill>
                <a:latin typeface="Verdana"/>
                <a:cs typeface="Verdana"/>
              </a:rPr>
              <a:t>14</a:t>
            </a:r>
            <a:r>
              <a:rPr sz="600" b="1" i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600" b="1" i="1" spc="-35" dirty="0">
                <a:solidFill>
                  <a:srgbClr val="FF0000"/>
                </a:solidFill>
                <a:latin typeface="Verdana"/>
                <a:cs typeface="Verdana"/>
              </a:rPr>
              <a:t>д</a:t>
            </a:r>
            <a:r>
              <a:rPr sz="600" b="1" i="1" spc="-50" dirty="0">
                <a:solidFill>
                  <a:srgbClr val="FF0000"/>
                </a:solidFill>
                <a:latin typeface="Verdana"/>
                <a:cs typeface="Verdana"/>
              </a:rPr>
              <a:t>не</a:t>
            </a:r>
            <a:r>
              <a:rPr sz="600" b="1" i="1" spc="-75" dirty="0">
                <a:solidFill>
                  <a:srgbClr val="FF0000"/>
                </a:solidFill>
                <a:latin typeface="Verdana"/>
                <a:cs typeface="Verdana"/>
              </a:rPr>
              <a:t>й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76798" y="785647"/>
            <a:ext cx="3689350" cy="7467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26364" marR="118745" algn="ctr">
              <a:lnSpc>
                <a:spcPct val="100000"/>
              </a:lnSpc>
              <a:spcBef>
                <a:spcPts val="350"/>
              </a:spcBef>
            </a:pPr>
            <a:r>
              <a:rPr sz="850" b="1" dirty="0">
                <a:latin typeface="Tahoma"/>
                <a:cs typeface="Tahoma"/>
              </a:rPr>
              <a:t>Российская </a:t>
            </a:r>
            <a:r>
              <a:rPr sz="850" b="1" spc="-5" dirty="0">
                <a:latin typeface="Tahoma"/>
                <a:cs typeface="Tahoma"/>
              </a:rPr>
              <a:t>академия </a:t>
            </a:r>
            <a:r>
              <a:rPr sz="850" b="1" spc="-15" dirty="0">
                <a:latin typeface="Tahoma"/>
                <a:cs typeface="Tahoma"/>
              </a:rPr>
              <a:t>образования </a:t>
            </a:r>
            <a:r>
              <a:rPr sz="850" b="1" spc="-185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850" b="1" spc="-1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50" b="1" spc="-20" dirty="0">
                <a:latin typeface="Tahoma"/>
                <a:cs typeface="Tahoma"/>
              </a:rPr>
              <a:t>органы </a:t>
            </a:r>
            <a:r>
              <a:rPr sz="850" b="1" spc="-25" dirty="0">
                <a:latin typeface="Tahoma"/>
                <a:cs typeface="Tahoma"/>
              </a:rPr>
              <a:t>исполнительной </a:t>
            </a:r>
            <a:r>
              <a:rPr sz="850" b="1" spc="-235" dirty="0">
                <a:latin typeface="Tahoma"/>
                <a:cs typeface="Tahoma"/>
              </a:rPr>
              <a:t> </a:t>
            </a:r>
            <a:r>
              <a:rPr sz="850" b="1" spc="-10" dirty="0">
                <a:latin typeface="Tahoma"/>
                <a:cs typeface="Tahoma"/>
              </a:rPr>
              <a:t>власти </a:t>
            </a:r>
            <a:r>
              <a:rPr sz="850" b="1" spc="-185" dirty="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sz="850" b="1" spc="-1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latin typeface="Tahoma"/>
                <a:cs typeface="Tahoma"/>
              </a:rPr>
              <a:t>образовательные </a:t>
            </a:r>
            <a:r>
              <a:rPr sz="850" b="1" spc="-20" dirty="0">
                <a:latin typeface="Tahoma"/>
                <a:cs typeface="Tahoma"/>
              </a:rPr>
              <a:t>организации </a:t>
            </a:r>
            <a:r>
              <a:rPr sz="850" b="1" spc="-15" dirty="0">
                <a:latin typeface="Tahoma"/>
                <a:cs typeface="Tahoma"/>
              </a:rPr>
              <a:t>высшего </a:t>
            </a:r>
            <a:r>
              <a:rPr sz="850" b="1" spc="-10" dirty="0">
                <a:latin typeface="Tahoma"/>
                <a:cs typeface="Tahoma"/>
              </a:rPr>
              <a:t> </a:t>
            </a:r>
            <a:r>
              <a:rPr sz="850" b="1" spc="-15" dirty="0">
                <a:latin typeface="Tahoma"/>
                <a:cs typeface="Tahoma"/>
              </a:rPr>
              <a:t>педагогического</a:t>
            </a:r>
            <a:r>
              <a:rPr sz="850" b="1" spc="25" dirty="0">
                <a:latin typeface="Tahoma"/>
                <a:cs typeface="Tahoma"/>
              </a:rPr>
              <a:t> </a:t>
            </a:r>
            <a:r>
              <a:rPr sz="850" b="1" spc="-15" dirty="0">
                <a:latin typeface="Tahoma"/>
                <a:cs typeface="Tahoma"/>
              </a:rPr>
              <a:t>образования,</a:t>
            </a:r>
            <a:endParaRPr sz="85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</a:pPr>
            <a:r>
              <a:rPr sz="850" b="1" spc="10" dirty="0">
                <a:latin typeface="Tahoma"/>
                <a:cs typeface="Tahoma"/>
              </a:rPr>
              <a:t>о</a:t>
            </a:r>
            <a:r>
              <a:rPr sz="850" b="1" spc="-35" dirty="0">
                <a:latin typeface="Tahoma"/>
                <a:cs typeface="Tahoma"/>
              </a:rPr>
              <a:t>рг</a:t>
            </a:r>
            <a:r>
              <a:rPr sz="850" b="1" dirty="0">
                <a:latin typeface="Tahoma"/>
                <a:cs typeface="Tahoma"/>
              </a:rPr>
              <a:t>а</a:t>
            </a:r>
            <a:r>
              <a:rPr sz="850" b="1" spc="5" dirty="0">
                <a:latin typeface="Tahoma"/>
                <a:cs typeface="Tahoma"/>
              </a:rPr>
              <a:t>н</a:t>
            </a:r>
            <a:r>
              <a:rPr sz="850" b="1" spc="-45" dirty="0">
                <a:latin typeface="Tahoma"/>
                <a:cs typeface="Tahoma"/>
              </a:rPr>
              <a:t>и</a:t>
            </a:r>
            <a:r>
              <a:rPr sz="850" b="1" spc="-15" dirty="0">
                <a:latin typeface="Tahoma"/>
                <a:cs typeface="Tahoma"/>
              </a:rPr>
              <a:t>зац</a:t>
            </a:r>
            <a:r>
              <a:rPr sz="850" b="1" spc="-10" dirty="0">
                <a:latin typeface="Tahoma"/>
                <a:cs typeface="Tahoma"/>
              </a:rPr>
              <a:t>и</a:t>
            </a:r>
            <a:r>
              <a:rPr sz="850" b="1" spc="-45" dirty="0">
                <a:latin typeface="Tahoma"/>
                <a:cs typeface="Tahoma"/>
              </a:rPr>
              <a:t>и</a:t>
            </a:r>
            <a:r>
              <a:rPr sz="850" b="1" spc="-20" dirty="0">
                <a:latin typeface="Tahoma"/>
                <a:cs typeface="Tahoma"/>
              </a:rPr>
              <a:t> </a:t>
            </a:r>
            <a:r>
              <a:rPr sz="850" b="1" dirty="0">
                <a:latin typeface="Tahoma"/>
                <a:cs typeface="Tahoma"/>
              </a:rPr>
              <a:t>д</a:t>
            </a:r>
            <a:r>
              <a:rPr sz="850" b="1" spc="10" dirty="0">
                <a:latin typeface="Tahoma"/>
                <a:cs typeface="Tahoma"/>
              </a:rPr>
              <a:t>о</a:t>
            </a:r>
            <a:r>
              <a:rPr sz="850" b="1" spc="-40" dirty="0">
                <a:latin typeface="Tahoma"/>
                <a:cs typeface="Tahoma"/>
              </a:rPr>
              <a:t>п</a:t>
            </a:r>
            <a:r>
              <a:rPr sz="850" b="1" spc="10" dirty="0">
                <a:latin typeface="Tahoma"/>
                <a:cs typeface="Tahoma"/>
              </a:rPr>
              <a:t>о</a:t>
            </a:r>
            <a:r>
              <a:rPr sz="850" b="1" spc="-65" dirty="0">
                <a:latin typeface="Tahoma"/>
                <a:cs typeface="Tahoma"/>
              </a:rPr>
              <a:t>л</a:t>
            </a:r>
            <a:r>
              <a:rPr sz="850" b="1" spc="-60" dirty="0">
                <a:latin typeface="Tahoma"/>
                <a:cs typeface="Tahoma"/>
              </a:rPr>
              <a:t>н</a:t>
            </a:r>
            <a:r>
              <a:rPr sz="850" b="1" spc="-45" dirty="0">
                <a:latin typeface="Tahoma"/>
                <a:cs typeface="Tahoma"/>
              </a:rPr>
              <a:t>и</a:t>
            </a:r>
            <a:r>
              <a:rPr sz="850" b="1" spc="20" dirty="0">
                <a:latin typeface="Tahoma"/>
                <a:cs typeface="Tahoma"/>
              </a:rPr>
              <a:t>те</a:t>
            </a:r>
            <a:r>
              <a:rPr sz="850" b="1" spc="-45" dirty="0">
                <a:latin typeface="Tahoma"/>
                <a:cs typeface="Tahoma"/>
              </a:rPr>
              <a:t>льн</a:t>
            </a:r>
            <a:r>
              <a:rPr sz="850" b="1" spc="-50" dirty="0">
                <a:latin typeface="Tahoma"/>
                <a:cs typeface="Tahoma"/>
              </a:rPr>
              <a:t>о</a:t>
            </a:r>
            <a:r>
              <a:rPr sz="850" b="1" spc="-95" dirty="0">
                <a:latin typeface="Tahoma"/>
                <a:cs typeface="Tahoma"/>
              </a:rPr>
              <a:t>г</a:t>
            </a:r>
            <a:r>
              <a:rPr sz="850" b="1" spc="20" dirty="0">
                <a:latin typeface="Tahoma"/>
                <a:cs typeface="Tahoma"/>
              </a:rPr>
              <a:t>о</a:t>
            </a:r>
            <a:endParaRPr sz="85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850" b="1" dirty="0">
                <a:latin typeface="Tahoma"/>
                <a:cs typeface="Tahoma"/>
              </a:rPr>
              <a:t>профессионального</a:t>
            </a:r>
            <a:r>
              <a:rPr sz="850" b="1" spc="25" dirty="0">
                <a:latin typeface="Tahoma"/>
                <a:cs typeface="Tahoma"/>
              </a:rPr>
              <a:t> </a:t>
            </a:r>
            <a:r>
              <a:rPr sz="850" b="1" spc="-15" dirty="0">
                <a:latin typeface="Tahoma"/>
                <a:cs typeface="Tahoma"/>
              </a:rPr>
              <a:t>образования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50581" y="1535811"/>
            <a:ext cx="100330" cy="389890"/>
          </a:xfrm>
          <a:custGeom>
            <a:avLst/>
            <a:gdLst/>
            <a:ahLst/>
            <a:cxnLst/>
            <a:rect l="l" t="t" r="r" b="b"/>
            <a:pathLst>
              <a:path w="100329" h="389889">
                <a:moveTo>
                  <a:pt x="5334" y="298576"/>
                </a:moveTo>
                <a:lnTo>
                  <a:pt x="3048" y="299847"/>
                </a:lnTo>
                <a:lnTo>
                  <a:pt x="762" y="301243"/>
                </a:lnTo>
                <a:lnTo>
                  <a:pt x="0" y="304164"/>
                </a:lnTo>
                <a:lnTo>
                  <a:pt x="1397" y="306324"/>
                </a:lnTo>
                <a:lnTo>
                  <a:pt x="49911" y="389636"/>
                </a:lnTo>
                <a:lnTo>
                  <a:pt x="55397" y="380238"/>
                </a:lnTo>
                <a:lnTo>
                  <a:pt x="45212" y="380238"/>
                </a:lnTo>
                <a:lnTo>
                  <a:pt x="45212" y="362585"/>
                </a:lnTo>
                <a:lnTo>
                  <a:pt x="9651" y="301625"/>
                </a:lnTo>
                <a:lnTo>
                  <a:pt x="8254" y="299338"/>
                </a:lnTo>
                <a:lnTo>
                  <a:pt x="5334" y="298576"/>
                </a:lnTo>
                <a:close/>
              </a:path>
              <a:path w="100329" h="389889">
                <a:moveTo>
                  <a:pt x="45212" y="362585"/>
                </a:moveTo>
                <a:lnTo>
                  <a:pt x="45212" y="380238"/>
                </a:lnTo>
                <a:lnTo>
                  <a:pt x="54737" y="380238"/>
                </a:lnTo>
                <a:lnTo>
                  <a:pt x="54737" y="377825"/>
                </a:lnTo>
                <a:lnTo>
                  <a:pt x="45847" y="377825"/>
                </a:lnTo>
                <a:lnTo>
                  <a:pt x="49974" y="370749"/>
                </a:lnTo>
                <a:lnTo>
                  <a:pt x="45212" y="362585"/>
                </a:lnTo>
                <a:close/>
              </a:path>
              <a:path w="100329" h="389889">
                <a:moveTo>
                  <a:pt x="94488" y="298576"/>
                </a:moveTo>
                <a:lnTo>
                  <a:pt x="91567" y="299338"/>
                </a:lnTo>
                <a:lnTo>
                  <a:pt x="90297" y="301625"/>
                </a:lnTo>
                <a:lnTo>
                  <a:pt x="54737" y="362585"/>
                </a:lnTo>
                <a:lnTo>
                  <a:pt x="54737" y="380238"/>
                </a:lnTo>
                <a:lnTo>
                  <a:pt x="55397" y="380238"/>
                </a:lnTo>
                <a:lnTo>
                  <a:pt x="99822" y="304164"/>
                </a:lnTo>
                <a:lnTo>
                  <a:pt x="99060" y="301243"/>
                </a:lnTo>
                <a:lnTo>
                  <a:pt x="96774" y="299847"/>
                </a:lnTo>
                <a:lnTo>
                  <a:pt x="94488" y="298576"/>
                </a:lnTo>
                <a:close/>
              </a:path>
              <a:path w="100329" h="389889">
                <a:moveTo>
                  <a:pt x="49974" y="370749"/>
                </a:moveTo>
                <a:lnTo>
                  <a:pt x="45847" y="377825"/>
                </a:lnTo>
                <a:lnTo>
                  <a:pt x="54101" y="377825"/>
                </a:lnTo>
                <a:lnTo>
                  <a:pt x="49974" y="370749"/>
                </a:lnTo>
                <a:close/>
              </a:path>
              <a:path w="100329" h="389889">
                <a:moveTo>
                  <a:pt x="54737" y="362585"/>
                </a:moveTo>
                <a:lnTo>
                  <a:pt x="49974" y="370749"/>
                </a:lnTo>
                <a:lnTo>
                  <a:pt x="54101" y="377825"/>
                </a:lnTo>
                <a:lnTo>
                  <a:pt x="54737" y="377825"/>
                </a:lnTo>
                <a:lnTo>
                  <a:pt x="54737" y="362585"/>
                </a:lnTo>
                <a:close/>
              </a:path>
              <a:path w="100329" h="389889">
                <a:moveTo>
                  <a:pt x="54737" y="0"/>
                </a:moveTo>
                <a:lnTo>
                  <a:pt x="45212" y="0"/>
                </a:lnTo>
                <a:lnTo>
                  <a:pt x="45212" y="362585"/>
                </a:lnTo>
                <a:lnTo>
                  <a:pt x="49974" y="370749"/>
                </a:lnTo>
                <a:lnTo>
                  <a:pt x="54736" y="362585"/>
                </a:lnTo>
                <a:lnTo>
                  <a:pt x="5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44009" y="1693926"/>
            <a:ext cx="2706370" cy="559435"/>
            <a:chOff x="4644009" y="1693926"/>
            <a:chExt cx="2706370" cy="559435"/>
          </a:xfrm>
        </p:grpSpPr>
        <p:sp>
          <p:nvSpPr>
            <p:cNvPr id="28" name="object 28"/>
            <p:cNvSpPr/>
            <p:nvPr/>
          </p:nvSpPr>
          <p:spPr>
            <a:xfrm>
              <a:off x="4644009" y="1693926"/>
              <a:ext cx="2706370" cy="559435"/>
            </a:xfrm>
            <a:custGeom>
              <a:avLst/>
              <a:gdLst/>
              <a:ahLst/>
              <a:cxnLst/>
              <a:rect l="l" t="t" r="r" b="b"/>
              <a:pathLst>
                <a:path w="2706370" h="559435">
                  <a:moveTo>
                    <a:pt x="27581" y="33230"/>
                  </a:moveTo>
                  <a:lnTo>
                    <a:pt x="18603" y="36378"/>
                  </a:lnTo>
                  <a:lnTo>
                    <a:pt x="25724" y="42612"/>
                  </a:lnTo>
                  <a:lnTo>
                    <a:pt x="2704465" y="559307"/>
                  </a:lnTo>
                  <a:lnTo>
                    <a:pt x="2706369" y="550037"/>
                  </a:lnTo>
                  <a:lnTo>
                    <a:pt x="27581" y="33230"/>
                  </a:lnTo>
                  <a:close/>
                </a:path>
                <a:path w="2706370" h="559435">
                  <a:moveTo>
                    <a:pt x="93344" y="0"/>
                  </a:moveTo>
                  <a:lnTo>
                    <a:pt x="90931" y="888"/>
                  </a:lnTo>
                  <a:lnTo>
                    <a:pt x="0" y="32765"/>
                  </a:lnTo>
                  <a:lnTo>
                    <a:pt x="74549" y="98044"/>
                  </a:lnTo>
                  <a:lnTo>
                    <a:pt x="77469" y="97789"/>
                  </a:lnTo>
                  <a:lnTo>
                    <a:pt x="79248" y="95758"/>
                  </a:lnTo>
                  <a:lnTo>
                    <a:pt x="81025" y="93852"/>
                  </a:lnTo>
                  <a:lnTo>
                    <a:pt x="80771" y="90804"/>
                  </a:lnTo>
                  <a:lnTo>
                    <a:pt x="25724" y="42612"/>
                  </a:lnTo>
                  <a:lnTo>
                    <a:pt x="8254" y="39243"/>
                  </a:lnTo>
                  <a:lnTo>
                    <a:pt x="10032" y="29845"/>
                  </a:lnTo>
                  <a:lnTo>
                    <a:pt x="37237" y="29845"/>
                  </a:lnTo>
                  <a:lnTo>
                    <a:pt x="94106" y="9906"/>
                  </a:lnTo>
                  <a:lnTo>
                    <a:pt x="96519" y="9016"/>
                  </a:lnTo>
                  <a:lnTo>
                    <a:pt x="97916" y="6223"/>
                  </a:lnTo>
                  <a:lnTo>
                    <a:pt x="97027" y="3810"/>
                  </a:lnTo>
                  <a:lnTo>
                    <a:pt x="96138" y="1270"/>
                  </a:lnTo>
                  <a:lnTo>
                    <a:pt x="93344" y="0"/>
                  </a:lnTo>
                  <a:close/>
                </a:path>
                <a:path w="2706370" h="559435">
                  <a:moveTo>
                    <a:pt x="10032" y="29845"/>
                  </a:moveTo>
                  <a:lnTo>
                    <a:pt x="8254" y="39243"/>
                  </a:lnTo>
                  <a:lnTo>
                    <a:pt x="25724" y="42612"/>
                  </a:lnTo>
                  <a:lnTo>
                    <a:pt x="21730" y="39115"/>
                  </a:lnTo>
                  <a:lnTo>
                    <a:pt x="10794" y="39115"/>
                  </a:lnTo>
                  <a:lnTo>
                    <a:pt x="12445" y="30987"/>
                  </a:lnTo>
                  <a:lnTo>
                    <a:pt x="15957" y="30987"/>
                  </a:lnTo>
                  <a:lnTo>
                    <a:pt x="10032" y="29845"/>
                  </a:lnTo>
                  <a:close/>
                </a:path>
                <a:path w="2706370" h="559435">
                  <a:moveTo>
                    <a:pt x="12445" y="30987"/>
                  </a:moveTo>
                  <a:lnTo>
                    <a:pt x="10794" y="39115"/>
                  </a:lnTo>
                  <a:lnTo>
                    <a:pt x="18603" y="36378"/>
                  </a:lnTo>
                  <a:lnTo>
                    <a:pt x="12445" y="30987"/>
                  </a:lnTo>
                  <a:close/>
                </a:path>
                <a:path w="2706370" h="559435">
                  <a:moveTo>
                    <a:pt x="18603" y="36378"/>
                  </a:moveTo>
                  <a:lnTo>
                    <a:pt x="10794" y="39115"/>
                  </a:lnTo>
                  <a:lnTo>
                    <a:pt x="21730" y="39115"/>
                  </a:lnTo>
                  <a:lnTo>
                    <a:pt x="18603" y="36378"/>
                  </a:lnTo>
                  <a:close/>
                </a:path>
                <a:path w="2706370" h="559435">
                  <a:moveTo>
                    <a:pt x="15957" y="30987"/>
                  </a:moveTo>
                  <a:lnTo>
                    <a:pt x="12445" y="30987"/>
                  </a:lnTo>
                  <a:lnTo>
                    <a:pt x="18603" y="36378"/>
                  </a:lnTo>
                  <a:lnTo>
                    <a:pt x="27581" y="33230"/>
                  </a:lnTo>
                  <a:lnTo>
                    <a:pt x="15957" y="30987"/>
                  </a:lnTo>
                  <a:close/>
                </a:path>
                <a:path w="2706370" h="559435">
                  <a:moveTo>
                    <a:pt x="37237" y="29845"/>
                  </a:moveTo>
                  <a:lnTo>
                    <a:pt x="10032" y="29845"/>
                  </a:lnTo>
                  <a:lnTo>
                    <a:pt x="27581" y="33230"/>
                  </a:lnTo>
                  <a:lnTo>
                    <a:pt x="37237" y="29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00623" y="1863356"/>
              <a:ext cx="431800" cy="137160"/>
            </a:xfrm>
            <a:custGeom>
              <a:avLst/>
              <a:gdLst/>
              <a:ahLst/>
              <a:cxnLst/>
              <a:rect l="l" t="t" r="r" b="b"/>
              <a:pathLst>
                <a:path w="431800" h="137160">
                  <a:moveTo>
                    <a:pt x="57150" y="43040"/>
                  </a:moveTo>
                  <a:lnTo>
                    <a:pt x="42418" y="1651"/>
                  </a:lnTo>
                  <a:lnTo>
                    <a:pt x="37973" y="660"/>
                  </a:lnTo>
                  <a:lnTo>
                    <a:pt x="37973" y="38595"/>
                  </a:lnTo>
                  <a:lnTo>
                    <a:pt x="22733" y="35039"/>
                  </a:lnTo>
                  <a:lnTo>
                    <a:pt x="24587" y="32372"/>
                  </a:lnTo>
                  <a:lnTo>
                    <a:pt x="34925" y="17526"/>
                  </a:lnTo>
                  <a:lnTo>
                    <a:pt x="37973" y="38595"/>
                  </a:lnTo>
                  <a:lnTo>
                    <a:pt x="37973" y="660"/>
                  </a:lnTo>
                  <a:lnTo>
                    <a:pt x="35052" y="0"/>
                  </a:lnTo>
                  <a:lnTo>
                    <a:pt x="10922" y="32372"/>
                  </a:lnTo>
                  <a:lnTo>
                    <a:pt x="4064" y="30721"/>
                  </a:lnTo>
                  <a:lnTo>
                    <a:pt x="0" y="48501"/>
                  </a:lnTo>
                  <a:lnTo>
                    <a:pt x="10160" y="50787"/>
                  </a:lnTo>
                  <a:lnTo>
                    <a:pt x="12065" y="42913"/>
                  </a:lnTo>
                  <a:lnTo>
                    <a:pt x="44069" y="50279"/>
                  </a:lnTo>
                  <a:lnTo>
                    <a:pt x="42164" y="58153"/>
                  </a:lnTo>
                  <a:lnTo>
                    <a:pt x="53086" y="60693"/>
                  </a:lnTo>
                  <a:lnTo>
                    <a:pt x="57150" y="43040"/>
                  </a:lnTo>
                  <a:close/>
                </a:path>
                <a:path w="431800" h="137160">
                  <a:moveTo>
                    <a:pt x="114554" y="37833"/>
                  </a:moveTo>
                  <a:lnTo>
                    <a:pt x="114427" y="33642"/>
                  </a:lnTo>
                  <a:lnTo>
                    <a:pt x="111887" y="25260"/>
                  </a:lnTo>
                  <a:lnTo>
                    <a:pt x="110223" y="22593"/>
                  </a:lnTo>
                  <a:lnTo>
                    <a:pt x="109601" y="21590"/>
                  </a:lnTo>
                  <a:lnTo>
                    <a:pt x="102997" y="15481"/>
                  </a:lnTo>
                  <a:lnTo>
                    <a:pt x="102870" y="15430"/>
                  </a:lnTo>
                  <a:lnTo>
                    <a:pt x="102870" y="35547"/>
                  </a:lnTo>
                  <a:lnTo>
                    <a:pt x="101092" y="43421"/>
                  </a:lnTo>
                  <a:lnTo>
                    <a:pt x="99187" y="46342"/>
                  </a:lnTo>
                  <a:lnTo>
                    <a:pt x="96266" y="48374"/>
                  </a:lnTo>
                  <a:lnTo>
                    <a:pt x="93218" y="50279"/>
                  </a:lnTo>
                  <a:lnTo>
                    <a:pt x="89916" y="50787"/>
                  </a:lnTo>
                  <a:lnTo>
                    <a:pt x="86360" y="50025"/>
                  </a:lnTo>
                  <a:lnTo>
                    <a:pt x="82804" y="49136"/>
                  </a:lnTo>
                  <a:lnTo>
                    <a:pt x="80137" y="47231"/>
                  </a:lnTo>
                  <a:lnTo>
                    <a:pt x="78270" y="44056"/>
                  </a:lnTo>
                  <a:lnTo>
                    <a:pt x="76581" y="41262"/>
                  </a:lnTo>
                  <a:lnTo>
                    <a:pt x="76073" y="37706"/>
                  </a:lnTo>
                  <a:lnTo>
                    <a:pt x="77114" y="33642"/>
                  </a:lnTo>
                  <a:lnTo>
                    <a:pt x="77978" y="29832"/>
                  </a:lnTo>
                  <a:lnTo>
                    <a:pt x="79883" y="26911"/>
                  </a:lnTo>
                  <a:lnTo>
                    <a:pt x="85725" y="23114"/>
                  </a:lnTo>
                  <a:lnTo>
                    <a:pt x="89027" y="22593"/>
                  </a:lnTo>
                  <a:lnTo>
                    <a:pt x="92583" y="23355"/>
                  </a:lnTo>
                  <a:lnTo>
                    <a:pt x="102870" y="35547"/>
                  </a:lnTo>
                  <a:lnTo>
                    <a:pt x="102870" y="15430"/>
                  </a:lnTo>
                  <a:lnTo>
                    <a:pt x="99187" y="13589"/>
                  </a:lnTo>
                  <a:lnTo>
                    <a:pt x="88900" y="11176"/>
                  </a:lnTo>
                  <a:lnTo>
                    <a:pt x="83185" y="12065"/>
                  </a:lnTo>
                  <a:lnTo>
                    <a:pt x="77597" y="15113"/>
                  </a:lnTo>
                  <a:lnTo>
                    <a:pt x="71247" y="18656"/>
                  </a:lnTo>
                  <a:lnTo>
                    <a:pt x="67183" y="23990"/>
                  </a:lnTo>
                  <a:lnTo>
                    <a:pt x="64008" y="37833"/>
                  </a:lnTo>
                  <a:lnTo>
                    <a:pt x="65024" y="44056"/>
                  </a:lnTo>
                  <a:lnTo>
                    <a:pt x="72136" y="55486"/>
                  </a:lnTo>
                  <a:lnTo>
                    <a:pt x="77216" y="59169"/>
                  </a:lnTo>
                  <a:lnTo>
                    <a:pt x="88265" y="61709"/>
                  </a:lnTo>
                  <a:lnTo>
                    <a:pt x="92583" y="61582"/>
                  </a:lnTo>
                  <a:lnTo>
                    <a:pt x="100965" y="59042"/>
                  </a:lnTo>
                  <a:lnTo>
                    <a:pt x="104521" y="56756"/>
                  </a:lnTo>
                  <a:lnTo>
                    <a:pt x="107569" y="53454"/>
                  </a:lnTo>
                  <a:lnTo>
                    <a:pt x="110121" y="50787"/>
                  </a:lnTo>
                  <a:lnTo>
                    <a:pt x="110617" y="50279"/>
                  </a:lnTo>
                  <a:lnTo>
                    <a:pt x="112649" y="46469"/>
                  </a:lnTo>
                  <a:lnTo>
                    <a:pt x="113538" y="42151"/>
                  </a:lnTo>
                  <a:lnTo>
                    <a:pt x="114554" y="37833"/>
                  </a:lnTo>
                  <a:close/>
                </a:path>
                <a:path w="431800" h="137160">
                  <a:moveTo>
                    <a:pt x="190881" y="29832"/>
                  </a:moveTo>
                  <a:lnTo>
                    <a:pt x="189992" y="25641"/>
                  </a:lnTo>
                  <a:lnTo>
                    <a:pt x="189318" y="24638"/>
                  </a:lnTo>
                  <a:lnTo>
                    <a:pt x="184658" y="17526"/>
                  </a:lnTo>
                  <a:lnTo>
                    <a:pt x="180721" y="14973"/>
                  </a:lnTo>
                  <a:lnTo>
                    <a:pt x="175641" y="13830"/>
                  </a:lnTo>
                  <a:lnTo>
                    <a:pt x="170053" y="12433"/>
                  </a:lnTo>
                  <a:lnTo>
                    <a:pt x="164846" y="13322"/>
                  </a:lnTo>
                  <a:lnTo>
                    <a:pt x="156845" y="18529"/>
                  </a:lnTo>
                  <a:lnTo>
                    <a:pt x="154305" y="21831"/>
                  </a:lnTo>
                  <a:lnTo>
                    <a:pt x="152781" y="26289"/>
                  </a:lnTo>
                  <a:lnTo>
                    <a:pt x="164084" y="28816"/>
                  </a:lnTo>
                  <a:lnTo>
                    <a:pt x="164973" y="27292"/>
                  </a:lnTo>
                  <a:lnTo>
                    <a:pt x="166116" y="26149"/>
                  </a:lnTo>
                  <a:lnTo>
                    <a:pt x="167767" y="25527"/>
                  </a:lnTo>
                  <a:lnTo>
                    <a:pt x="169418" y="24765"/>
                  </a:lnTo>
                  <a:lnTo>
                    <a:pt x="171069" y="24638"/>
                  </a:lnTo>
                  <a:lnTo>
                    <a:pt x="172720" y="25006"/>
                  </a:lnTo>
                  <a:lnTo>
                    <a:pt x="174625" y="25527"/>
                  </a:lnTo>
                  <a:lnTo>
                    <a:pt x="176022" y="26403"/>
                  </a:lnTo>
                  <a:lnTo>
                    <a:pt x="176911" y="27813"/>
                  </a:lnTo>
                  <a:lnTo>
                    <a:pt x="177927" y="29070"/>
                  </a:lnTo>
                  <a:lnTo>
                    <a:pt x="175768" y="35674"/>
                  </a:lnTo>
                  <a:lnTo>
                    <a:pt x="174752" y="36690"/>
                  </a:lnTo>
                  <a:lnTo>
                    <a:pt x="173482" y="37325"/>
                  </a:lnTo>
                  <a:lnTo>
                    <a:pt x="171831" y="37706"/>
                  </a:lnTo>
                  <a:lnTo>
                    <a:pt x="170307" y="38087"/>
                  </a:lnTo>
                  <a:lnTo>
                    <a:pt x="168148" y="37960"/>
                  </a:lnTo>
                  <a:lnTo>
                    <a:pt x="165227" y="37579"/>
                  </a:lnTo>
                  <a:lnTo>
                    <a:pt x="162941" y="47612"/>
                  </a:lnTo>
                  <a:lnTo>
                    <a:pt x="175514" y="58280"/>
                  </a:lnTo>
                  <a:lnTo>
                    <a:pt x="174879" y="61074"/>
                  </a:lnTo>
                  <a:lnTo>
                    <a:pt x="165862" y="68567"/>
                  </a:lnTo>
                  <a:lnTo>
                    <a:pt x="160528" y="67297"/>
                  </a:lnTo>
                  <a:lnTo>
                    <a:pt x="158496" y="66027"/>
                  </a:lnTo>
                  <a:lnTo>
                    <a:pt x="157226" y="64122"/>
                  </a:lnTo>
                  <a:lnTo>
                    <a:pt x="155829" y="62217"/>
                  </a:lnTo>
                  <a:lnTo>
                    <a:pt x="155282" y="59931"/>
                  </a:lnTo>
                  <a:lnTo>
                    <a:pt x="155282" y="58280"/>
                  </a:lnTo>
                  <a:lnTo>
                    <a:pt x="155448" y="56248"/>
                  </a:lnTo>
                  <a:lnTo>
                    <a:pt x="143764" y="53581"/>
                  </a:lnTo>
                  <a:lnTo>
                    <a:pt x="142786" y="59550"/>
                  </a:lnTo>
                  <a:lnTo>
                    <a:pt x="142760" y="59931"/>
                  </a:lnTo>
                  <a:lnTo>
                    <a:pt x="143637" y="65265"/>
                  </a:lnTo>
                  <a:lnTo>
                    <a:pt x="146558" y="69837"/>
                  </a:lnTo>
                  <a:lnTo>
                    <a:pt x="149606" y="74282"/>
                  </a:lnTo>
                  <a:lnTo>
                    <a:pt x="154051" y="77203"/>
                  </a:lnTo>
                  <a:lnTo>
                    <a:pt x="166370" y="80124"/>
                  </a:lnTo>
                  <a:lnTo>
                    <a:pt x="172085" y="79362"/>
                  </a:lnTo>
                  <a:lnTo>
                    <a:pt x="181991" y="73520"/>
                  </a:lnTo>
                  <a:lnTo>
                    <a:pt x="185166" y="69329"/>
                  </a:lnTo>
                  <a:lnTo>
                    <a:pt x="185331" y="68567"/>
                  </a:lnTo>
                  <a:lnTo>
                    <a:pt x="187325" y="59931"/>
                  </a:lnTo>
                  <a:lnTo>
                    <a:pt x="178054" y="45199"/>
                  </a:lnTo>
                  <a:lnTo>
                    <a:pt x="181229" y="44564"/>
                  </a:lnTo>
                  <a:lnTo>
                    <a:pt x="183896" y="43167"/>
                  </a:lnTo>
                  <a:lnTo>
                    <a:pt x="185928" y="41262"/>
                  </a:lnTo>
                  <a:lnTo>
                    <a:pt x="187833" y="39357"/>
                  </a:lnTo>
                  <a:lnTo>
                    <a:pt x="188556" y="38087"/>
                  </a:lnTo>
                  <a:lnTo>
                    <a:pt x="189230" y="36944"/>
                  </a:lnTo>
                  <a:lnTo>
                    <a:pt x="189865" y="34277"/>
                  </a:lnTo>
                  <a:lnTo>
                    <a:pt x="190881" y="29832"/>
                  </a:lnTo>
                  <a:close/>
                </a:path>
                <a:path w="431800" h="137160">
                  <a:moveTo>
                    <a:pt x="266573" y="91300"/>
                  </a:moveTo>
                  <a:lnTo>
                    <a:pt x="266026" y="91173"/>
                  </a:lnTo>
                  <a:lnTo>
                    <a:pt x="259588" y="89649"/>
                  </a:lnTo>
                  <a:lnTo>
                    <a:pt x="259029" y="86855"/>
                  </a:lnTo>
                  <a:lnTo>
                    <a:pt x="254939" y="65900"/>
                  </a:lnTo>
                  <a:lnTo>
                    <a:pt x="251841" y="50025"/>
                  </a:lnTo>
                  <a:lnTo>
                    <a:pt x="247396" y="48958"/>
                  </a:lnTo>
                  <a:lnTo>
                    <a:pt x="247396" y="86855"/>
                  </a:lnTo>
                  <a:lnTo>
                    <a:pt x="232029" y="83299"/>
                  </a:lnTo>
                  <a:lnTo>
                    <a:pt x="233908" y="80632"/>
                  </a:lnTo>
                  <a:lnTo>
                    <a:pt x="244348" y="65900"/>
                  </a:lnTo>
                  <a:lnTo>
                    <a:pt x="247396" y="86855"/>
                  </a:lnTo>
                  <a:lnTo>
                    <a:pt x="247396" y="48958"/>
                  </a:lnTo>
                  <a:lnTo>
                    <a:pt x="244475" y="48247"/>
                  </a:lnTo>
                  <a:lnTo>
                    <a:pt x="220345" y="80632"/>
                  </a:lnTo>
                  <a:lnTo>
                    <a:pt x="213487" y="79108"/>
                  </a:lnTo>
                  <a:lnTo>
                    <a:pt x="209423" y="96761"/>
                  </a:lnTo>
                  <a:lnTo>
                    <a:pt x="219583" y="99047"/>
                  </a:lnTo>
                  <a:lnTo>
                    <a:pt x="221488" y="91173"/>
                  </a:lnTo>
                  <a:lnTo>
                    <a:pt x="253365" y="98539"/>
                  </a:lnTo>
                  <a:lnTo>
                    <a:pt x="251587" y="106413"/>
                  </a:lnTo>
                  <a:lnTo>
                    <a:pt x="262509" y="108953"/>
                  </a:lnTo>
                  <a:lnTo>
                    <a:pt x="266573" y="91300"/>
                  </a:lnTo>
                  <a:close/>
                </a:path>
                <a:path w="431800" h="137160">
                  <a:moveTo>
                    <a:pt x="322580" y="66281"/>
                  </a:moveTo>
                  <a:lnTo>
                    <a:pt x="311023" y="63614"/>
                  </a:lnTo>
                  <a:lnTo>
                    <a:pt x="307340" y="80124"/>
                  </a:lnTo>
                  <a:lnTo>
                    <a:pt x="290068" y="76187"/>
                  </a:lnTo>
                  <a:lnTo>
                    <a:pt x="293878" y="59677"/>
                  </a:lnTo>
                  <a:lnTo>
                    <a:pt x="282448" y="57010"/>
                  </a:lnTo>
                  <a:lnTo>
                    <a:pt x="271907" y="102730"/>
                  </a:lnTo>
                  <a:lnTo>
                    <a:pt x="283337" y="105397"/>
                  </a:lnTo>
                  <a:lnTo>
                    <a:pt x="287782" y="86474"/>
                  </a:lnTo>
                  <a:lnTo>
                    <a:pt x="304927" y="90411"/>
                  </a:lnTo>
                  <a:lnTo>
                    <a:pt x="300482" y="109334"/>
                  </a:lnTo>
                  <a:lnTo>
                    <a:pt x="312039" y="112001"/>
                  </a:lnTo>
                  <a:lnTo>
                    <a:pt x="317919" y="86474"/>
                  </a:lnTo>
                  <a:lnTo>
                    <a:pt x="319379" y="80124"/>
                  </a:lnTo>
                  <a:lnTo>
                    <a:pt x="322580" y="66281"/>
                  </a:lnTo>
                  <a:close/>
                </a:path>
                <a:path w="431800" h="137160">
                  <a:moveTo>
                    <a:pt x="376555" y="95999"/>
                  </a:moveTo>
                  <a:lnTo>
                    <a:pt x="376288" y="94094"/>
                  </a:lnTo>
                  <a:lnTo>
                    <a:pt x="375666" y="89395"/>
                  </a:lnTo>
                  <a:lnTo>
                    <a:pt x="371094" y="81902"/>
                  </a:lnTo>
                  <a:lnTo>
                    <a:pt x="368808" y="78092"/>
                  </a:lnTo>
                  <a:lnTo>
                    <a:pt x="364871" y="75374"/>
                  </a:lnTo>
                  <a:lnTo>
                    <a:pt x="364871" y="94094"/>
                  </a:lnTo>
                  <a:lnTo>
                    <a:pt x="339979" y="88379"/>
                  </a:lnTo>
                  <a:lnTo>
                    <a:pt x="341884" y="85839"/>
                  </a:lnTo>
                  <a:lnTo>
                    <a:pt x="343789" y="84188"/>
                  </a:lnTo>
                  <a:lnTo>
                    <a:pt x="345567" y="83426"/>
                  </a:lnTo>
                  <a:lnTo>
                    <a:pt x="348361" y="82156"/>
                  </a:lnTo>
                  <a:lnTo>
                    <a:pt x="351409" y="81902"/>
                  </a:lnTo>
                  <a:lnTo>
                    <a:pt x="354584" y="82664"/>
                  </a:lnTo>
                  <a:lnTo>
                    <a:pt x="357505" y="83299"/>
                  </a:lnTo>
                  <a:lnTo>
                    <a:pt x="359918" y="84696"/>
                  </a:lnTo>
                  <a:lnTo>
                    <a:pt x="361823" y="86855"/>
                  </a:lnTo>
                  <a:lnTo>
                    <a:pt x="363728" y="88887"/>
                  </a:lnTo>
                  <a:lnTo>
                    <a:pt x="364744" y="91427"/>
                  </a:lnTo>
                  <a:lnTo>
                    <a:pt x="364871" y="94094"/>
                  </a:lnTo>
                  <a:lnTo>
                    <a:pt x="364871" y="75374"/>
                  </a:lnTo>
                  <a:lnTo>
                    <a:pt x="363474" y="74409"/>
                  </a:lnTo>
                  <a:lnTo>
                    <a:pt x="349504" y="71234"/>
                  </a:lnTo>
                  <a:lnTo>
                    <a:pt x="343281" y="72250"/>
                  </a:lnTo>
                  <a:lnTo>
                    <a:pt x="337693" y="75806"/>
                  </a:lnTo>
                  <a:lnTo>
                    <a:pt x="332232" y="79362"/>
                  </a:lnTo>
                  <a:lnTo>
                    <a:pt x="328549" y="84696"/>
                  </a:lnTo>
                  <a:lnTo>
                    <a:pt x="327025" y="91681"/>
                  </a:lnTo>
                  <a:lnTo>
                    <a:pt x="325374" y="98412"/>
                  </a:lnTo>
                  <a:lnTo>
                    <a:pt x="326390" y="104635"/>
                  </a:lnTo>
                  <a:lnTo>
                    <a:pt x="333248" y="115811"/>
                  </a:lnTo>
                  <a:lnTo>
                    <a:pt x="338582" y="119367"/>
                  </a:lnTo>
                  <a:lnTo>
                    <a:pt x="345821" y="121018"/>
                  </a:lnTo>
                  <a:lnTo>
                    <a:pt x="350393" y="122161"/>
                  </a:lnTo>
                  <a:lnTo>
                    <a:pt x="354584" y="122161"/>
                  </a:lnTo>
                  <a:lnTo>
                    <a:pt x="358394" y="121399"/>
                  </a:lnTo>
                  <a:lnTo>
                    <a:pt x="362077" y="120510"/>
                  </a:lnTo>
                  <a:lnTo>
                    <a:pt x="365633" y="118605"/>
                  </a:lnTo>
                  <a:lnTo>
                    <a:pt x="368808" y="115811"/>
                  </a:lnTo>
                  <a:lnTo>
                    <a:pt x="363842" y="111874"/>
                  </a:lnTo>
                  <a:lnTo>
                    <a:pt x="360172" y="108953"/>
                  </a:lnTo>
                  <a:lnTo>
                    <a:pt x="356362" y="111239"/>
                  </a:lnTo>
                  <a:lnTo>
                    <a:pt x="352298" y="111874"/>
                  </a:lnTo>
                  <a:lnTo>
                    <a:pt x="348107" y="110985"/>
                  </a:lnTo>
                  <a:lnTo>
                    <a:pt x="344424" y="110096"/>
                  </a:lnTo>
                  <a:lnTo>
                    <a:pt x="341757" y="108445"/>
                  </a:lnTo>
                  <a:lnTo>
                    <a:pt x="337947" y="103619"/>
                  </a:lnTo>
                  <a:lnTo>
                    <a:pt x="337185" y="100698"/>
                  </a:lnTo>
                  <a:lnTo>
                    <a:pt x="337439" y="97269"/>
                  </a:lnTo>
                  <a:lnTo>
                    <a:pt x="374269" y="105778"/>
                  </a:lnTo>
                  <a:lnTo>
                    <a:pt x="376250" y="97269"/>
                  </a:lnTo>
                  <a:lnTo>
                    <a:pt x="376555" y="95999"/>
                  </a:lnTo>
                  <a:close/>
                </a:path>
                <a:path w="431800" h="137160">
                  <a:moveTo>
                    <a:pt x="429514" y="90919"/>
                  </a:moveTo>
                  <a:lnTo>
                    <a:pt x="423926" y="89649"/>
                  </a:lnTo>
                  <a:lnTo>
                    <a:pt x="394335" y="111112"/>
                  </a:lnTo>
                  <a:lnTo>
                    <a:pt x="400558" y="84188"/>
                  </a:lnTo>
                  <a:lnTo>
                    <a:pt x="389382" y="81648"/>
                  </a:lnTo>
                  <a:lnTo>
                    <a:pt x="378841" y="127368"/>
                  </a:lnTo>
                  <a:lnTo>
                    <a:pt x="384937" y="128892"/>
                  </a:lnTo>
                  <a:lnTo>
                    <a:pt x="409244" y="111112"/>
                  </a:lnTo>
                  <a:lnTo>
                    <a:pt x="413766" y="107810"/>
                  </a:lnTo>
                  <a:lnTo>
                    <a:pt x="407797" y="134099"/>
                  </a:lnTo>
                  <a:lnTo>
                    <a:pt x="418973" y="136639"/>
                  </a:lnTo>
                  <a:lnTo>
                    <a:pt x="425615" y="107810"/>
                  </a:lnTo>
                  <a:lnTo>
                    <a:pt x="429514" y="90919"/>
                  </a:lnTo>
                  <a:close/>
                </a:path>
                <a:path w="431800" h="137160">
                  <a:moveTo>
                    <a:pt x="431546" y="70091"/>
                  </a:moveTo>
                  <a:lnTo>
                    <a:pt x="422148" y="67932"/>
                  </a:lnTo>
                  <a:lnTo>
                    <a:pt x="421132" y="68948"/>
                  </a:lnTo>
                  <a:lnTo>
                    <a:pt x="420116" y="69583"/>
                  </a:lnTo>
                  <a:lnTo>
                    <a:pt x="418973" y="69837"/>
                  </a:lnTo>
                  <a:lnTo>
                    <a:pt x="417322" y="70091"/>
                  </a:lnTo>
                  <a:lnTo>
                    <a:pt x="415544" y="70091"/>
                  </a:lnTo>
                  <a:lnTo>
                    <a:pt x="413639" y="69583"/>
                  </a:lnTo>
                  <a:lnTo>
                    <a:pt x="411734" y="69202"/>
                  </a:lnTo>
                  <a:lnTo>
                    <a:pt x="410210" y="68567"/>
                  </a:lnTo>
                  <a:lnTo>
                    <a:pt x="409067" y="67678"/>
                  </a:lnTo>
                  <a:lnTo>
                    <a:pt x="407797" y="66789"/>
                  </a:lnTo>
                  <a:lnTo>
                    <a:pt x="407035" y="65646"/>
                  </a:lnTo>
                  <a:lnTo>
                    <a:pt x="406527" y="64376"/>
                  </a:lnTo>
                  <a:lnTo>
                    <a:pt x="397256" y="62217"/>
                  </a:lnTo>
                  <a:lnTo>
                    <a:pt x="411607" y="77965"/>
                  </a:lnTo>
                  <a:lnTo>
                    <a:pt x="416814" y="79235"/>
                  </a:lnTo>
                  <a:lnTo>
                    <a:pt x="421005" y="78981"/>
                  </a:lnTo>
                  <a:lnTo>
                    <a:pt x="424434" y="77584"/>
                  </a:lnTo>
                  <a:lnTo>
                    <a:pt x="427736" y="76060"/>
                  </a:lnTo>
                  <a:lnTo>
                    <a:pt x="430149" y="73520"/>
                  </a:lnTo>
                  <a:lnTo>
                    <a:pt x="431546" y="700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87627" y="899629"/>
            <a:ext cx="3456940" cy="831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040765">
              <a:lnSpc>
                <a:spcPct val="100000"/>
              </a:lnSpc>
              <a:spcBef>
                <a:spcPts val="340"/>
              </a:spcBef>
            </a:pPr>
            <a:r>
              <a:rPr sz="1200" b="1" spc="10" dirty="0">
                <a:latin typeface="Tahoma"/>
                <a:cs typeface="Tahoma"/>
              </a:rPr>
              <a:t>Заседание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30" dirty="0">
                <a:latin typeface="Tahoma"/>
                <a:cs typeface="Tahoma"/>
              </a:rPr>
              <a:t>ФУМО</a:t>
            </a:r>
            <a:endParaRPr sz="1200">
              <a:latin typeface="Tahoma"/>
              <a:cs typeface="Tahoma"/>
            </a:endParaRPr>
          </a:p>
          <a:p>
            <a:pPr marL="1268730" indent="-152400">
              <a:lnSpc>
                <a:spcPct val="100000"/>
              </a:lnSpc>
              <a:buSzPct val="91666"/>
              <a:buChar char="►"/>
              <a:tabLst>
                <a:tab pos="1269365" algn="l"/>
              </a:tabLst>
            </a:pPr>
            <a:r>
              <a:rPr sz="1200" spc="60" dirty="0">
                <a:latin typeface="Tahoma"/>
                <a:cs typeface="Tahoma"/>
              </a:rPr>
              <a:t>проект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ФООП</a:t>
            </a:r>
            <a:endParaRPr sz="1200">
              <a:latin typeface="Tahoma"/>
              <a:cs typeface="Tahoma"/>
            </a:endParaRPr>
          </a:p>
          <a:p>
            <a:pPr marL="316230" indent="-152400">
              <a:lnSpc>
                <a:spcPct val="100000"/>
              </a:lnSpc>
              <a:buSzPct val="91666"/>
              <a:buChar char="►"/>
              <a:tabLst>
                <a:tab pos="316865" algn="l"/>
              </a:tabLst>
            </a:pPr>
            <a:r>
              <a:rPr sz="1200" spc="15" dirty="0">
                <a:latin typeface="Tahoma"/>
                <a:cs typeface="Tahoma"/>
              </a:rPr>
              <a:t>результаты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рассмотрения/экспертизы</a:t>
            </a:r>
            <a:endParaRPr sz="1200">
              <a:latin typeface="Tahoma"/>
              <a:cs typeface="Tahoma"/>
            </a:endParaRPr>
          </a:p>
          <a:p>
            <a:pPr marL="907415" lvl="1" indent="-151765">
              <a:lnSpc>
                <a:spcPct val="100000"/>
              </a:lnSpc>
              <a:buSzPct val="91666"/>
              <a:buChar char="►"/>
              <a:tabLst>
                <a:tab pos="908050" algn="l"/>
              </a:tabLst>
            </a:pPr>
            <a:r>
              <a:rPr sz="1200" spc="35" dirty="0">
                <a:latin typeface="Tahoma"/>
                <a:cs typeface="Tahoma"/>
              </a:rPr>
              <a:t>пояснительная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записка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77795" y="1726692"/>
            <a:ext cx="100330" cy="362585"/>
          </a:xfrm>
          <a:custGeom>
            <a:avLst/>
            <a:gdLst/>
            <a:ahLst/>
            <a:cxnLst/>
            <a:rect l="l" t="t" r="r" b="b"/>
            <a:pathLst>
              <a:path w="100330" h="362585">
                <a:moveTo>
                  <a:pt x="5334" y="271526"/>
                </a:moveTo>
                <a:lnTo>
                  <a:pt x="3048" y="272796"/>
                </a:lnTo>
                <a:lnTo>
                  <a:pt x="762" y="274193"/>
                </a:lnTo>
                <a:lnTo>
                  <a:pt x="0" y="277114"/>
                </a:lnTo>
                <a:lnTo>
                  <a:pt x="49911" y="362585"/>
                </a:lnTo>
                <a:lnTo>
                  <a:pt x="55383" y="353187"/>
                </a:lnTo>
                <a:lnTo>
                  <a:pt x="45085" y="353187"/>
                </a:lnTo>
                <a:lnTo>
                  <a:pt x="45085" y="335534"/>
                </a:lnTo>
                <a:lnTo>
                  <a:pt x="9525" y="274574"/>
                </a:lnTo>
                <a:lnTo>
                  <a:pt x="8255" y="272288"/>
                </a:lnTo>
                <a:lnTo>
                  <a:pt x="5334" y="271526"/>
                </a:lnTo>
                <a:close/>
              </a:path>
              <a:path w="100330" h="362585">
                <a:moveTo>
                  <a:pt x="45085" y="335534"/>
                </a:moveTo>
                <a:lnTo>
                  <a:pt x="45085" y="353187"/>
                </a:lnTo>
                <a:lnTo>
                  <a:pt x="54610" y="353187"/>
                </a:lnTo>
                <a:lnTo>
                  <a:pt x="54610" y="350774"/>
                </a:lnTo>
                <a:lnTo>
                  <a:pt x="45719" y="350774"/>
                </a:lnTo>
                <a:lnTo>
                  <a:pt x="49847" y="343698"/>
                </a:lnTo>
                <a:lnTo>
                  <a:pt x="45085" y="335534"/>
                </a:lnTo>
                <a:close/>
              </a:path>
              <a:path w="100330" h="362585">
                <a:moveTo>
                  <a:pt x="94487" y="271526"/>
                </a:moveTo>
                <a:lnTo>
                  <a:pt x="91567" y="272288"/>
                </a:lnTo>
                <a:lnTo>
                  <a:pt x="90169" y="274574"/>
                </a:lnTo>
                <a:lnTo>
                  <a:pt x="54610" y="335534"/>
                </a:lnTo>
                <a:lnTo>
                  <a:pt x="54610" y="353187"/>
                </a:lnTo>
                <a:lnTo>
                  <a:pt x="55383" y="353187"/>
                </a:lnTo>
                <a:lnTo>
                  <a:pt x="98425" y="279273"/>
                </a:lnTo>
                <a:lnTo>
                  <a:pt x="99822" y="277114"/>
                </a:lnTo>
                <a:lnTo>
                  <a:pt x="99060" y="274193"/>
                </a:lnTo>
                <a:lnTo>
                  <a:pt x="96774" y="272796"/>
                </a:lnTo>
                <a:lnTo>
                  <a:pt x="94487" y="271526"/>
                </a:lnTo>
                <a:close/>
              </a:path>
              <a:path w="100330" h="362585">
                <a:moveTo>
                  <a:pt x="49847" y="343698"/>
                </a:moveTo>
                <a:lnTo>
                  <a:pt x="45719" y="350774"/>
                </a:lnTo>
                <a:lnTo>
                  <a:pt x="53975" y="350774"/>
                </a:lnTo>
                <a:lnTo>
                  <a:pt x="49847" y="343698"/>
                </a:lnTo>
                <a:close/>
              </a:path>
              <a:path w="100330" h="362585">
                <a:moveTo>
                  <a:pt x="54610" y="335534"/>
                </a:moveTo>
                <a:lnTo>
                  <a:pt x="49847" y="343698"/>
                </a:lnTo>
                <a:lnTo>
                  <a:pt x="53975" y="350774"/>
                </a:lnTo>
                <a:lnTo>
                  <a:pt x="54610" y="350774"/>
                </a:lnTo>
                <a:lnTo>
                  <a:pt x="54610" y="335534"/>
                </a:lnTo>
                <a:close/>
              </a:path>
              <a:path w="100330" h="362585">
                <a:moveTo>
                  <a:pt x="54610" y="0"/>
                </a:moveTo>
                <a:lnTo>
                  <a:pt x="45085" y="0"/>
                </a:lnTo>
                <a:lnTo>
                  <a:pt x="45085" y="335534"/>
                </a:lnTo>
                <a:lnTo>
                  <a:pt x="49847" y="343698"/>
                </a:lnTo>
                <a:lnTo>
                  <a:pt x="54609" y="335534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31615" y="2145029"/>
            <a:ext cx="13309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проект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ФООП </a:t>
            </a:r>
            <a:r>
              <a:rPr sz="1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направить </a:t>
            </a:r>
            <a:r>
              <a:rPr sz="1200" spc="114" dirty="0">
                <a:latin typeface="Tahoma"/>
                <a:cs typeface="Tahoma"/>
              </a:rPr>
              <a:t>на 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доработку </a:t>
            </a:r>
            <a:r>
              <a:rPr sz="1200" spc="220" dirty="0">
                <a:latin typeface="Tahoma"/>
                <a:cs typeface="Tahoma"/>
              </a:rPr>
              <a:t>с </a:t>
            </a:r>
            <a:r>
              <a:rPr sz="1200" spc="225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последующим 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170" dirty="0">
                <a:latin typeface="Tahoma"/>
                <a:cs typeface="Tahoma"/>
              </a:rPr>
              <a:t>р</a:t>
            </a:r>
            <a:r>
              <a:rPr sz="1200" spc="155" dirty="0">
                <a:latin typeface="Tahoma"/>
                <a:cs typeface="Tahoma"/>
              </a:rPr>
              <a:t>а</a:t>
            </a:r>
            <a:r>
              <a:rPr sz="1200" spc="220" dirty="0">
                <a:latin typeface="Tahoma"/>
                <a:cs typeface="Tahoma"/>
              </a:rPr>
              <a:t>сс</a:t>
            </a:r>
            <a:r>
              <a:rPr sz="1200" spc="225" dirty="0">
                <a:latin typeface="Tahoma"/>
                <a:cs typeface="Tahoma"/>
              </a:rPr>
              <a:t>м</a:t>
            </a:r>
            <a:r>
              <a:rPr sz="1200" spc="185" dirty="0">
                <a:latin typeface="Tahoma"/>
                <a:cs typeface="Tahoma"/>
              </a:rPr>
              <a:t>о</a:t>
            </a:r>
            <a:r>
              <a:rPr sz="1200" spc="20" dirty="0">
                <a:latin typeface="Tahoma"/>
                <a:cs typeface="Tahoma"/>
              </a:rPr>
              <a:t>т</a:t>
            </a:r>
            <a:r>
              <a:rPr sz="1200" spc="15" dirty="0">
                <a:latin typeface="Tahoma"/>
                <a:cs typeface="Tahoma"/>
              </a:rPr>
              <a:t>р</a:t>
            </a:r>
            <a:r>
              <a:rPr sz="1200" spc="80" dirty="0">
                <a:latin typeface="Tahoma"/>
                <a:cs typeface="Tahoma"/>
              </a:rPr>
              <a:t>ен</a:t>
            </a:r>
            <a:r>
              <a:rPr sz="1200" spc="90" dirty="0">
                <a:latin typeface="Tahoma"/>
                <a:cs typeface="Tahoma"/>
              </a:rPr>
              <a:t>и</a:t>
            </a:r>
            <a:r>
              <a:rPr sz="1200" spc="165" dirty="0">
                <a:latin typeface="Tahoma"/>
                <a:cs typeface="Tahoma"/>
              </a:rPr>
              <a:t>ем  </a:t>
            </a:r>
            <a:r>
              <a:rPr sz="1200" spc="114" dirty="0">
                <a:latin typeface="Tahoma"/>
                <a:cs typeface="Tahoma"/>
              </a:rPr>
              <a:t>на </a:t>
            </a:r>
            <a:r>
              <a:rPr sz="1200" spc="100" dirty="0">
                <a:latin typeface="Tahoma"/>
                <a:cs typeface="Tahoma"/>
              </a:rPr>
              <a:t>заседании </a:t>
            </a:r>
            <a:r>
              <a:rPr sz="1200" spc="105" dirty="0">
                <a:latin typeface="Tahoma"/>
                <a:cs typeface="Tahoma"/>
              </a:rPr>
              <a:t> </a:t>
            </a:r>
            <a:r>
              <a:rPr sz="1200" spc="150" dirty="0">
                <a:latin typeface="Tahoma"/>
                <a:cs typeface="Tahoma"/>
              </a:rPr>
              <a:t>ФУМО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8554" y="2418333"/>
            <a:ext cx="107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проект</a:t>
            </a:r>
            <a:r>
              <a:rPr sz="12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ФООП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358" y="2784094"/>
            <a:ext cx="1167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к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утвержд</a:t>
            </a:r>
            <a:r>
              <a:rPr sz="1200" spc="80" dirty="0">
                <a:latin typeface="Tahoma"/>
                <a:cs typeface="Tahoma"/>
              </a:rPr>
              <a:t>ен</a:t>
            </a:r>
            <a:r>
              <a:rPr sz="1200" spc="90" dirty="0">
                <a:latin typeface="Tahoma"/>
                <a:cs typeface="Tahoma"/>
              </a:rPr>
              <a:t>и</a:t>
            </a:r>
            <a:r>
              <a:rPr sz="1200" spc="85" dirty="0">
                <a:latin typeface="Tahoma"/>
                <a:cs typeface="Tahoma"/>
              </a:rPr>
              <a:t>ю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56944" y="2326004"/>
            <a:ext cx="107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проект</a:t>
            </a:r>
            <a:r>
              <a:rPr sz="1200" b="1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ФООП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098" y="2601214"/>
            <a:ext cx="1731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Tahoma"/>
                <a:cs typeface="Tahoma"/>
              </a:rPr>
              <a:t>рекомендовать</a:t>
            </a:r>
            <a:r>
              <a:rPr sz="1200" spc="270" dirty="0">
                <a:latin typeface="Tahoma"/>
                <a:cs typeface="Tahoma"/>
              </a:rPr>
              <a:t> </a:t>
            </a:r>
            <a:r>
              <a:rPr sz="1800" spc="157" baseline="-32407" dirty="0">
                <a:latin typeface="Tahoma"/>
                <a:cs typeface="Tahoma"/>
              </a:rPr>
              <a:t>реко</a:t>
            </a:r>
            <a:endParaRPr sz="1800" baseline="-32407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12747" y="2874645"/>
            <a:ext cx="755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ahoma"/>
                <a:cs typeface="Tahoma"/>
              </a:rPr>
              <a:t>к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утвержд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67778" y="2508885"/>
            <a:ext cx="834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latin typeface="Tahoma"/>
                <a:cs typeface="Tahoma"/>
              </a:rPr>
              <a:t>не</a:t>
            </a:r>
            <a:endParaRPr sz="1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200" spc="155" dirty="0">
                <a:latin typeface="Tahoma"/>
                <a:cs typeface="Tahoma"/>
              </a:rPr>
              <a:t>мен</a:t>
            </a:r>
            <a:r>
              <a:rPr sz="1200" spc="55" dirty="0">
                <a:latin typeface="Tahoma"/>
                <a:cs typeface="Tahoma"/>
              </a:rPr>
              <a:t>д</a:t>
            </a:r>
            <a:r>
              <a:rPr sz="1200" spc="120" dirty="0">
                <a:latin typeface="Tahoma"/>
                <a:cs typeface="Tahoma"/>
              </a:rPr>
              <a:t>о</a:t>
            </a:r>
            <a:r>
              <a:rPr sz="1200" spc="5" dirty="0">
                <a:latin typeface="Tahoma"/>
                <a:cs typeface="Tahoma"/>
              </a:rPr>
              <a:t>ва</a:t>
            </a:r>
            <a:r>
              <a:rPr sz="1200" dirty="0">
                <a:latin typeface="Tahoma"/>
                <a:cs typeface="Tahoma"/>
              </a:rPr>
              <a:t>т</a:t>
            </a:r>
            <a:r>
              <a:rPr sz="1200" spc="-40" dirty="0">
                <a:latin typeface="Tahoma"/>
                <a:cs typeface="Tahoma"/>
              </a:rPr>
              <a:t>ь</a:t>
            </a:r>
            <a:endParaRPr sz="1200">
              <a:latin typeface="Tahoma"/>
              <a:cs typeface="Tahoma"/>
            </a:endParaRPr>
          </a:p>
          <a:p>
            <a:pPr marR="26670" algn="r">
              <a:lnSpc>
                <a:spcPct val="100000"/>
              </a:lnSpc>
            </a:pPr>
            <a:r>
              <a:rPr sz="1200" spc="85" dirty="0">
                <a:latin typeface="Tahoma"/>
                <a:cs typeface="Tahoma"/>
              </a:rPr>
              <a:t>ению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34055" y="2233676"/>
            <a:ext cx="1167130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проект </a:t>
            </a:r>
            <a:r>
              <a:rPr sz="1200" b="1" spc="-25" dirty="0">
                <a:solidFill>
                  <a:srgbClr val="FF0000"/>
                </a:solidFill>
                <a:latin typeface="Tahoma"/>
                <a:cs typeface="Tahoma"/>
              </a:rPr>
              <a:t>ФООП </a:t>
            </a:r>
            <a:r>
              <a:rPr sz="1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направить </a:t>
            </a:r>
            <a:r>
              <a:rPr sz="1200" spc="114" dirty="0">
                <a:latin typeface="Tahoma"/>
                <a:cs typeface="Tahoma"/>
              </a:rPr>
              <a:t>на </a:t>
            </a:r>
            <a:r>
              <a:rPr sz="1200" spc="12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доработку </a:t>
            </a:r>
            <a:r>
              <a:rPr sz="1200" spc="220" dirty="0">
                <a:latin typeface="Tahoma"/>
                <a:cs typeface="Tahoma"/>
              </a:rPr>
              <a:t>с </a:t>
            </a:r>
            <a:r>
              <a:rPr sz="1200" spc="22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по</a:t>
            </a:r>
            <a:r>
              <a:rPr sz="1200" spc="220" dirty="0">
                <a:latin typeface="Tahoma"/>
                <a:cs typeface="Tahoma"/>
              </a:rPr>
              <a:t>с</a:t>
            </a:r>
            <a:r>
              <a:rPr sz="1200" spc="-10" dirty="0">
                <a:latin typeface="Tahoma"/>
                <a:cs typeface="Tahoma"/>
              </a:rPr>
              <a:t>л</a:t>
            </a:r>
            <a:r>
              <a:rPr sz="1200" spc="100" dirty="0">
                <a:latin typeface="Tahoma"/>
                <a:cs typeface="Tahoma"/>
              </a:rPr>
              <a:t>ед</a:t>
            </a:r>
            <a:r>
              <a:rPr sz="1200" spc="35" dirty="0">
                <a:latin typeface="Tahoma"/>
                <a:cs typeface="Tahoma"/>
              </a:rPr>
              <a:t>у</a:t>
            </a:r>
            <a:r>
              <a:rPr sz="1200" spc="85" dirty="0">
                <a:latin typeface="Tahoma"/>
                <a:cs typeface="Tahoma"/>
              </a:rPr>
              <a:t>ю</a:t>
            </a:r>
            <a:r>
              <a:rPr sz="1200" spc="155" dirty="0">
                <a:latin typeface="Tahoma"/>
                <a:cs typeface="Tahoma"/>
              </a:rPr>
              <a:t>щим  </a:t>
            </a:r>
            <a:r>
              <a:rPr sz="1200" spc="35" dirty="0">
                <a:latin typeface="Tahoma"/>
                <a:cs typeface="Tahoma"/>
              </a:rPr>
              <a:t>утвержд</a:t>
            </a:r>
            <a:r>
              <a:rPr sz="1200" spc="80" dirty="0">
                <a:latin typeface="Tahoma"/>
                <a:cs typeface="Tahoma"/>
              </a:rPr>
              <a:t>ен</a:t>
            </a:r>
            <a:r>
              <a:rPr sz="1200" spc="90" dirty="0">
                <a:latin typeface="Tahoma"/>
                <a:cs typeface="Tahoma"/>
              </a:rPr>
              <a:t>и</a:t>
            </a:r>
            <a:r>
              <a:rPr sz="1200" spc="215" dirty="0">
                <a:latin typeface="Tahoma"/>
                <a:cs typeface="Tahoma"/>
              </a:rPr>
              <a:t>ем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500" y="2089276"/>
            <a:ext cx="5565140" cy="1557020"/>
          </a:xfrm>
          <a:custGeom>
            <a:avLst/>
            <a:gdLst/>
            <a:ahLst/>
            <a:cxnLst/>
            <a:rect l="l" t="t" r="r" b="b"/>
            <a:pathLst>
              <a:path w="5565140" h="1557020">
                <a:moveTo>
                  <a:pt x="0" y="1556512"/>
                </a:moveTo>
                <a:lnTo>
                  <a:pt x="5564632" y="1556512"/>
                </a:lnTo>
                <a:lnTo>
                  <a:pt x="5564632" y="0"/>
                </a:lnTo>
                <a:lnTo>
                  <a:pt x="0" y="0"/>
                </a:lnTo>
                <a:lnTo>
                  <a:pt x="0" y="15565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81757" y="3235579"/>
            <a:ext cx="850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Tahoma"/>
                <a:cs typeface="Tahoma"/>
              </a:rPr>
              <a:t>ПРОТОКОЛ</a:t>
            </a:r>
            <a:endParaRPr sz="1200">
              <a:latin typeface="Tahoma"/>
              <a:cs typeface="Tahoma"/>
            </a:endParaRPr>
          </a:p>
          <a:p>
            <a:pPr marL="62230">
              <a:lnSpc>
                <a:spcPct val="100000"/>
              </a:lnSpc>
            </a:pPr>
            <a:r>
              <a:rPr sz="1200" b="1" spc="1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1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sz="12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Tahoma"/>
                <a:cs typeface="Tahoma"/>
              </a:rPr>
              <a:t>дней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150" y="3810761"/>
            <a:ext cx="2519680" cy="640080"/>
            <a:chOff x="36150" y="3810761"/>
            <a:chExt cx="2519680" cy="640080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50" y="4005554"/>
              <a:ext cx="1884933" cy="4447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83" y="4080738"/>
              <a:ext cx="265950" cy="29121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712" y="3810761"/>
              <a:ext cx="99783" cy="20116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914651" y="4173905"/>
              <a:ext cx="641350" cy="100330"/>
            </a:xfrm>
            <a:custGeom>
              <a:avLst/>
              <a:gdLst/>
              <a:ahLst/>
              <a:cxnLst/>
              <a:rect l="l" t="t" r="r" b="b"/>
              <a:pathLst>
                <a:path w="641350" h="100329">
                  <a:moveTo>
                    <a:pt x="632926" y="44564"/>
                  </a:moveTo>
                  <a:lnTo>
                    <a:pt x="631698" y="44564"/>
                  </a:lnTo>
                  <a:lnTo>
                    <a:pt x="631698" y="54089"/>
                  </a:lnTo>
                  <a:lnTo>
                    <a:pt x="614110" y="54220"/>
                  </a:lnTo>
                  <a:lnTo>
                    <a:pt x="553339" y="90246"/>
                  </a:lnTo>
                  <a:lnTo>
                    <a:pt x="551180" y="91592"/>
                  </a:lnTo>
                  <a:lnTo>
                    <a:pt x="550418" y="94513"/>
                  </a:lnTo>
                  <a:lnTo>
                    <a:pt x="551688" y="96774"/>
                  </a:lnTo>
                  <a:lnTo>
                    <a:pt x="553085" y="99034"/>
                  </a:lnTo>
                  <a:lnTo>
                    <a:pt x="556006" y="99783"/>
                  </a:lnTo>
                  <a:lnTo>
                    <a:pt x="641096" y="49250"/>
                  </a:lnTo>
                  <a:lnTo>
                    <a:pt x="632926" y="44564"/>
                  </a:lnTo>
                  <a:close/>
                </a:path>
                <a:path w="641350" h="100329">
                  <a:moveTo>
                    <a:pt x="614022" y="44695"/>
                  </a:moveTo>
                  <a:lnTo>
                    <a:pt x="0" y="49263"/>
                  </a:lnTo>
                  <a:lnTo>
                    <a:pt x="127" y="58788"/>
                  </a:lnTo>
                  <a:lnTo>
                    <a:pt x="614110" y="54220"/>
                  </a:lnTo>
                  <a:lnTo>
                    <a:pt x="622231" y="49406"/>
                  </a:lnTo>
                  <a:lnTo>
                    <a:pt x="614022" y="44695"/>
                  </a:lnTo>
                  <a:close/>
                </a:path>
                <a:path w="641350" h="100329">
                  <a:moveTo>
                    <a:pt x="622231" y="49406"/>
                  </a:moveTo>
                  <a:lnTo>
                    <a:pt x="614110" y="54220"/>
                  </a:lnTo>
                  <a:lnTo>
                    <a:pt x="631698" y="54089"/>
                  </a:lnTo>
                  <a:lnTo>
                    <a:pt x="631698" y="53454"/>
                  </a:lnTo>
                  <a:lnTo>
                    <a:pt x="629285" y="53454"/>
                  </a:lnTo>
                  <a:lnTo>
                    <a:pt x="622231" y="49406"/>
                  </a:lnTo>
                  <a:close/>
                </a:path>
                <a:path w="641350" h="100329">
                  <a:moveTo>
                    <a:pt x="629285" y="45224"/>
                  </a:moveTo>
                  <a:lnTo>
                    <a:pt x="622231" y="49406"/>
                  </a:lnTo>
                  <a:lnTo>
                    <a:pt x="629285" y="53454"/>
                  </a:lnTo>
                  <a:lnTo>
                    <a:pt x="629285" y="45224"/>
                  </a:lnTo>
                  <a:close/>
                </a:path>
                <a:path w="641350" h="100329">
                  <a:moveTo>
                    <a:pt x="631698" y="45224"/>
                  </a:moveTo>
                  <a:lnTo>
                    <a:pt x="629285" y="45224"/>
                  </a:lnTo>
                  <a:lnTo>
                    <a:pt x="629285" y="53454"/>
                  </a:lnTo>
                  <a:lnTo>
                    <a:pt x="631698" y="53454"/>
                  </a:lnTo>
                  <a:lnTo>
                    <a:pt x="631698" y="45224"/>
                  </a:lnTo>
                  <a:close/>
                </a:path>
                <a:path w="641350" h="100329">
                  <a:moveTo>
                    <a:pt x="631698" y="44564"/>
                  </a:moveTo>
                  <a:lnTo>
                    <a:pt x="614022" y="44695"/>
                  </a:lnTo>
                  <a:lnTo>
                    <a:pt x="622231" y="49406"/>
                  </a:lnTo>
                  <a:lnTo>
                    <a:pt x="629285" y="45224"/>
                  </a:lnTo>
                  <a:lnTo>
                    <a:pt x="631698" y="45224"/>
                  </a:lnTo>
                  <a:lnTo>
                    <a:pt x="631698" y="44564"/>
                  </a:lnTo>
                  <a:close/>
                </a:path>
                <a:path w="641350" h="100329">
                  <a:moveTo>
                    <a:pt x="555244" y="0"/>
                  </a:moveTo>
                  <a:lnTo>
                    <a:pt x="552323" y="787"/>
                  </a:lnTo>
                  <a:lnTo>
                    <a:pt x="549783" y="5359"/>
                  </a:lnTo>
                  <a:lnTo>
                    <a:pt x="550545" y="8267"/>
                  </a:lnTo>
                  <a:lnTo>
                    <a:pt x="614022" y="44695"/>
                  </a:lnTo>
                  <a:lnTo>
                    <a:pt x="632926" y="44564"/>
                  </a:lnTo>
                  <a:lnTo>
                    <a:pt x="5552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555748" y="4002366"/>
            <a:ext cx="1152525" cy="44195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00"/>
              </a:spcBef>
            </a:pPr>
            <a:r>
              <a:rPr sz="1200" b="1" spc="-85" dirty="0">
                <a:latin typeface="Tahoma"/>
                <a:cs typeface="Tahoma"/>
              </a:rPr>
              <a:t>ПРИКАЗ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36191" y="4096918"/>
            <a:ext cx="398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5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600" b="1" spc="1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6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00" b="1" spc="-50" dirty="0">
                <a:solidFill>
                  <a:srgbClr val="FF0000"/>
                </a:solidFill>
                <a:latin typeface="Tahoma"/>
                <a:cs typeface="Tahoma"/>
              </a:rPr>
              <a:t>7</a:t>
            </a:r>
            <a:r>
              <a:rPr sz="6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600" b="1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600" b="1" spc="-20" dirty="0">
                <a:solidFill>
                  <a:srgbClr val="FF0000"/>
                </a:solidFill>
                <a:latin typeface="Tahoma"/>
                <a:cs typeface="Tahoma"/>
              </a:rPr>
              <a:t>ней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22852" y="3728097"/>
            <a:ext cx="1584325" cy="9798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900" spc="95" dirty="0">
                <a:latin typeface="Tahoma"/>
                <a:cs typeface="Tahoma"/>
              </a:rPr>
              <a:t>ФООП</a:t>
            </a:r>
            <a:endParaRPr sz="900">
              <a:latin typeface="Tahoma"/>
              <a:cs typeface="Tahoma"/>
            </a:endParaRPr>
          </a:p>
          <a:p>
            <a:pPr marL="2540" algn="ctr">
              <a:lnSpc>
                <a:spcPts val="1075"/>
              </a:lnSpc>
              <a:spcBef>
                <a:spcPts val="10"/>
              </a:spcBef>
            </a:pPr>
            <a:r>
              <a:rPr sz="900" b="1" spc="-90" dirty="0">
                <a:latin typeface="Tahoma"/>
                <a:cs typeface="Tahoma"/>
              </a:rPr>
              <a:t>УТВЕРДИТЬ</a:t>
            </a:r>
            <a:endParaRPr sz="900">
              <a:latin typeface="Tahoma"/>
              <a:cs typeface="Tahoma"/>
            </a:endParaRPr>
          </a:p>
          <a:p>
            <a:pPr marL="1905" algn="ctr">
              <a:lnSpc>
                <a:spcPts val="1075"/>
              </a:lnSpc>
            </a:pPr>
            <a:r>
              <a:rPr sz="900" spc="30" dirty="0">
                <a:latin typeface="Tahoma"/>
                <a:cs typeface="Tahoma"/>
              </a:rPr>
              <a:t>Или</a:t>
            </a:r>
            <a:endParaRPr sz="900">
              <a:latin typeface="Tahoma"/>
              <a:cs typeface="Tahoma"/>
            </a:endParaRPr>
          </a:p>
          <a:p>
            <a:pPr marL="226695" marR="216535" indent="28575" algn="ctr">
              <a:lnSpc>
                <a:spcPct val="100000"/>
              </a:lnSpc>
              <a:spcBef>
                <a:spcPts val="15"/>
              </a:spcBef>
            </a:pPr>
            <a:r>
              <a:rPr sz="900" b="1" spc="-70" dirty="0">
                <a:solidFill>
                  <a:srgbClr val="FF0000"/>
                </a:solidFill>
                <a:latin typeface="Tahoma"/>
                <a:cs typeface="Tahoma"/>
              </a:rPr>
              <a:t>НАПРАВИТЬ </a:t>
            </a:r>
            <a:r>
              <a:rPr sz="9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900" b="1" spc="-30" dirty="0">
                <a:solidFill>
                  <a:srgbClr val="FF0000"/>
                </a:solidFill>
                <a:latin typeface="Tahoma"/>
                <a:cs typeface="Tahoma"/>
              </a:rPr>
              <a:t>АЗ</a:t>
            </a:r>
            <a:r>
              <a:rPr sz="900" b="1" spc="-3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900" b="1" spc="-2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900" b="1" spc="-3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900" b="1" spc="-110" dirty="0">
                <a:solidFill>
                  <a:srgbClr val="FF0000"/>
                </a:solidFill>
                <a:latin typeface="Tahoma"/>
                <a:cs typeface="Tahoma"/>
              </a:rPr>
              <a:t>Б</a:t>
            </a:r>
            <a:r>
              <a:rPr sz="900" b="1" spc="-65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900" b="1" spc="-45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900" b="1" spc="-90" dirty="0">
                <a:solidFill>
                  <a:srgbClr val="FF0000"/>
                </a:solidFill>
                <a:latin typeface="Tahoma"/>
                <a:cs typeface="Tahoma"/>
              </a:rPr>
              <a:t>ЧИ</a:t>
            </a:r>
            <a:r>
              <a:rPr sz="900" b="1" spc="-70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900" b="1" spc="-30" dirty="0">
                <a:solidFill>
                  <a:srgbClr val="FF0000"/>
                </a:solidFill>
                <a:latin typeface="Tahoma"/>
                <a:cs typeface="Tahoma"/>
              </a:rPr>
              <a:t>У</a:t>
            </a:r>
            <a:r>
              <a:rPr sz="9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900" b="1" spc="-15" dirty="0">
                <a:solidFill>
                  <a:srgbClr val="FF0000"/>
                </a:solidFill>
                <a:latin typeface="Tahoma"/>
                <a:cs typeface="Tahoma"/>
              </a:rPr>
              <a:t>НА  </a:t>
            </a:r>
            <a:r>
              <a:rPr sz="900" b="1" spc="-35" dirty="0">
                <a:solidFill>
                  <a:srgbClr val="FF0000"/>
                </a:solidFill>
                <a:latin typeface="Tahoma"/>
                <a:cs typeface="Tahoma"/>
              </a:rPr>
              <a:t>ДОРАБОТКУ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707891" y="4173270"/>
            <a:ext cx="315595" cy="100330"/>
          </a:xfrm>
          <a:custGeom>
            <a:avLst/>
            <a:gdLst/>
            <a:ahLst/>
            <a:cxnLst/>
            <a:rect l="l" t="t" r="r" b="b"/>
            <a:pathLst>
              <a:path w="315595" h="100329">
                <a:moveTo>
                  <a:pt x="296094" y="49886"/>
                </a:moveTo>
                <a:lnTo>
                  <a:pt x="224662" y="91554"/>
                </a:lnTo>
                <a:lnTo>
                  <a:pt x="223900" y="94462"/>
                </a:lnTo>
                <a:lnTo>
                  <a:pt x="225298" y="96735"/>
                </a:lnTo>
                <a:lnTo>
                  <a:pt x="226568" y="99009"/>
                </a:lnTo>
                <a:lnTo>
                  <a:pt x="229488" y="99783"/>
                </a:lnTo>
                <a:lnTo>
                  <a:pt x="306917" y="54648"/>
                </a:lnTo>
                <a:lnTo>
                  <a:pt x="305562" y="54648"/>
                </a:lnTo>
                <a:lnTo>
                  <a:pt x="305562" y="54000"/>
                </a:lnTo>
                <a:lnTo>
                  <a:pt x="303149" y="54000"/>
                </a:lnTo>
                <a:lnTo>
                  <a:pt x="296094" y="49886"/>
                </a:lnTo>
                <a:close/>
              </a:path>
              <a:path w="315595" h="100329">
                <a:moveTo>
                  <a:pt x="287926" y="45123"/>
                </a:moveTo>
                <a:lnTo>
                  <a:pt x="0" y="45123"/>
                </a:lnTo>
                <a:lnTo>
                  <a:pt x="0" y="54648"/>
                </a:lnTo>
                <a:lnTo>
                  <a:pt x="287930" y="54648"/>
                </a:lnTo>
                <a:lnTo>
                  <a:pt x="296094" y="49886"/>
                </a:lnTo>
                <a:lnTo>
                  <a:pt x="287926" y="45123"/>
                </a:lnTo>
                <a:close/>
              </a:path>
              <a:path w="315595" h="100329">
                <a:moveTo>
                  <a:pt x="306917" y="45123"/>
                </a:moveTo>
                <a:lnTo>
                  <a:pt x="305562" y="45123"/>
                </a:lnTo>
                <a:lnTo>
                  <a:pt x="305562" y="54648"/>
                </a:lnTo>
                <a:lnTo>
                  <a:pt x="306917" y="54648"/>
                </a:lnTo>
                <a:lnTo>
                  <a:pt x="315087" y="49885"/>
                </a:lnTo>
                <a:lnTo>
                  <a:pt x="306917" y="45123"/>
                </a:lnTo>
                <a:close/>
              </a:path>
              <a:path w="315595" h="100329">
                <a:moveTo>
                  <a:pt x="303149" y="45770"/>
                </a:moveTo>
                <a:lnTo>
                  <a:pt x="296094" y="49886"/>
                </a:lnTo>
                <a:lnTo>
                  <a:pt x="303149" y="54000"/>
                </a:lnTo>
                <a:lnTo>
                  <a:pt x="303149" y="45770"/>
                </a:lnTo>
                <a:close/>
              </a:path>
              <a:path w="315595" h="100329">
                <a:moveTo>
                  <a:pt x="305562" y="45770"/>
                </a:moveTo>
                <a:lnTo>
                  <a:pt x="303149" y="45770"/>
                </a:lnTo>
                <a:lnTo>
                  <a:pt x="303149" y="54000"/>
                </a:lnTo>
                <a:lnTo>
                  <a:pt x="305562" y="54000"/>
                </a:lnTo>
                <a:lnTo>
                  <a:pt x="305562" y="45770"/>
                </a:lnTo>
                <a:close/>
              </a:path>
              <a:path w="315595" h="100329">
                <a:moveTo>
                  <a:pt x="229488" y="0"/>
                </a:moveTo>
                <a:lnTo>
                  <a:pt x="226568" y="762"/>
                </a:lnTo>
                <a:lnTo>
                  <a:pt x="225298" y="3035"/>
                </a:lnTo>
                <a:lnTo>
                  <a:pt x="223900" y="5308"/>
                </a:lnTo>
                <a:lnTo>
                  <a:pt x="224662" y="8229"/>
                </a:lnTo>
                <a:lnTo>
                  <a:pt x="296095" y="49885"/>
                </a:lnTo>
                <a:lnTo>
                  <a:pt x="303149" y="45770"/>
                </a:lnTo>
                <a:lnTo>
                  <a:pt x="305562" y="45770"/>
                </a:lnTo>
                <a:lnTo>
                  <a:pt x="305562" y="45123"/>
                </a:lnTo>
                <a:lnTo>
                  <a:pt x="306917" y="45123"/>
                </a:lnTo>
                <a:lnTo>
                  <a:pt x="229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97002" y="4740655"/>
            <a:ext cx="60985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30" dirty="0">
                <a:solidFill>
                  <a:srgbClr val="FF0000"/>
                </a:solidFill>
                <a:latin typeface="Tahoma"/>
                <a:cs typeface="Tahoma"/>
              </a:rPr>
              <a:t>Приказ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Минпросвещения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России</a:t>
            </a:r>
            <a:r>
              <a:rPr sz="800" b="1" spc="5" dirty="0">
                <a:solidFill>
                  <a:srgbClr val="FF0000"/>
                </a:solidFill>
                <a:latin typeface="Tahoma"/>
                <a:cs typeface="Tahoma"/>
              </a:rPr>
              <a:t> от</a:t>
            </a:r>
            <a:r>
              <a:rPr sz="8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30</a:t>
            </a:r>
            <a:r>
              <a:rPr sz="800" b="1" spc="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Tahoma"/>
                <a:cs typeface="Tahoma"/>
              </a:rPr>
              <a:t>сентября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2022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г.</a:t>
            </a:r>
            <a:r>
              <a:rPr sz="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95" dirty="0">
                <a:solidFill>
                  <a:srgbClr val="FF0000"/>
                </a:solidFill>
                <a:latin typeface="Tahoma"/>
                <a:cs typeface="Tahoma"/>
              </a:rPr>
              <a:t>№</a:t>
            </a:r>
            <a:r>
              <a:rPr sz="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874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«Об</a:t>
            </a:r>
            <a:r>
              <a:rPr sz="800" b="1" spc="1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утверждении</a:t>
            </a:r>
            <a:r>
              <a:rPr sz="800" b="1" spc="1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Порядка</a:t>
            </a:r>
            <a:r>
              <a:rPr sz="800" b="1" spc="1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разработки</a:t>
            </a:r>
            <a:r>
              <a:rPr sz="800" b="1" spc="2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и </a:t>
            </a:r>
            <a:r>
              <a:rPr sz="80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0000"/>
                </a:solidFill>
                <a:latin typeface="Tahoma"/>
                <a:cs typeface="Tahoma"/>
              </a:rPr>
              <a:t>ут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800" b="1" spc="2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ж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ени</a:t>
            </a:r>
            <a:r>
              <a:rPr sz="800" b="1" spc="-70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105" dirty="0">
                <a:solidFill>
                  <a:srgbClr val="FF0000"/>
                </a:solidFill>
                <a:latin typeface="Tahoma"/>
                <a:cs typeface="Tahoma"/>
              </a:rPr>
              <a:t>ф</a:t>
            </a:r>
            <a:r>
              <a:rPr sz="800" b="1" spc="1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800" b="1" spc="25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800" b="1" spc="30" dirty="0">
                <a:solidFill>
                  <a:srgbClr val="FF0000"/>
                </a:solidFill>
                <a:latin typeface="Tahoma"/>
                <a:cs typeface="Tahoma"/>
              </a:rPr>
              <a:t>ера</a:t>
            </a:r>
            <a:r>
              <a:rPr sz="800" b="1" spc="-85" dirty="0">
                <a:solidFill>
                  <a:srgbClr val="FF0000"/>
                </a:solidFill>
                <a:latin typeface="Tahoma"/>
                <a:cs typeface="Tahoma"/>
              </a:rPr>
              <a:t>л</a:t>
            </a:r>
            <a:r>
              <a:rPr sz="800" b="1" spc="-45" dirty="0">
                <a:solidFill>
                  <a:srgbClr val="FF0000"/>
                </a:solidFill>
                <a:latin typeface="Tahoma"/>
                <a:cs typeface="Tahoma"/>
              </a:rPr>
              <a:t>ь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800" b="1" spc="-70" dirty="0">
                <a:solidFill>
                  <a:srgbClr val="FF0000"/>
                </a:solidFill>
                <a:latin typeface="Tahoma"/>
                <a:cs typeface="Tahoma"/>
              </a:rPr>
              <a:t>ы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х </a:t>
            </a:r>
            <a:r>
              <a:rPr sz="800" b="1" spc="55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800" b="1" spc="50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новн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ы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х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800" b="1" spc="20" dirty="0">
                <a:solidFill>
                  <a:srgbClr val="FF0000"/>
                </a:solidFill>
                <a:latin typeface="Tahoma"/>
                <a:cs typeface="Tahoma"/>
              </a:rPr>
              <a:t>б</a:t>
            </a:r>
            <a:r>
              <a:rPr sz="800" b="1" spc="30" dirty="0">
                <a:solidFill>
                  <a:srgbClr val="FF0000"/>
                </a:solidFill>
                <a:latin typeface="Tahoma"/>
                <a:cs typeface="Tahoma"/>
              </a:rPr>
              <a:t>щ</a:t>
            </a:r>
            <a:r>
              <a:rPr sz="800" b="1" spc="20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800" b="1" spc="3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800" b="1" spc="20" dirty="0">
                <a:solidFill>
                  <a:srgbClr val="FF0000"/>
                </a:solidFill>
                <a:latin typeface="Tahoma"/>
                <a:cs typeface="Tahoma"/>
              </a:rPr>
              <a:t>бр</a:t>
            </a:r>
            <a:r>
              <a:rPr sz="800" b="1" spc="4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зова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800" b="1" spc="-30" dirty="0">
                <a:solidFill>
                  <a:srgbClr val="FF0000"/>
                </a:solidFill>
                <a:latin typeface="Tahoma"/>
                <a:cs typeface="Tahoma"/>
              </a:rPr>
              <a:t>ел</a:t>
            </a:r>
            <a:r>
              <a:rPr sz="800" b="1" spc="-45" dirty="0">
                <a:solidFill>
                  <a:srgbClr val="FF0000"/>
                </a:solidFill>
                <a:latin typeface="Tahoma"/>
                <a:cs typeface="Tahoma"/>
              </a:rPr>
              <a:t>ь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800" b="1" spc="-70" dirty="0">
                <a:solidFill>
                  <a:srgbClr val="FF0000"/>
                </a:solidFill>
                <a:latin typeface="Tahoma"/>
                <a:cs typeface="Tahoma"/>
              </a:rPr>
              <a:t>ы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х</a:t>
            </a:r>
            <a:r>
              <a:rPr sz="8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пр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800" b="1" spc="-30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800" b="1" spc="2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800" b="1" spc="4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800" b="1" spc="10" dirty="0">
                <a:solidFill>
                  <a:srgbClr val="FF0000"/>
                </a:solidFill>
                <a:latin typeface="Tahoma"/>
                <a:cs typeface="Tahoma"/>
              </a:rPr>
              <a:t>мм</a:t>
            </a:r>
            <a:r>
              <a:rPr sz="800" b="1" spc="-195" dirty="0">
                <a:solidFill>
                  <a:srgbClr val="FF0000"/>
                </a:solidFill>
                <a:latin typeface="Tahoma"/>
                <a:cs typeface="Tahoma"/>
              </a:rPr>
              <a:t>»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8289" y="4685898"/>
            <a:ext cx="61594" cy="360680"/>
          </a:xfrm>
          <a:custGeom>
            <a:avLst/>
            <a:gdLst/>
            <a:ahLst/>
            <a:cxnLst/>
            <a:rect l="l" t="t" r="r" b="b"/>
            <a:pathLst>
              <a:path w="61594" h="360679">
                <a:moveTo>
                  <a:pt x="61222" y="0"/>
                </a:moveTo>
                <a:lnTo>
                  <a:pt x="0" y="0"/>
                </a:lnTo>
                <a:lnTo>
                  <a:pt x="0" y="360476"/>
                </a:lnTo>
                <a:lnTo>
                  <a:pt x="61222" y="360476"/>
                </a:lnTo>
                <a:lnTo>
                  <a:pt x="612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284" y="821186"/>
            <a:ext cx="8072120" cy="40874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385"/>
              </a:spcBef>
              <a:buChar char="►"/>
              <a:tabLst>
                <a:tab pos="270510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НОО</a:t>
            </a:r>
            <a:r>
              <a:rPr sz="16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разработан</a:t>
            </a:r>
            <a:r>
              <a:rPr sz="16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ИСРО</a:t>
            </a:r>
            <a:r>
              <a:rPr sz="16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РАО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spcBef>
                <a:spcPts val="295"/>
              </a:spcBef>
              <a:buChar char="►"/>
              <a:tabLst>
                <a:tab pos="296545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НОО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размещен</a:t>
            </a:r>
            <a:r>
              <a:rPr sz="1600" spc="1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сайте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regulation.gov.ru</a:t>
            </a:r>
            <a:r>
              <a:rPr sz="1600" spc="1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20" dirty="0">
                <a:solidFill>
                  <a:srgbClr val="003366"/>
                </a:solidFill>
                <a:latin typeface="Tahoma"/>
                <a:cs typeface="Tahoma"/>
              </a:rPr>
              <a:t>(с</a:t>
            </a:r>
            <a:r>
              <a:rPr sz="1600" spc="1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Tahoma"/>
                <a:cs typeface="Tahoma"/>
              </a:rPr>
              <a:t>28.10.2022</a:t>
            </a:r>
            <a:r>
              <a:rPr sz="1600" spc="1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003366"/>
                </a:solidFill>
                <a:latin typeface="Tahoma"/>
                <a:cs typeface="Tahoma"/>
              </a:rPr>
              <a:t>11.11.2022)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buChar char="►"/>
              <a:tabLst>
                <a:tab pos="334645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4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43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НОО</a:t>
            </a:r>
            <a:r>
              <a:rPr sz="1600" spc="4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рассмотрели</a:t>
            </a:r>
            <a:r>
              <a:rPr sz="16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соответствие</a:t>
            </a:r>
            <a:r>
              <a:rPr sz="1600" spc="4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ФГОС</a:t>
            </a:r>
            <a:r>
              <a:rPr sz="16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НОО</a:t>
            </a:r>
            <a:r>
              <a:rPr sz="1600" spc="4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spc="4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003366"/>
                </a:solidFill>
                <a:latin typeface="Tahoma"/>
                <a:cs typeface="Tahoma"/>
              </a:rPr>
              <a:t>дали </a:t>
            </a:r>
            <a:r>
              <a:rPr sz="1600" spc="-48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03366"/>
                </a:solidFill>
                <a:latin typeface="Tahoma"/>
                <a:cs typeface="Tahoma"/>
              </a:rPr>
              <a:t>положительные</a:t>
            </a:r>
            <a:r>
              <a:rPr sz="16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3366"/>
                </a:solidFill>
                <a:latin typeface="Tahoma"/>
                <a:cs typeface="Tahoma"/>
              </a:rPr>
              <a:t>заключения:</a:t>
            </a:r>
            <a:endParaRPr sz="1600">
              <a:latin typeface="Tahoma"/>
              <a:cs typeface="Tahoma"/>
            </a:endParaRPr>
          </a:p>
          <a:p>
            <a:pPr marL="135890" indent="-123825">
              <a:lnSpc>
                <a:spcPct val="100000"/>
              </a:lnSpc>
              <a:spcBef>
                <a:spcPts val="290"/>
              </a:spcBef>
              <a:buChar char="-"/>
              <a:tabLst>
                <a:tab pos="136525" algn="l"/>
              </a:tabLst>
            </a:pP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3</a:t>
            </a:r>
            <a:r>
              <a:rPr sz="16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региональных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003366"/>
                </a:solidFill>
                <a:latin typeface="Tahoma"/>
                <a:cs typeface="Tahoma"/>
              </a:rPr>
              <a:t>ОИВ;</a:t>
            </a:r>
            <a:endParaRPr sz="1600">
              <a:latin typeface="Tahoma"/>
              <a:cs typeface="Tahoma"/>
            </a:endParaRPr>
          </a:p>
          <a:p>
            <a:pPr marL="135890" indent="-123825">
              <a:lnSpc>
                <a:spcPct val="100000"/>
              </a:lnSpc>
              <a:spcBef>
                <a:spcPts val="290"/>
              </a:spcBef>
              <a:buChar char="-"/>
              <a:tabLst>
                <a:tab pos="136525" algn="l"/>
              </a:tabLst>
            </a:pP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региональный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003366"/>
                </a:solidFill>
                <a:latin typeface="Tahoma"/>
                <a:cs typeface="Tahoma"/>
              </a:rPr>
              <a:t>ИРО;</a:t>
            </a:r>
            <a:endParaRPr sz="1600">
              <a:latin typeface="Tahoma"/>
              <a:cs typeface="Tahoma"/>
            </a:endParaRPr>
          </a:p>
          <a:p>
            <a:pPr marL="135890" indent="-123825">
              <a:lnSpc>
                <a:spcPct val="100000"/>
              </a:lnSpc>
              <a:spcBef>
                <a:spcPts val="285"/>
              </a:spcBef>
              <a:buChar char="-"/>
              <a:tabLst>
                <a:tab pos="136525" algn="l"/>
              </a:tabLst>
            </a:pP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Российская</a:t>
            </a:r>
            <a:r>
              <a:rPr sz="16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академия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003366"/>
                </a:solidFill>
                <a:latin typeface="Tahoma"/>
                <a:cs typeface="Tahoma"/>
              </a:rPr>
              <a:t>образования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spcBef>
                <a:spcPts val="290"/>
              </a:spcBef>
              <a:buChar char="►"/>
              <a:tabLst>
                <a:tab pos="296545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НОО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рассмотрен</a:t>
            </a:r>
            <a:r>
              <a:rPr sz="1600" spc="1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1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заседании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00" dirty="0">
                <a:solidFill>
                  <a:srgbClr val="003366"/>
                </a:solidFill>
                <a:latin typeface="Tahoma"/>
                <a:cs typeface="Tahoma"/>
              </a:rPr>
              <a:t>ФУМО</a:t>
            </a:r>
            <a:r>
              <a:rPr sz="1600" spc="1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 рекомендован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600" spc="-10" dirty="0">
                <a:solidFill>
                  <a:srgbClr val="003366"/>
                </a:solidFill>
                <a:latin typeface="Tahoma"/>
                <a:cs typeface="Tahoma"/>
              </a:rPr>
              <a:t>тв</a:t>
            </a:r>
            <a:r>
              <a:rPr sz="1600" spc="-3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spc="110" dirty="0">
                <a:solidFill>
                  <a:srgbClr val="003366"/>
                </a:solidFill>
                <a:latin typeface="Tahoma"/>
                <a:cs typeface="Tahoma"/>
              </a:rPr>
              <a:t>рж</a:t>
            </a:r>
            <a:r>
              <a:rPr sz="1600" spc="90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ни</a:t>
            </a:r>
            <a:r>
              <a:rPr sz="1600" spc="100" dirty="0">
                <a:solidFill>
                  <a:srgbClr val="003366"/>
                </a:solidFill>
                <a:latin typeface="Tahoma"/>
                <a:cs typeface="Tahoma"/>
              </a:rPr>
              <a:t>ю</a:t>
            </a:r>
            <a:r>
              <a:rPr sz="16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1600" spc="125" dirty="0">
                <a:solidFill>
                  <a:srgbClr val="003366"/>
                </a:solidFill>
                <a:latin typeface="Tahoma"/>
                <a:cs typeface="Tahoma"/>
              </a:rPr>
              <a:t>пр</a:t>
            </a: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600" spc="60" dirty="0">
                <a:solidFill>
                  <a:srgbClr val="003366"/>
                </a:solidFill>
                <a:latin typeface="Tahoma"/>
                <a:cs typeface="Tahoma"/>
              </a:rPr>
              <a:t>кол</a:t>
            </a:r>
            <a:r>
              <a:rPr sz="1600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14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11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2022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№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9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/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</a:t>
            </a:r>
            <a:r>
              <a:rPr sz="1600" spc="15" dirty="0">
                <a:solidFill>
                  <a:srgbClr val="003366"/>
                </a:solidFill>
                <a:latin typeface="Tahoma"/>
                <a:cs typeface="Tahoma"/>
              </a:rPr>
              <a:t>2</a:t>
            </a:r>
            <a:r>
              <a:rPr sz="1600" spc="-25" dirty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12700" marR="7620">
              <a:lnSpc>
                <a:spcPct val="114999"/>
              </a:lnSpc>
              <a:buFont typeface="Tahoma"/>
              <a:buChar char="►"/>
              <a:tabLst>
                <a:tab pos="284480" algn="l"/>
              </a:tabLst>
            </a:pP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b="1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НОО</a:t>
            </a:r>
            <a:r>
              <a:rPr sz="1600" b="1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утверждена</a:t>
            </a:r>
            <a:r>
              <a:rPr sz="1600" b="1" spc="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приказом</a:t>
            </a:r>
            <a:r>
              <a:rPr sz="1600" b="1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Минпросвещения</a:t>
            </a:r>
            <a:r>
              <a:rPr sz="1600" b="1" spc="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03366"/>
                </a:solidFill>
                <a:latin typeface="Tahoma"/>
                <a:cs typeface="Tahoma"/>
              </a:rPr>
              <a:t>России</a:t>
            </a:r>
            <a:r>
              <a:rPr sz="1600" b="1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b="1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16</a:t>
            </a:r>
            <a:r>
              <a:rPr sz="1600" b="1" spc="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ноября </a:t>
            </a:r>
            <a:r>
              <a:rPr sz="1600" b="1" spc="-4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003366"/>
                </a:solidFill>
                <a:latin typeface="Tahoma"/>
                <a:cs typeface="Tahoma"/>
              </a:rPr>
              <a:t>2022</a:t>
            </a:r>
            <a:r>
              <a:rPr sz="1600" b="1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3366"/>
                </a:solidFill>
                <a:latin typeface="Tahoma"/>
                <a:cs typeface="Tahoma"/>
              </a:rPr>
              <a:t>г.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4" dirty="0">
                <a:solidFill>
                  <a:srgbClr val="003366"/>
                </a:solidFill>
                <a:latin typeface="Tahoma"/>
                <a:cs typeface="Tahoma"/>
              </a:rPr>
              <a:t>№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003366"/>
                </a:solidFill>
                <a:latin typeface="Tahoma"/>
                <a:cs typeface="Tahoma"/>
              </a:rPr>
              <a:t>992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ahoma"/>
              <a:cs typeface="Tahoma"/>
            </a:endParaRPr>
          </a:p>
          <a:p>
            <a:pPr marL="206375">
              <a:lnSpc>
                <a:spcPct val="100000"/>
              </a:lnSpc>
              <a:spcBef>
                <a:spcPts val="5"/>
              </a:spcBef>
            </a:pPr>
            <a:r>
              <a:rPr sz="1800" b="1" u="heavy" spc="-8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2"/>
              </a:rPr>
              <a:t>https://edsoo.ru/Normativnie_dokumenti.htm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510" y="771880"/>
            <a:ext cx="462280" cy="3672204"/>
          </a:xfrm>
          <a:custGeom>
            <a:avLst/>
            <a:gdLst/>
            <a:ahLst/>
            <a:cxnLst/>
            <a:rect l="l" t="t" r="r" b="b"/>
            <a:pathLst>
              <a:path w="462280" h="3672204">
                <a:moveTo>
                  <a:pt x="461670" y="0"/>
                </a:moveTo>
                <a:lnTo>
                  <a:pt x="0" y="0"/>
                </a:lnTo>
                <a:lnTo>
                  <a:pt x="0" y="3672078"/>
                </a:lnTo>
                <a:lnTo>
                  <a:pt x="461670" y="3672078"/>
                </a:lnTo>
                <a:lnTo>
                  <a:pt x="4616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610" y="1719166"/>
            <a:ext cx="399415" cy="1779270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FFFFFF"/>
                </a:solidFill>
                <a:latin typeface="Tahoma"/>
                <a:cs typeface="Tahoma"/>
              </a:rPr>
              <a:t>НОО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15" y="4457181"/>
            <a:ext cx="634847" cy="6348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6258" y="15074"/>
            <a:ext cx="4933020" cy="7564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284" y="821186"/>
            <a:ext cx="8155940" cy="28308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385"/>
              </a:spcBef>
              <a:buChar char="►"/>
              <a:tabLst>
                <a:tab pos="264160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54" dirty="0">
                <a:solidFill>
                  <a:srgbClr val="003366"/>
                </a:solidFill>
                <a:latin typeface="Tahoma"/>
                <a:cs typeface="Tahoma"/>
              </a:rPr>
              <a:t>ООО</a:t>
            </a:r>
            <a:r>
              <a:rPr sz="16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разработан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ИСРО</a:t>
            </a:r>
            <a:r>
              <a:rPr sz="16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РАО</a:t>
            </a:r>
            <a:endParaRPr sz="1600">
              <a:latin typeface="Tahoma"/>
              <a:cs typeface="Tahoma"/>
            </a:endParaRPr>
          </a:p>
          <a:p>
            <a:pPr marL="300355" indent="-288290">
              <a:lnSpc>
                <a:spcPct val="100000"/>
              </a:lnSpc>
              <a:spcBef>
                <a:spcPts val="295"/>
              </a:spcBef>
              <a:buChar char="►"/>
              <a:tabLst>
                <a:tab pos="300990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1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50" dirty="0">
                <a:solidFill>
                  <a:srgbClr val="003366"/>
                </a:solidFill>
                <a:latin typeface="Tahoma"/>
                <a:cs typeface="Tahoma"/>
              </a:rPr>
              <a:t>ООО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размещен</a:t>
            </a:r>
            <a:r>
              <a:rPr sz="1600" spc="1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1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сайте</a:t>
            </a:r>
            <a:r>
              <a:rPr sz="1600" spc="1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regulation.gov.ru</a:t>
            </a:r>
            <a:r>
              <a:rPr sz="1600" spc="2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20" dirty="0">
                <a:solidFill>
                  <a:srgbClr val="003366"/>
                </a:solidFill>
                <a:latin typeface="Tahoma"/>
                <a:cs typeface="Tahoma"/>
              </a:rPr>
              <a:t>(с</a:t>
            </a:r>
            <a:r>
              <a:rPr sz="1600" spc="1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3366"/>
                </a:solidFill>
                <a:latin typeface="Tahoma"/>
                <a:cs typeface="Tahoma"/>
              </a:rPr>
              <a:t>28.10.2022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003366"/>
                </a:solidFill>
                <a:latin typeface="Tahoma"/>
                <a:cs typeface="Tahoma"/>
              </a:rPr>
              <a:t>11.11.2022)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buChar char="►"/>
              <a:tabLst>
                <a:tab pos="334645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4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4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50" dirty="0">
                <a:solidFill>
                  <a:srgbClr val="003366"/>
                </a:solidFill>
                <a:latin typeface="Tahoma"/>
                <a:cs typeface="Tahoma"/>
              </a:rPr>
              <a:t>ООО</a:t>
            </a:r>
            <a:r>
              <a:rPr sz="1600" spc="4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рассмотрели</a:t>
            </a:r>
            <a:r>
              <a:rPr sz="16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4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соответствие</a:t>
            </a:r>
            <a:r>
              <a:rPr sz="1600" spc="4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ФГОС</a:t>
            </a:r>
            <a:r>
              <a:rPr sz="16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54" dirty="0">
                <a:solidFill>
                  <a:srgbClr val="003366"/>
                </a:solidFill>
                <a:latin typeface="Tahoma"/>
                <a:cs typeface="Tahoma"/>
              </a:rPr>
              <a:t>ООО</a:t>
            </a:r>
            <a:r>
              <a:rPr sz="1600" spc="4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003366"/>
                </a:solidFill>
                <a:latin typeface="Tahoma"/>
                <a:cs typeface="Tahoma"/>
              </a:rPr>
              <a:t>дали </a:t>
            </a:r>
            <a:r>
              <a:rPr sz="1600" spc="-48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03366"/>
                </a:solidFill>
                <a:latin typeface="Tahoma"/>
                <a:cs typeface="Tahoma"/>
              </a:rPr>
              <a:t>положительные</a:t>
            </a:r>
            <a:r>
              <a:rPr sz="1600" spc="2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3366"/>
                </a:solidFill>
                <a:latin typeface="Tahoma"/>
                <a:cs typeface="Tahoma"/>
              </a:rPr>
              <a:t>заключения:</a:t>
            </a:r>
            <a:r>
              <a:rPr sz="1600" spc="2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-</a:t>
            </a:r>
            <a:r>
              <a:rPr sz="1600" spc="2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3</a:t>
            </a:r>
            <a:r>
              <a:rPr sz="1600" spc="2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региональных</a:t>
            </a:r>
            <a:r>
              <a:rPr sz="1600" spc="3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3366"/>
                </a:solidFill>
                <a:latin typeface="Tahoma"/>
                <a:cs typeface="Tahoma"/>
              </a:rPr>
              <a:t>ОИВ;</a:t>
            </a:r>
            <a:r>
              <a:rPr sz="1600" spc="2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-</a:t>
            </a:r>
            <a:r>
              <a:rPr sz="1600" spc="2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1600" spc="2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региональный</a:t>
            </a:r>
            <a:r>
              <a:rPr sz="1600" spc="3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003366"/>
                </a:solidFill>
                <a:latin typeface="Tahoma"/>
                <a:cs typeface="Tahoma"/>
              </a:rPr>
              <a:t>ИРО;</a:t>
            </a:r>
            <a:r>
              <a:rPr sz="1600" spc="2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-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Российская</a:t>
            </a:r>
            <a:r>
              <a:rPr sz="16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академия</a:t>
            </a:r>
            <a:r>
              <a:rPr sz="16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003366"/>
                </a:solidFill>
                <a:latin typeface="Tahoma"/>
                <a:cs typeface="Tahoma"/>
              </a:rPr>
              <a:t>образования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buChar char="►"/>
              <a:tabLst>
                <a:tab pos="300990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1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 </a:t>
            </a:r>
            <a:r>
              <a:rPr sz="1600" spc="250" dirty="0">
                <a:solidFill>
                  <a:srgbClr val="003366"/>
                </a:solidFill>
                <a:latin typeface="Tahoma"/>
                <a:cs typeface="Tahoma"/>
              </a:rPr>
              <a:t>ООО</a:t>
            </a:r>
            <a:r>
              <a:rPr sz="1600" spc="1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рассмотрен</a:t>
            </a:r>
            <a:r>
              <a:rPr sz="1600" spc="1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заседании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00" dirty="0">
                <a:solidFill>
                  <a:srgbClr val="003366"/>
                </a:solidFill>
                <a:latin typeface="Tahoma"/>
                <a:cs typeface="Tahoma"/>
              </a:rPr>
              <a:t>ФУМО</a:t>
            </a:r>
            <a:r>
              <a:rPr sz="1600" spc="1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рекомендован</a:t>
            </a:r>
            <a:r>
              <a:rPr sz="1600" spc="1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66"/>
                </a:solidFill>
                <a:latin typeface="Tahoma"/>
                <a:cs typeface="Tahoma"/>
              </a:rPr>
              <a:t>к </a:t>
            </a:r>
            <a:r>
              <a:rPr sz="1600" spc="-48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600" spc="-15" dirty="0">
                <a:solidFill>
                  <a:srgbClr val="003366"/>
                </a:solidFill>
                <a:latin typeface="Tahoma"/>
                <a:cs typeface="Tahoma"/>
              </a:rPr>
              <a:t>тв</a:t>
            </a:r>
            <a:r>
              <a:rPr sz="1600" spc="-2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spc="105" dirty="0">
                <a:solidFill>
                  <a:srgbClr val="003366"/>
                </a:solidFill>
                <a:latin typeface="Tahoma"/>
                <a:cs typeface="Tahoma"/>
              </a:rPr>
              <a:t>ржд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spc="5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600" spc="7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spc="110" dirty="0">
                <a:solidFill>
                  <a:srgbClr val="003366"/>
                </a:solidFill>
                <a:latin typeface="Tahoma"/>
                <a:cs typeface="Tahoma"/>
              </a:rPr>
              <a:t>ю</a:t>
            </a:r>
            <a:r>
              <a:rPr sz="16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1600" spc="5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600" spc="75" dirty="0">
                <a:solidFill>
                  <a:srgbClr val="003366"/>
                </a:solidFill>
                <a:latin typeface="Tahoma"/>
                <a:cs typeface="Tahoma"/>
              </a:rPr>
              <a:t>ротоко</a:t>
            </a:r>
            <a:r>
              <a:rPr sz="1600" spc="8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600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14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11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2022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75" dirty="0">
                <a:solidFill>
                  <a:srgbClr val="003366"/>
                </a:solidFill>
                <a:latin typeface="Tahoma"/>
                <a:cs typeface="Tahoma"/>
              </a:rPr>
              <a:t>№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9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/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</a:t>
            </a:r>
            <a:r>
              <a:rPr sz="1600" spc="15" dirty="0">
                <a:solidFill>
                  <a:srgbClr val="003366"/>
                </a:solidFill>
                <a:latin typeface="Tahoma"/>
                <a:cs typeface="Tahoma"/>
              </a:rPr>
              <a:t>2</a:t>
            </a:r>
            <a:r>
              <a:rPr sz="1600" spc="-25" dirty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289560" indent="-277495">
              <a:lnSpc>
                <a:spcPct val="100000"/>
              </a:lnSpc>
              <a:spcBef>
                <a:spcPts val="290"/>
              </a:spcBef>
              <a:buFont typeface="Tahoma"/>
              <a:buChar char="►"/>
              <a:tabLst>
                <a:tab pos="290195" algn="l"/>
              </a:tabLst>
            </a:pP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b="1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110" dirty="0">
                <a:solidFill>
                  <a:srgbClr val="003366"/>
                </a:solidFill>
                <a:latin typeface="Tahoma"/>
                <a:cs typeface="Tahoma"/>
              </a:rPr>
              <a:t>ООО</a:t>
            </a:r>
            <a:r>
              <a:rPr sz="1600" b="1" spc="1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утверждена</a:t>
            </a:r>
            <a:r>
              <a:rPr sz="1600" b="1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приказом</a:t>
            </a:r>
            <a:r>
              <a:rPr sz="1600" b="1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Минпросвещения</a:t>
            </a:r>
            <a:r>
              <a:rPr sz="1600" b="1" spc="1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03366"/>
                </a:solidFill>
                <a:latin typeface="Tahoma"/>
                <a:cs typeface="Tahoma"/>
              </a:rPr>
              <a:t>России</a:t>
            </a:r>
            <a:r>
              <a:rPr sz="1600" b="1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b="1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16</a:t>
            </a:r>
            <a:r>
              <a:rPr sz="1600" b="1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ноября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spc="-135" dirty="0">
                <a:solidFill>
                  <a:srgbClr val="003366"/>
                </a:solidFill>
                <a:latin typeface="Tahoma"/>
                <a:cs typeface="Tahoma"/>
              </a:rPr>
              <a:t>202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2</a:t>
            </a:r>
            <a:r>
              <a:rPr sz="1600" b="1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65" dirty="0">
                <a:solidFill>
                  <a:srgbClr val="003366"/>
                </a:solidFill>
                <a:latin typeface="Tahoma"/>
                <a:cs typeface="Tahoma"/>
              </a:rPr>
              <a:t>г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0" dirty="0">
                <a:solidFill>
                  <a:srgbClr val="003366"/>
                </a:solidFill>
                <a:latin typeface="Tahoma"/>
                <a:cs typeface="Tahoma"/>
              </a:rPr>
              <a:t>№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003366"/>
                </a:solidFill>
                <a:latin typeface="Tahoma"/>
                <a:cs typeface="Tahoma"/>
              </a:rPr>
              <a:t>993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983" y="4608372"/>
            <a:ext cx="5022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8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2"/>
              </a:rPr>
              <a:t>https://edsoo.ru/Normativnie_dokumenti.htm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510" y="771880"/>
            <a:ext cx="462280" cy="3672204"/>
          </a:xfrm>
          <a:custGeom>
            <a:avLst/>
            <a:gdLst/>
            <a:ahLst/>
            <a:cxnLst/>
            <a:rect l="l" t="t" r="r" b="b"/>
            <a:pathLst>
              <a:path w="462280" h="3672204">
                <a:moveTo>
                  <a:pt x="461670" y="0"/>
                </a:moveTo>
                <a:lnTo>
                  <a:pt x="0" y="0"/>
                </a:lnTo>
                <a:lnTo>
                  <a:pt x="0" y="3672078"/>
                </a:lnTo>
                <a:lnTo>
                  <a:pt x="461670" y="3672078"/>
                </a:lnTo>
                <a:lnTo>
                  <a:pt x="4616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6610" y="1694179"/>
            <a:ext cx="399415" cy="1828800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65" dirty="0">
                <a:solidFill>
                  <a:srgbClr val="FFFFFF"/>
                </a:solidFill>
                <a:latin typeface="Tahoma"/>
                <a:cs typeface="Tahoma"/>
              </a:rPr>
              <a:t>ООО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6258" y="15074"/>
            <a:ext cx="4933020" cy="7564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915" y="4457181"/>
            <a:ext cx="634847" cy="6348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54" y="821186"/>
            <a:ext cx="8073390" cy="40874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385"/>
              </a:spcBef>
              <a:buSzPct val="87500"/>
              <a:buChar char="►"/>
              <a:tabLst>
                <a:tab pos="238760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80" dirty="0">
                <a:solidFill>
                  <a:srgbClr val="003366"/>
                </a:solidFill>
                <a:latin typeface="Tahoma"/>
                <a:cs typeface="Tahoma"/>
              </a:rPr>
              <a:t>СОО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разработан</a:t>
            </a:r>
            <a:r>
              <a:rPr sz="16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ИСРО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РАО</a:t>
            </a:r>
            <a:endParaRPr sz="1600">
              <a:latin typeface="Tahoma"/>
              <a:cs typeface="Tahoma"/>
            </a:endParaRPr>
          </a:p>
          <a:p>
            <a:pPr marL="293370" indent="-281305">
              <a:lnSpc>
                <a:spcPct val="100000"/>
              </a:lnSpc>
              <a:spcBef>
                <a:spcPts val="295"/>
              </a:spcBef>
              <a:buChar char="►"/>
              <a:tabLst>
                <a:tab pos="294005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75" dirty="0">
                <a:solidFill>
                  <a:srgbClr val="003366"/>
                </a:solidFill>
                <a:latin typeface="Tahoma"/>
                <a:cs typeface="Tahoma"/>
              </a:rPr>
              <a:t>СОО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размещен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сайте</a:t>
            </a:r>
            <a:r>
              <a:rPr sz="1600" spc="1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regulation.gov.ru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20" dirty="0">
                <a:solidFill>
                  <a:srgbClr val="003366"/>
                </a:solidFill>
                <a:latin typeface="Tahoma"/>
                <a:cs typeface="Tahoma"/>
              </a:rPr>
              <a:t>(с</a:t>
            </a:r>
            <a:r>
              <a:rPr sz="1600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66"/>
                </a:solidFill>
                <a:latin typeface="Tahoma"/>
                <a:cs typeface="Tahoma"/>
              </a:rPr>
              <a:t>28.10.2022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solidFill>
                  <a:srgbClr val="003366"/>
                </a:solidFill>
                <a:latin typeface="Tahoma"/>
                <a:cs typeface="Tahoma"/>
              </a:rPr>
              <a:t>11.11.2022)</a:t>
            </a:r>
            <a:endParaRPr sz="1600">
              <a:latin typeface="Tahoma"/>
              <a:cs typeface="Tahoma"/>
            </a:endParaRPr>
          </a:p>
          <a:p>
            <a:pPr marL="12700" marR="7620">
              <a:lnSpc>
                <a:spcPct val="114999"/>
              </a:lnSpc>
              <a:buChar char="►"/>
              <a:tabLst>
                <a:tab pos="328930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409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80" dirty="0">
                <a:solidFill>
                  <a:srgbClr val="003366"/>
                </a:solidFill>
                <a:latin typeface="Tahoma"/>
                <a:cs typeface="Tahoma"/>
              </a:rPr>
              <a:t>СОО</a:t>
            </a:r>
            <a:r>
              <a:rPr sz="1600" spc="3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рассмотрели</a:t>
            </a:r>
            <a:r>
              <a:rPr sz="1600" spc="409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соответствие</a:t>
            </a:r>
            <a:r>
              <a:rPr sz="1600" spc="4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0" dirty="0">
                <a:solidFill>
                  <a:srgbClr val="003366"/>
                </a:solidFill>
                <a:latin typeface="Tahoma"/>
                <a:cs typeface="Tahoma"/>
              </a:rPr>
              <a:t>ФГОС</a:t>
            </a:r>
            <a:r>
              <a:rPr sz="16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80" dirty="0">
                <a:solidFill>
                  <a:srgbClr val="003366"/>
                </a:solidFill>
                <a:latin typeface="Tahoma"/>
                <a:cs typeface="Tahoma"/>
              </a:rPr>
              <a:t>СОО</a:t>
            </a:r>
            <a:r>
              <a:rPr sz="1600" spc="409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spc="409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003366"/>
                </a:solidFill>
                <a:latin typeface="Tahoma"/>
                <a:cs typeface="Tahoma"/>
              </a:rPr>
              <a:t>дали </a:t>
            </a:r>
            <a:r>
              <a:rPr sz="1600" spc="-48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03366"/>
                </a:solidFill>
                <a:latin typeface="Tahoma"/>
                <a:cs typeface="Tahoma"/>
              </a:rPr>
              <a:t>положительные</a:t>
            </a:r>
            <a:r>
              <a:rPr sz="16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003366"/>
                </a:solidFill>
                <a:latin typeface="Tahoma"/>
                <a:cs typeface="Tahoma"/>
              </a:rPr>
              <a:t>заключения:</a:t>
            </a:r>
            <a:endParaRPr sz="1600">
              <a:latin typeface="Tahoma"/>
              <a:cs typeface="Tahoma"/>
            </a:endParaRPr>
          </a:p>
          <a:p>
            <a:pPr marL="135890" indent="-123825">
              <a:lnSpc>
                <a:spcPct val="100000"/>
              </a:lnSpc>
              <a:spcBef>
                <a:spcPts val="290"/>
              </a:spcBef>
              <a:buChar char="-"/>
              <a:tabLst>
                <a:tab pos="136525" algn="l"/>
              </a:tabLst>
            </a:pP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</a:t>
            </a:r>
            <a:r>
              <a:rPr sz="16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региональных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003366"/>
                </a:solidFill>
                <a:latin typeface="Tahoma"/>
                <a:cs typeface="Tahoma"/>
              </a:rPr>
              <a:t>ОИВ;</a:t>
            </a:r>
            <a:endParaRPr sz="1600">
              <a:latin typeface="Tahoma"/>
              <a:cs typeface="Tahoma"/>
            </a:endParaRPr>
          </a:p>
          <a:p>
            <a:pPr marL="135890" indent="-123825">
              <a:lnSpc>
                <a:spcPct val="100000"/>
              </a:lnSpc>
              <a:spcBef>
                <a:spcPts val="290"/>
              </a:spcBef>
              <a:buChar char="-"/>
              <a:tabLst>
                <a:tab pos="136525" algn="l"/>
              </a:tabLst>
            </a:pP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региональный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003366"/>
                </a:solidFill>
                <a:latin typeface="Tahoma"/>
                <a:cs typeface="Tahoma"/>
              </a:rPr>
              <a:t>ИРО;</a:t>
            </a:r>
            <a:endParaRPr sz="1600">
              <a:latin typeface="Tahoma"/>
              <a:cs typeface="Tahoma"/>
            </a:endParaRPr>
          </a:p>
          <a:p>
            <a:pPr marL="135890" indent="-123825">
              <a:lnSpc>
                <a:spcPct val="100000"/>
              </a:lnSpc>
              <a:spcBef>
                <a:spcPts val="285"/>
              </a:spcBef>
              <a:buChar char="-"/>
              <a:tabLst>
                <a:tab pos="136525" algn="l"/>
              </a:tabLst>
            </a:pP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Российская</a:t>
            </a:r>
            <a:r>
              <a:rPr sz="16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академия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003366"/>
                </a:solidFill>
                <a:latin typeface="Tahoma"/>
                <a:cs typeface="Tahoma"/>
              </a:rPr>
              <a:t>образования</a:t>
            </a:r>
            <a:endParaRPr sz="1600">
              <a:latin typeface="Tahoma"/>
              <a:cs typeface="Tahoma"/>
            </a:endParaRPr>
          </a:p>
          <a:p>
            <a:pPr marL="293370" indent="-281305">
              <a:lnSpc>
                <a:spcPct val="100000"/>
              </a:lnSpc>
              <a:spcBef>
                <a:spcPts val="290"/>
              </a:spcBef>
              <a:buChar char="►"/>
              <a:tabLst>
                <a:tab pos="294005" algn="l"/>
              </a:tabLst>
            </a:pP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Проект</a:t>
            </a:r>
            <a:r>
              <a:rPr sz="1600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75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75" dirty="0">
                <a:solidFill>
                  <a:srgbClr val="003366"/>
                </a:solidFill>
                <a:latin typeface="Tahoma"/>
                <a:cs typeface="Tahoma"/>
              </a:rPr>
              <a:t>СОО</a:t>
            </a:r>
            <a:r>
              <a:rPr sz="1600" spc="11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90" dirty="0">
                <a:solidFill>
                  <a:srgbClr val="003366"/>
                </a:solidFill>
                <a:latin typeface="Tahoma"/>
                <a:cs typeface="Tahoma"/>
              </a:rPr>
              <a:t>рассмотрен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600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заседании</a:t>
            </a:r>
            <a:r>
              <a:rPr sz="1600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200" dirty="0">
                <a:solidFill>
                  <a:srgbClr val="003366"/>
                </a:solidFill>
                <a:latin typeface="Tahoma"/>
                <a:cs typeface="Tahoma"/>
              </a:rPr>
              <a:t>ФУМО</a:t>
            </a:r>
            <a:r>
              <a:rPr sz="16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spc="1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003366"/>
                </a:solidFill>
                <a:latin typeface="Tahoma"/>
                <a:cs typeface="Tahoma"/>
              </a:rPr>
              <a:t>рекомендован</a:t>
            </a:r>
            <a:r>
              <a:rPr sz="1600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600" spc="-10" dirty="0">
                <a:solidFill>
                  <a:srgbClr val="003366"/>
                </a:solidFill>
                <a:latin typeface="Tahoma"/>
                <a:cs typeface="Tahoma"/>
              </a:rPr>
              <a:t>тв</a:t>
            </a:r>
            <a:r>
              <a:rPr sz="1600" spc="-3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spc="110" dirty="0">
                <a:solidFill>
                  <a:srgbClr val="003366"/>
                </a:solidFill>
                <a:latin typeface="Tahoma"/>
                <a:cs typeface="Tahoma"/>
              </a:rPr>
              <a:t>рж</a:t>
            </a:r>
            <a:r>
              <a:rPr sz="1600" spc="90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600" spc="18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ни</a:t>
            </a:r>
            <a:r>
              <a:rPr sz="1600" spc="100" dirty="0">
                <a:solidFill>
                  <a:srgbClr val="003366"/>
                </a:solidFill>
                <a:latin typeface="Tahoma"/>
                <a:cs typeface="Tahoma"/>
              </a:rPr>
              <a:t>ю</a:t>
            </a:r>
            <a:r>
              <a:rPr sz="16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1600" spc="125" dirty="0">
                <a:solidFill>
                  <a:srgbClr val="003366"/>
                </a:solidFill>
                <a:latin typeface="Tahoma"/>
                <a:cs typeface="Tahoma"/>
              </a:rPr>
              <a:t>пр</a:t>
            </a:r>
            <a:r>
              <a:rPr sz="1600" spc="70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spc="65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600" spc="60" dirty="0">
                <a:solidFill>
                  <a:srgbClr val="003366"/>
                </a:solidFill>
                <a:latin typeface="Tahoma"/>
                <a:cs typeface="Tahoma"/>
              </a:rPr>
              <a:t>кол</a:t>
            </a:r>
            <a:r>
              <a:rPr sz="1600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21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11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2022</a:t>
            </a:r>
            <a:r>
              <a:rPr sz="16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-70" dirty="0">
                <a:solidFill>
                  <a:srgbClr val="003366"/>
                </a:solidFill>
                <a:latin typeface="Tahoma"/>
                <a:cs typeface="Tahoma"/>
              </a:rPr>
              <a:t>№</a:t>
            </a:r>
            <a:r>
              <a:rPr sz="16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10</a:t>
            </a:r>
            <a:r>
              <a:rPr sz="1600" spc="80" dirty="0">
                <a:solidFill>
                  <a:srgbClr val="003366"/>
                </a:solidFill>
                <a:latin typeface="Tahoma"/>
                <a:cs typeface="Tahoma"/>
              </a:rPr>
              <a:t>/</a:t>
            </a:r>
            <a:r>
              <a:rPr sz="1600" spc="10" dirty="0">
                <a:solidFill>
                  <a:srgbClr val="003366"/>
                </a:solidFill>
                <a:latin typeface="Tahoma"/>
                <a:cs typeface="Tahoma"/>
              </a:rPr>
              <a:t>22</a:t>
            </a:r>
            <a:r>
              <a:rPr sz="1600" spc="-25" dirty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12700" marR="8890">
              <a:lnSpc>
                <a:spcPct val="114999"/>
              </a:lnSpc>
              <a:buFont typeface="Tahoma"/>
              <a:buChar char="►"/>
              <a:tabLst>
                <a:tab pos="213995" algn="l"/>
              </a:tabLst>
            </a:pP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r>
              <a:rPr sz="1600" b="1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135" dirty="0">
                <a:solidFill>
                  <a:srgbClr val="003366"/>
                </a:solidFill>
                <a:latin typeface="Tahoma"/>
                <a:cs typeface="Tahoma"/>
              </a:rPr>
              <a:t>СОО 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утверждена</a:t>
            </a:r>
            <a:r>
              <a:rPr sz="1600" b="1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приказом</a:t>
            </a:r>
            <a:r>
              <a:rPr sz="1600" b="1" spc="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Минпросвещения</a:t>
            </a:r>
            <a:r>
              <a:rPr sz="1600" b="1" spc="1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03366"/>
                </a:solidFill>
                <a:latin typeface="Tahoma"/>
                <a:cs typeface="Tahoma"/>
              </a:rPr>
              <a:t>России</a:t>
            </a:r>
            <a:r>
              <a:rPr sz="1600" b="1" spc="1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600" b="1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23</a:t>
            </a:r>
            <a:r>
              <a:rPr sz="1600" b="1" spc="1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ноября </a:t>
            </a:r>
            <a:r>
              <a:rPr sz="1600" b="1" spc="-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003366"/>
                </a:solidFill>
                <a:latin typeface="Tahoma"/>
                <a:cs typeface="Tahoma"/>
              </a:rPr>
              <a:t>2022</a:t>
            </a:r>
            <a:r>
              <a:rPr sz="1600" b="1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3366"/>
                </a:solidFill>
                <a:latin typeface="Tahoma"/>
                <a:cs typeface="Tahoma"/>
              </a:rPr>
              <a:t>г.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4" dirty="0">
                <a:solidFill>
                  <a:srgbClr val="003366"/>
                </a:solidFill>
                <a:latin typeface="Tahoma"/>
                <a:cs typeface="Tahoma"/>
              </a:rPr>
              <a:t>№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003366"/>
                </a:solidFill>
                <a:latin typeface="Tahoma"/>
                <a:cs typeface="Tahoma"/>
              </a:rPr>
              <a:t>1014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ahoma"/>
              <a:cs typeface="Tahoma"/>
            </a:endParaRPr>
          </a:p>
          <a:p>
            <a:pPr marL="262890">
              <a:lnSpc>
                <a:spcPct val="100000"/>
              </a:lnSpc>
              <a:spcBef>
                <a:spcPts val="5"/>
              </a:spcBef>
            </a:pPr>
            <a:r>
              <a:rPr sz="1800" b="1" u="heavy" spc="-8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2"/>
              </a:rPr>
              <a:t>https://edsoo.ru/Normativnie_dokumenti.htm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510" y="771880"/>
            <a:ext cx="462280" cy="3672204"/>
          </a:xfrm>
          <a:custGeom>
            <a:avLst/>
            <a:gdLst/>
            <a:ahLst/>
            <a:cxnLst/>
            <a:rect l="l" t="t" r="r" b="b"/>
            <a:pathLst>
              <a:path w="462280" h="3672204">
                <a:moveTo>
                  <a:pt x="461670" y="0"/>
                </a:moveTo>
                <a:lnTo>
                  <a:pt x="0" y="0"/>
                </a:lnTo>
                <a:lnTo>
                  <a:pt x="0" y="3672078"/>
                </a:lnTo>
                <a:lnTo>
                  <a:pt x="461670" y="3672078"/>
                </a:lnTo>
                <a:lnTo>
                  <a:pt x="4616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610" y="1703688"/>
            <a:ext cx="399415" cy="1810385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200" dirty="0">
                <a:solidFill>
                  <a:srgbClr val="FFFFFF"/>
                </a:solidFill>
                <a:latin typeface="Tahoma"/>
                <a:cs typeface="Tahoma"/>
              </a:rPr>
              <a:t>СОО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6258" y="15074"/>
            <a:ext cx="4933020" cy="7564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915" y="4457181"/>
            <a:ext cx="634847" cy="6348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5669"/>
          </a:xfrm>
          <a:custGeom>
            <a:avLst/>
            <a:gdLst/>
            <a:ahLst/>
            <a:cxnLst/>
            <a:rect l="l" t="t" r="r" b="b"/>
            <a:pathLst>
              <a:path w="9144000" h="915669">
                <a:moveTo>
                  <a:pt x="9144000" y="0"/>
                </a:moveTo>
                <a:lnTo>
                  <a:pt x="0" y="0"/>
                </a:lnTo>
                <a:lnTo>
                  <a:pt x="0" y="915568"/>
                </a:lnTo>
                <a:lnTo>
                  <a:pt x="9144000" y="91556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0205" marR="5080" indent="8947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Федеральные</a:t>
            </a:r>
            <a:r>
              <a:rPr spc="-25" dirty="0"/>
              <a:t> </a:t>
            </a:r>
            <a:r>
              <a:rPr spc="-20" dirty="0"/>
              <a:t>основные </a:t>
            </a:r>
            <a:r>
              <a:rPr spc="-15" dirty="0"/>
              <a:t> </a:t>
            </a:r>
            <a:r>
              <a:rPr spc="-5" dirty="0"/>
              <a:t>общеобразовательные</a:t>
            </a:r>
            <a:r>
              <a:rPr spc="-20" dirty="0"/>
              <a:t> </a:t>
            </a:r>
            <a:r>
              <a:rPr spc="-15" dirty="0"/>
              <a:t>программы</a:t>
            </a:r>
          </a:p>
        </p:txBody>
      </p:sp>
      <p:sp>
        <p:nvSpPr>
          <p:cNvPr id="4" name="object 4"/>
          <p:cNvSpPr/>
          <p:nvPr/>
        </p:nvSpPr>
        <p:spPr>
          <a:xfrm>
            <a:off x="323532" y="1379753"/>
            <a:ext cx="8496935" cy="200660"/>
          </a:xfrm>
          <a:custGeom>
            <a:avLst/>
            <a:gdLst/>
            <a:ahLst/>
            <a:cxnLst/>
            <a:rect l="l" t="t" r="r" b="b"/>
            <a:pathLst>
              <a:path w="8496935" h="200659">
                <a:moveTo>
                  <a:pt x="0" y="200634"/>
                </a:moveTo>
                <a:lnTo>
                  <a:pt x="8496935" y="200634"/>
                </a:lnTo>
                <a:lnTo>
                  <a:pt x="8496935" y="0"/>
                </a:lnTo>
                <a:lnTo>
                  <a:pt x="0" y="0"/>
                </a:lnTo>
                <a:lnTo>
                  <a:pt x="0" y="20063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532" y="1580388"/>
            <a:ext cx="8496935" cy="46672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095"/>
              </a:lnSpc>
            </a:pPr>
            <a:r>
              <a:rPr sz="1000" spc="10" dirty="0">
                <a:latin typeface="Tahoma"/>
                <a:cs typeface="Tahoma"/>
              </a:rPr>
              <a:t>утвердить</a:t>
            </a:r>
            <a:r>
              <a:rPr sz="1000" spc="300" dirty="0">
                <a:latin typeface="Tahoma"/>
                <a:cs typeface="Tahoma"/>
              </a:rPr>
              <a:t> </a:t>
            </a:r>
            <a:r>
              <a:rPr sz="1000" spc="70" dirty="0">
                <a:latin typeface="Tahoma"/>
                <a:cs typeface="Tahoma"/>
              </a:rPr>
              <a:t>Федеральные</a:t>
            </a:r>
            <a:r>
              <a:rPr sz="1000" spc="305" dirty="0">
                <a:latin typeface="Tahoma"/>
                <a:cs typeface="Tahoma"/>
              </a:rPr>
              <a:t> </a:t>
            </a:r>
            <a:r>
              <a:rPr sz="1000" spc="100" dirty="0">
                <a:latin typeface="Tahoma"/>
                <a:cs typeface="Tahoma"/>
              </a:rPr>
              <a:t>программы</a:t>
            </a:r>
            <a:r>
              <a:rPr sz="1000" spc="310" dirty="0">
                <a:latin typeface="Tahoma"/>
                <a:cs typeface="Tahoma"/>
              </a:rPr>
              <a:t> </a:t>
            </a:r>
            <a:r>
              <a:rPr sz="1000" spc="-60" dirty="0">
                <a:latin typeface="Tahoma"/>
                <a:cs typeface="Tahoma"/>
              </a:rPr>
              <a:t>в</a:t>
            </a:r>
            <a:r>
              <a:rPr sz="1000" spc="300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составе</a:t>
            </a:r>
            <a:r>
              <a:rPr sz="1000" spc="305" dirty="0">
                <a:latin typeface="Tahoma"/>
                <a:cs typeface="Tahoma"/>
              </a:rPr>
              <a:t> </a:t>
            </a:r>
            <a:r>
              <a:rPr sz="1000" spc="70" dirty="0">
                <a:latin typeface="Tahoma"/>
                <a:cs typeface="Tahoma"/>
              </a:rPr>
              <a:t>следующих</a:t>
            </a:r>
            <a:r>
              <a:rPr sz="1000" spc="300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компонентов</a:t>
            </a:r>
            <a:r>
              <a:rPr sz="1000" spc="30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–</a:t>
            </a:r>
            <a:r>
              <a:rPr sz="1000" spc="305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федерального</a:t>
            </a:r>
            <a:r>
              <a:rPr sz="1000" spc="315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учебного</a:t>
            </a:r>
            <a:r>
              <a:rPr sz="1000" spc="295" dirty="0">
                <a:latin typeface="Tahoma"/>
                <a:cs typeface="Tahoma"/>
              </a:rPr>
              <a:t> </a:t>
            </a:r>
            <a:r>
              <a:rPr sz="1000" spc="55" dirty="0">
                <a:latin typeface="Tahoma"/>
                <a:cs typeface="Tahoma"/>
              </a:rPr>
              <a:t>плана,</a:t>
            </a:r>
            <a:r>
              <a:rPr sz="1000" spc="290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федерального</a:t>
            </a:r>
            <a:endParaRPr sz="1000">
              <a:latin typeface="Tahoma"/>
              <a:cs typeface="Tahoma"/>
            </a:endParaRPr>
          </a:p>
          <a:p>
            <a:pPr marL="91440" marR="85090">
              <a:lnSpc>
                <a:spcPct val="100000"/>
              </a:lnSpc>
            </a:pPr>
            <a:r>
              <a:rPr sz="1000" spc="65" dirty="0">
                <a:latin typeface="Tahoma"/>
                <a:cs typeface="Tahoma"/>
              </a:rPr>
              <a:t>календарного</a:t>
            </a:r>
            <a:r>
              <a:rPr sz="1000" spc="70" dirty="0">
                <a:latin typeface="Tahoma"/>
                <a:cs typeface="Tahoma"/>
              </a:rPr>
              <a:t> </a:t>
            </a:r>
            <a:r>
              <a:rPr sz="1000" spc="45" dirty="0">
                <a:latin typeface="Tahoma"/>
                <a:cs typeface="Tahoma"/>
              </a:rPr>
              <a:t>учебного</a:t>
            </a:r>
            <a:r>
              <a:rPr sz="1000" spc="50" dirty="0">
                <a:latin typeface="Tahoma"/>
                <a:cs typeface="Tahoma"/>
              </a:rPr>
              <a:t> </a:t>
            </a:r>
            <a:r>
              <a:rPr sz="1000" spc="90" dirty="0">
                <a:latin typeface="Tahoma"/>
                <a:cs typeface="Tahoma"/>
              </a:rPr>
              <a:t>графика,</a:t>
            </a:r>
            <a:r>
              <a:rPr sz="1000" spc="95" dirty="0">
                <a:latin typeface="Tahoma"/>
                <a:cs typeface="Tahoma"/>
              </a:rPr>
              <a:t> </a:t>
            </a:r>
            <a:r>
              <a:rPr sz="1000" spc="90" dirty="0">
                <a:latin typeface="Tahoma"/>
                <a:cs typeface="Tahoma"/>
              </a:rPr>
              <a:t>федеральной</a:t>
            </a:r>
            <a:r>
              <a:rPr sz="1000" spc="95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рабочей</a:t>
            </a:r>
            <a:r>
              <a:rPr sz="1000" spc="90" dirty="0">
                <a:latin typeface="Tahoma"/>
                <a:cs typeface="Tahoma"/>
              </a:rPr>
              <a:t> </a:t>
            </a:r>
            <a:r>
              <a:rPr sz="1000" spc="105" dirty="0">
                <a:latin typeface="Tahoma"/>
                <a:cs typeface="Tahoma"/>
              </a:rPr>
              <a:t>программы</a:t>
            </a:r>
            <a:r>
              <a:rPr sz="1000" spc="110" dirty="0">
                <a:latin typeface="Tahoma"/>
                <a:cs typeface="Tahoma"/>
              </a:rPr>
              <a:t> </a:t>
            </a:r>
            <a:r>
              <a:rPr sz="1000" spc="30" dirty="0">
                <a:latin typeface="Tahoma"/>
                <a:cs typeface="Tahoma"/>
              </a:rPr>
              <a:t>воспитания,</a:t>
            </a:r>
            <a:r>
              <a:rPr sz="1000" spc="375" dirty="0">
                <a:latin typeface="Tahoma"/>
                <a:cs typeface="Tahoma"/>
              </a:rPr>
              <a:t> </a:t>
            </a:r>
            <a:r>
              <a:rPr sz="1000" spc="85" dirty="0">
                <a:latin typeface="Tahoma"/>
                <a:cs typeface="Tahoma"/>
              </a:rPr>
              <a:t>федерального</a:t>
            </a:r>
            <a:r>
              <a:rPr sz="1000" spc="9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календарного</a:t>
            </a:r>
            <a:r>
              <a:rPr sz="1000" spc="70" dirty="0">
                <a:latin typeface="Tahoma"/>
                <a:cs typeface="Tahoma"/>
              </a:rPr>
              <a:t> плана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35" dirty="0">
                <a:latin typeface="Tahoma"/>
                <a:cs typeface="Tahoma"/>
              </a:rPr>
              <a:t>воспитательной</a:t>
            </a:r>
            <a:r>
              <a:rPr sz="1000" spc="-30" dirty="0">
                <a:latin typeface="Tahoma"/>
                <a:cs typeface="Tahoma"/>
              </a:rPr>
              <a:t> </a:t>
            </a:r>
            <a:r>
              <a:rPr sz="1000" spc="65" dirty="0">
                <a:latin typeface="Tahoma"/>
                <a:cs typeface="Tahoma"/>
              </a:rPr>
              <a:t>работы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933" y="1118717"/>
            <a:ext cx="7713980" cy="462280"/>
          </a:xfrm>
          <a:custGeom>
            <a:avLst/>
            <a:gdLst/>
            <a:ahLst/>
            <a:cxnLst/>
            <a:rect l="l" t="t" r="r" b="b"/>
            <a:pathLst>
              <a:path w="7713980" h="462280">
                <a:moveTo>
                  <a:pt x="7713853" y="0"/>
                </a:moveTo>
                <a:lnTo>
                  <a:pt x="0" y="0"/>
                </a:lnTo>
                <a:lnTo>
                  <a:pt x="0" y="461670"/>
                </a:lnTo>
                <a:lnTo>
                  <a:pt x="7713853" y="461670"/>
                </a:lnTo>
                <a:lnTo>
                  <a:pt x="77138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933" y="1118717"/>
            <a:ext cx="7713980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ts val="1739"/>
              </a:lnSpc>
              <a:spcBef>
                <a:spcPts val="315"/>
              </a:spcBef>
            </a:pP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янв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32" y="3345053"/>
            <a:ext cx="8496935" cy="264795"/>
          </a:xfrm>
          <a:custGeom>
            <a:avLst/>
            <a:gdLst/>
            <a:ahLst/>
            <a:cxnLst/>
            <a:rect l="l" t="t" r="r" b="b"/>
            <a:pathLst>
              <a:path w="8496935" h="264795">
                <a:moveTo>
                  <a:pt x="0" y="264414"/>
                </a:moveTo>
                <a:lnTo>
                  <a:pt x="8496935" y="264414"/>
                </a:lnTo>
                <a:lnTo>
                  <a:pt x="8496935" y="0"/>
                </a:lnTo>
                <a:lnTo>
                  <a:pt x="0" y="0"/>
                </a:lnTo>
                <a:lnTo>
                  <a:pt x="0" y="26441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532" y="3609466"/>
            <a:ext cx="8496935" cy="4025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3970" rIns="0" bIns="0" rtlCol="0">
            <a:spAutoFit/>
          </a:bodyPr>
          <a:lstStyle/>
          <a:p>
            <a:pPr marL="91440" marR="136525"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Tahoma"/>
                <a:cs typeface="Tahoma"/>
              </a:rPr>
              <a:t>включить</a:t>
            </a:r>
            <a:r>
              <a:rPr sz="1050" spc="-60" dirty="0">
                <a:latin typeface="Tahoma"/>
                <a:cs typeface="Tahoma"/>
              </a:rPr>
              <a:t> в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spc="75" dirty="0">
                <a:latin typeface="Tahoma"/>
                <a:cs typeface="Tahoma"/>
              </a:rPr>
              <a:t>Федеральные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110" dirty="0">
                <a:latin typeface="Tahoma"/>
                <a:cs typeface="Tahoma"/>
              </a:rPr>
              <a:t>программы</a:t>
            </a:r>
            <a:r>
              <a:rPr sz="1050" spc="-65" dirty="0">
                <a:latin typeface="Tahoma"/>
                <a:cs typeface="Tahoma"/>
              </a:rPr>
              <a:t> </a:t>
            </a:r>
            <a:r>
              <a:rPr sz="1050" spc="95" dirty="0">
                <a:latin typeface="Tahoma"/>
                <a:cs typeface="Tahoma"/>
              </a:rPr>
              <a:t>федеральные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spc="90" dirty="0">
                <a:latin typeface="Tahoma"/>
                <a:cs typeface="Tahoma"/>
              </a:rPr>
              <a:t>рабочие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110" dirty="0">
                <a:latin typeface="Tahoma"/>
                <a:cs typeface="Tahoma"/>
              </a:rPr>
              <a:t>программы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80" dirty="0">
                <a:latin typeface="Tahoma"/>
                <a:cs typeface="Tahoma"/>
              </a:rPr>
              <a:t>по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65" dirty="0">
                <a:latin typeface="Tahoma"/>
                <a:cs typeface="Tahoma"/>
              </a:rPr>
              <a:t>остальным</a:t>
            </a:r>
            <a:r>
              <a:rPr sz="1050" spc="-65" dirty="0">
                <a:latin typeface="Tahoma"/>
                <a:cs typeface="Tahoma"/>
              </a:rPr>
              <a:t> </a:t>
            </a:r>
            <a:r>
              <a:rPr sz="1050" spc="65" dirty="0">
                <a:latin typeface="Tahoma"/>
                <a:cs typeface="Tahoma"/>
              </a:rPr>
              <a:t>учебным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spc="114" dirty="0">
                <a:latin typeface="Tahoma"/>
                <a:cs typeface="Tahoma"/>
              </a:rPr>
              <a:t>предметам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spc="105" dirty="0">
                <a:latin typeface="Tahoma"/>
                <a:cs typeface="Tahoma"/>
              </a:rPr>
              <a:t>на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spc="100" dirty="0">
                <a:latin typeface="Tahoma"/>
                <a:cs typeface="Tahoma"/>
              </a:rPr>
              <a:t>базовом </a:t>
            </a:r>
            <a:r>
              <a:rPr sz="1050" spc="-315" dirty="0">
                <a:latin typeface="Tahoma"/>
                <a:cs typeface="Tahoma"/>
              </a:rPr>
              <a:t> </a:t>
            </a:r>
            <a:r>
              <a:rPr sz="1050" spc="65" dirty="0">
                <a:latin typeface="Tahoma"/>
                <a:cs typeface="Tahoma"/>
              </a:rPr>
              <a:t>уровне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6933" y="3147796"/>
            <a:ext cx="7687945" cy="462280"/>
          </a:xfrm>
          <a:custGeom>
            <a:avLst/>
            <a:gdLst/>
            <a:ahLst/>
            <a:cxnLst/>
            <a:rect l="l" t="t" r="r" b="b"/>
            <a:pathLst>
              <a:path w="7687945" h="462279">
                <a:moveTo>
                  <a:pt x="7687436" y="0"/>
                </a:moveTo>
                <a:lnTo>
                  <a:pt x="0" y="0"/>
                </a:lnTo>
                <a:lnTo>
                  <a:pt x="0" y="461670"/>
                </a:lnTo>
                <a:lnTo>
                  <a:pt x="7687436" y="461670"/>
                </a:lnTo>
                <a:lnTo>
                  <a:pt x="7687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6933" y="3345053"/>
            <a:ext cx="7687945" cy="2647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645"/>
              </a:lnSpc>
            </a:pP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авгус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b="1" spc="1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324" y="2400960"/>
            <a:ext cx="8496935" cy="200660"/>
          </a:xfrm>
          <a:custGeom>
            <a:avLst/>
            <a:gdLst/>
            <a:ahLst/>
            <a:cxnLst/>
            <a:rect l="l" t="t" r="r" b="b"/>
            <a:pathLst>
              <a:path w="8496935" h="200660">
                <a:moveTo>
                  <a:pt x="0" y="200380"/>
                </a:moveTo>
                <a:lnTo>
                  <a:pt x="8496935" y="200380"/>
                </a:lnTo>
                <a:lnTo>
                  <a:pt x="8496935" y="0"/>
                </a:lnTo>
                <a:lnTo>
                  <a:pt x="0" y="0"/>
                </a:lnTo>
                <a:lnTo>
                  <a:pt x="0" y="20038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3324" y="2601341"/>
            <a:ext cx="8496935" cy="46672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1435" rIns="0" bIns="0" rtlCol="0">
            <a:spAutoFit/>
          </a:bodyPr>
          <a:lstStyle/>
          <a:p>
            <a:pPr marL="91440" marR="500380">
              <a:lnSpc>
                <a:spcPct val="100000"/>
              </a:lnSpc>
              <a:spcBef>
                <a:spcPts val="405"/>
              </a:spcBef>
            </a:pPr>
            <a:r>
              <a:rPr sz="1050" spc="-20" dirty="0">
                <a:latin typeface="Tahoma"/>
                <a:cs typeface="Tahoma"/>
              </a:rPr>
              <a:t>включить</a:t>
            </a:r>
            <a:r>
              <a:rPr sz="1050" spc="-60" dirty="0">
                <a:latin typeface="Tahoma"/>
                <a:cs typeface="Tahoma"/>
              </a:rPr>
              <a:t> в</a:t>
            </a:r>
            <a:r>
              <a:rPr sz="1050" spc="-30" dirty="0">
                <a:latin typeface="Tahoma"/>
                <a:cs typeface="Tahoma"/>
              </a:rPr>
              <a:t> </a:t>
            </a:r>
            <a:r>
              <a:rPr sz="1050" spc="75" dirty="0">
                <a:latin typeface="Tahoma"/>
                <a:cs typeface="Tahoma"/>
              </a:rPr>
              <a:t>Федеральные</a:t>
            </a:r>
            <a:r>
              <a:rPr sz="1050" spc="-65" dirty="0">
                <a:latin typeface="Tahoma"/>
                <a:cs typeface="Tahoma"/>
              </a:rPr>
              <a:t> </a:t>
            </a:r>
            <a:r>
              <a:rPr sz="1050" spc="110" dirty="0">
                <a:latin typeface="Tahoma"/>
                <a:cs typeface="Tahoma"/>
              </a:rPr>
              <a:t>программы</a:t>
            </a:r>
            <a:r>
              <a:rPr sz="1050" spc="-6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обязательные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для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spc="75" dirty="0">
                <a:latin typeface="Tahoma"/>
                <a:cs typeface="Tahoma"/>
              </a:rPr>
              <a:t>применения</a:t>
            </a:r>
            <a:r>
              <a:rPr sz="1050" spc="-75" dirty="0">
                <a:latin typeface="Tahoma"/>
                <a:cs typeface="Tahoma"/>
              </a:rPr>
              <a:t> </a:t>
            </a:r>
            <a:r>
              <a:rPr sz="1050" spc="95" dirty="0">
                <a:latin typeface="Tahoma"/>
                <a:cs typeface="Tahoma"/>
              </a:rPr>
              <a:t>федеральные</a:t>
            </a:r>
            <a:r>
              <a:rPr sz="1050" spc="-40" dirty="0">
                <a:latin typeface="Tahoma"/>
                <a:cs typeface="Tahoma"/>
              </a:rPr>
              <a:t> </a:t>
            </a:r>
            <a:r>
              <a:rPr sz="1050" spc="90" dirty="0">
                <a:latin typeface="Tahoma"/>
                <a:cs typeface="Tahoma"/>
              </a:rPr>
              <a:t>рабочие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110" dirty="0">
                <a:latin typeface="Tahoma"/>
                <a:cs typeface="Tahoma"/>
              </a:rPr>
              <a:t>программы</a:t>
            </a:r>
            <a:r>
              <a:rPr sz="1050" spc="-75" dirty="0">
                <a:latin typeface="Tahoma"/>
                <a:cs typeface="Tahoma"/>
              </a:rPr>
              <a:t> </a:t>
            </a:r>
            <a:r>
              <a:rPr sz="1050" spc="80" dirty="0">
                <a:latin typeface="Tahoma"/>
                <a:cs typeface="Tahoma"/>
              </a:rPr>
              <a:t>по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spc="65" dirty="0">
                <a:latin typeface="Tahoma"/>
                <a:cs typeface="Tahoma"/>
              </a:rPr>
              <a:t>учебным </a:t>
            </a:r>
            <a:r>
              <a:rPr sz="1050" spc="-315" dirty="0">
                <a:latin typeface="Tahoma"/>
                <a:cs typeface="Tahoma"/>
              </a:rPr>
              <a:t> </a:t>
            </a:r>
            <a:r>
              <a:rPr sz="1050" spc="114" dirty="0">
                <a:latin typeface="Tahoma"/>
                <a:cs typeface="Tahoma"/>
              </a:rPr>
              <a:t>предметам</a:t>
            </a:r>
            <a:r>
              <a:rPr sz="1050" spc="-75" dirty="0">
                <a:latin typeface="Tahoma"/>
                <a:cs typeface="Tahoma"/>
              </a:rPr>
              <a:t> </a:t>
            </a:r>
            <a:r>
              <a:rPr sz="1050" spc="105" dirty="0">
                <a:latin typeface="Tahoma"/>
                <a:cs typeface="Tahoma"/>
              </a:rPr>
              <a:t>на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100" dirty="0">
                <a:latin typeface="Tahoma"/>
                <a:cs typeface="Tahoma"/>
              </a:rPr>
              <a:t>базовом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65" dirty="0">
                <a:latin typeface="Tahoma"/>
                <a:cs typeface="Tahoma"/>
              </a:rPr>
              <a:t>уровне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933" y="2139670"/>
            <a:ext cx="7687945" cy="462280"/>
          </a:xfrm>
          <a:custGeom>
            <a:avLst/>
            <a:gdLst/>
            <a:ahLst/>
            <a:cxnLst/>
            <a:rect l="l" t="t" r="r" b="b"/>
            <a:pathLst>
              <a:path w="7687945" h="462280">
                <a:moveTo>
                  <a:pt x="7687436" y="0"/>
                </a:moveTo>
                <a:lnTo>
                  <a:pt x="0" y="0"/>
                </a:lnTo>
                <a:lnTo>
                  <a:pt x="0" y="461670"/>
                </a:lnTo>
                <a:lnTo>
                  <a:pt x="7687436" y="461670"/>
                </a:lnTo>
                <a:lnTo>
                  <a:pt x="76874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6933" y="2139670"/>
            <a:ext cx="7687945" cy="2616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ts val="1739"/>
              </a:lnSpc>
              <a:spcBef>
                <a:spcPts val="315"/>
              </a:spcBef>
            </a:pP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5" dirty="0">
                <a:solidFill>
                  <a:srgbClr val="FFFFFF"/>
                </a:solidFill>
                <a:latin typeface="Tahoma"/>
                <a:cs typeface="Tahoma"/>
              </a:rPr>
              <a:t>июн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3324" y="4334065"/>
            <a:ext cx="8496935" cy="231140"/>
          </a:xfrm>
          <a:custGeom>
            <a:avLst/>
            <a:gdLst/>
            <a:ahLst/>
            <a:cxnLst/>
            <a:rect l="l" t="t" r="r" b="b"/>
            <a:pathLst>
              <a:path w="8496935" h="231139">
                <a:moveTo>
                  <a:pt x="0" y="230822"/>
                </a:moveTo>
                <a:lnTo>
                  <a:pt x="8496935" y="230822"/>
                </a:lnTo>
                <a:lnTo>
                  <a:pt x="8496935" y="0"/>
                </a:lnTo>
                <a:lnTo>
                  <a:pt x="0" y="0"/>
                </a:lnTo>
                <a:lnTo>
                  <a:pt x="0" y="23082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3324" y="4564888"/>
            <a:ext cx="8496935" cy="43624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 marR="200025">
              <a:lnSpc>
                <a:spcPct val="100000"/>
              </a:lnSpc>
              <a:spcBef>
                <a:spcPts val="170"/>
              </a:spcBef>
            </a:pPr>
            <a:r>
              <a:rPr sz="1050" spc="55" dirty="0">
                <a:latin typeface="Tahoma"/>
                <a:cs typeface="Tahoma"/>
              </a:rPr>
              <a:t>обеспечить</a:t>
            </a:r>
            <a:r>
              <a:rPr sz="1050" spc="-75" dirty="0">
                <a:latin typeface="Tahoma"/>
                <a:cs typeface="Tahoma"/>
              </a:rPr>
              <a:t> </a:t>
            </a:r>
            <a:r>
              <a:rPr sz="1050" spc="75" dirty="0">
                <a:latin typeface="Tahoma"/>
                <a:cs typeface="Tahoma"/>
              </a:rPr>
              <a:t>разработку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55" dirty="0">
                <a:latin typeface="Tahoma"/>
                <a:cs typeface="Tahoma"/>
              </a:rPr>
              <a:t>и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spc="105" dirty="0">
                <a:latin typeface="Tahoma"/>
                <a:cs typeface="Tahoma"/>
              </a:rPr>
              <a:t>апробацию</a:t>
            </a:r>
            <a:r>
              <a:rPr sz="1050" spc="-80" dirty="0">
                <a:latin typeface="Tahoma"/>
                <a:cs typeface="Tahoma"/>
              </a:rPr>
              <a:t> </a:t>
            </a:r>
            <a:r>
              <a:rPr sz="1050" spc="80" dirty="0">
                <a:latin typeface="Tahoma"/>
                <a:cs typeface="Tahoma"/>
              </a:rPr>
              <a:t>федеральных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70" dirty="0">
                <a:latin typeface="Tahoma"/>
                <a:cs typeface="Tahoma"/>
              </a:rPr>
              <a:t>рабочих</a:t>
            </a:r>
            <a:r>
              <a:rPr sz="1050" spc="-75" dirty="0">
                <a:latin typeface="Tahoma"/>
                <a:cs typeface="Tahoma"/>
              </a:rPr>
              <a:t> </a:t>
            </a:r>
            <a:r>
              <a:rPr sz="1050" spc="130" dirty="0">
                <a:latin typeface="Tahoma"/>
                <a:cs typeface="Tahoma"/>
              </a:rPr>
              <a:t>программ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80" dirty="0">
                <a:latin typeface="Tahoma"/>
                <a:cs typeface="Tahoma"/>
              </a:rPr>
              <a:t>по</a:t>
            </a:r>
            <a:r>
              <a:rPr sz="1050" spc="-55" dirty="0">
                <a:latin typeface="Tahoma"/>
                <a:cs typeface="Tahoma"/>
              </a:rPr>
              <a:t> </a:t>
            </a:r>
            <a:r>
              <a:rPr sz="1050" spc="130" dirty="0">
                <a:latin typeface="Tahoma"/>
                <a:cs typeface="Tahoma"/>
              </a:rPr>
              <a:t>всем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spc="114" dirty="0">
                <a:latin typeface="Tahoma"/>
                <a:cs typeface="Tahoma"/>
              </a:rPr>
              <a:t>предметам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для</a:t>
            </a:r>
            <a:r>
              <a:rPr sz="1050" spc="-35" dirty="0">
                <a:latin typeface="Tahoma"/>
                <a:cs typeface="Tahoma"/>
              </a:rPr>
              <a:t> </a:t>
            </a:r>
            <a:r>
              <a:rPr sz="1050" spc="75" dirty="0">
                <a:latin typeface="Tahoma"/>
                <a:cs typeface="Tahoma"/>
              </a:rPr>
              <a:t>профильного</a:t>
            </a:r>
            <a:r>
              <a:rPr sz="1050" spc="-75" dirty="0">
                <a:latin typeface="Tahoma"/>
                <a:cs typeface="Tahoma"/>
              </a:rPr>
              <a:t> </a:t>
            </a:r>
            <a:r>
              <a:rPr sz="1050" spc="40" dirty="0">
                <a:latin typeface="Tahoma"/>
                <a:cs typeface="Tahoma"/>
              </a:rPr>
              <a:t>обучения </a:t>
            </a:r>
            <a:r>
              <a:rPr sz="1050" spc="-315" dirty="0">
                <a:latin typeface="Tahoma"/>
                <a:cs typeface="Tahoma"/>
              </a:rPr>
              <a:t> </a:t>
            </a:r>
            <a:r>
              <a:rPr sz="1050" spc="35" dirty="0">
                <a:latin typeface="Tahoma"/>
                <a:cs typeface="Tahoma"/>
              </a:rPr>
              <a:t>(углубленного</a:t>
            </a:r>
            <a:r>
              <a:rPr sz="1050" spc="-60" dirty="0">
                <a:latin typeface="Tahoma"/>
                <a:cs typeface="Tahoma"/>
              </a:rPr>
              <a:t> </a:t>
            </a:r>
            <a:r>
              <a:rPr sz="1050" spc="10" dirty="0">
                <a:latin typeface="Tahoma"/>
                <a:cs typeface="Tahoma"/>
              </a:rPr>
              <a:t>изучения</a:t>
            </a:r>
            <a:r>
              <a:rPr sz="1050" spc="-45" dirty="0">
                <a:latin typeface="Tahoma"/>
                <a:cs typeface="Tahoma"/>
              </a:rPr>
              <a:t> </a:t>
            </a:r>
            <a:r>
              <a:rPr sz="1050" spc="15" dirty="0">
                <a:latin typeface="Tahoma"/>
                <a:cs typeface="Tahoma"/>
              </a:rPr>
              <a:t>отдельных</a:t>
            </a:r>
            <a:r>
              <a:rPr sz="1050" spc="-70" dirty="0">
                <a:latin typeface="Tahoma"/>
                <a:cs typeface="Tahoma"/>
              </a:rPr>
              <a:t> </a:t>
            </a:r>
            <a:r>
              <a:rPr sz="1050" spc="65" dirty="0">
                <a:latin typeface="Tahoma"/>
                <a:cs typeface="Tahoma"/>
              </a:rPr>
              <a:t>предметов)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0504" y="4103217"/>
            <a:ext cx="7713980" cy="462280"/>
          </a:xfrm>
          <a:custGeom>
            <a:avLst/>
            <a:gdLst/>
            <a:ahLst/>
            <a:cxnLst/>
            <a:rect l="l" t="t" r="r" b="b"/>
            <a:pathLst>
              <a:path w="7713980" h="462279">
                <a:moveTo>
                  <a:pt x="7713853" y="0"/>
                </a:moveTo>
                <a:lnTo>
                  <a:pt x="0" y="0"/>
                </a:lnTo>
                <a:lnTo>
                  <a:pt x="0" y="461670"/>
                </a:lnTo>
                <a:lnTo>
                  <a:pt x="7713853" y="461670"/>
                </a:lnTo>
                <a:lnTo>
                  <a:pt x="77138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9396" y="4131361"/>
            <a:ext cx="6718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течени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4" dirty="0">
                <a:solidFill>
                  <a:srgbClr val="FFFFFF"/>
                </a:solidFill>
                <a:latin typeface="Tahoma"/>
                <a:cs typeface="Tahoma"/>
              </a:rPr>
              <a:t>2023/24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4" dirty="0">
                <a:solidFill>
                  <a:srgbClr val="FFFFFF"/>
                </a:solidFill>
                <a:latin typeface="Tahoma"/>
                <a:cs typeface="Tahoma"/>
              </a:rPr>
              <a:t>2024/25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 уче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ны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годов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987513"/>
            <a:ext cx="8641080" cy="831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094740" marR="629285" indent="-457200">
              <a:lnSpc>
                <a:spcPct val="100000"/>
              </a:lnSpc>
              <a:spcBef>
                <a:spcPts val="315"/>
              </a:spcBef>
            </a:pPr>
            <a:r>
              <a:rPr sz="2400" b="1" spc="26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сентябр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общеобразовательные  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организации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обязаны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Tahoma"/>
                <a:cs typeface="Tahoma"/>
              </a:rPr>
              <a:t>работать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9185" y="2384805"/>
            <a:ext cx="560514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16.11.2022</a:t>
            </a:r>
            <a:endParaRPr sz="12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tabLst>
                <a:tab pos="314325" algn="l"/>
                <a:tab pos="705485" algn="l"/>
                <a:tab pos="1132205" algn="l"/>
                <a:tab pos="2246630" algn="l"/>
                <a:tab pos="3348990" algn="l"/>
                <a:tab pos="4772660" algn="l"/>
              </a:tabLst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«Об	у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ве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ра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й	о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ра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й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аммы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начального</a:t>
            </a:r>
            <a:r>
              <a:rPr sz="12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образования»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16.11.2022</a:t>
            </a:r>
            <a:endParaRPr sz="12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tabLst>
                <a:tab pos="314325" algn="l"/>
                <a:tab pos="705485" algn="l"/>
                <a:tab pos="1132205" algn="l"/>
                <a:tab pos="2246630" algn="l"/>
                <a:tab pos="3348990" algn="l"/>
                <a:tab pos="4772660" algn="l"/>
              </a:tabLst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«Об	у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ве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ра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й	о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ра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й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аммы  основного</a:t>
            </a:r>
            <a:r>
              <a:rPr sz="12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 образования»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23.11.2022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6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1014</a:t>
            </a:r>
            <a:r>
              <a:rPr sz="1200" i="1" spc="6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«Об</a:t>
            </a:r>
            <a:r>
              <a:rPr sz="1200" i="1" spc="6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утверждении</a:t>
            </a:r>
            <a:r>
              <a:rPr sz="1200" i="1" spc="6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федеральной</a:t>
            </a:r>
            <a:r>
              <a:rPr sz="1200" i="1" spc="6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образовательной</a:t>
            </a:r>
            <a:r>
              <a:rPr sz="1200" i="1" spc="6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программы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среднего</a:t>
            </a:r>
            <a:r>
              <a:rPr sz="12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12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7832" y="2417801"/>
            <a:ext cx="512569" cy="5125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7832" y="3149194"/>
            <a:ext cx="512569" cy="5125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7832" y="3869259"/>
            <a:ext cx="512569" cy="512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1666" y="72644"/>
            <a:ext cx="3821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ФООП</a:t>
            </a:r>
            <a:r>
              <a:rPr spc="-35" dirty="0"/>
              <a:t> </a:t>
            </a:r>
            <a:r>
              <a:rPr spc="10" dirty="0"/>
              <a:t>НОО</a:t>
            </a:r>
            <a:r>
              <a:rPr spc="5" dirty="0"/>
              <a:t>,</a:t>
            </a:r>
            <a:r>
              <a:rPr spc="-20" dirty="0"/>
              <a:t> </a:t>
            </a:r>
            <a:r>
              <a:rPr spc="165" dirty="0"/>
              <a:t>ООО</a:t>
            </a:r>
            <a:r>
              <a:rPr spc="-45" dirty="0"/>
              <a:t> </a:t>
            </a:r>
            <a:r>
              <a:rPr spc="-125" dirty="0"/>
              <a:t>и</a:t>
            </a:r>
            <a:r>
              <a:rPr spc="-35" dirty="0"/>
              <a:t> </a:t>
            </a:r>
            <a:r>
              <a:rPr spc="200" dirty="0"/>
              <a:t>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4573752"/>
            <a:ext cx="8641080" cy="30797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ЕД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114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1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ДЕР</a:t>
            </a:r>
            <a:r>
              <a:rPr sz="1400" b="1" spc="-15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-114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spc="-1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18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ОБЩЕ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-1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ОВАН</a:t>
            </a:r>
            <a:r>
              <a:rPr sz="1400" b="1" spc="-1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18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843533"/>
            <a:ext cx="2742565" cy="3270250"/>
          </a:xfrm>
          <a:custGeom>
            <a:avLst/>
            <a:gdLst/>
            <a:ahLst/>
            <a:cxnLst/>
            <a:rect l="l" t="t" r="r" b="b"/>
            <a:pathLst>
              <a:path w="2742565" h="3270250">
                <a:moveTo>
                  <a:pt x="0" y="0"/>
                </a:moveTo>
                <a:lnTo>
                  <a:pt x="0" y="3269957"/>
                </a:lnTo>
                <a:lnTo>
                  <a:pt x="2742501" y="2615946"/>
                </a:lnTo>
                <a:lnTo>
                  <a:pt x="2742501" y="654050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7139" y="1675138"/>
            <a:ext cx="2489835" cy="147002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Целевой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раздел</a:t>
            </a:r>
            <a:endParaRPr sz="1600">
              <a:latin typeface="Tahoma"/>
              <a:cs typeface="Tahoma"/>
            </a:endParaRPr>
          </a:p>
          <a:p>
            <a:pPr marL="400685">
              <a:lnSpc>
                <a:spcPct val="100000"/>
              </a:lnSpc>
              <a:spcBef>
                <a:spcPts val="600"/>
              </a:spcBef>
            </a:pPr>
            <a:r>
              <a:rPr sz="1050" spc="-3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0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050" spc="1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050" spc="50" dirty="0">
                <a:solidFill>
                  <a:srgbClr val="FFFFFF"/>
                </a:solidFill>
                <a:latin typeface="Tahoma"/>
                <a:cs typeface="Tahoma"/>
              </a:rPr>
              <a:t>ясн</a:t>
            </a:r>
            <a:r>
              <a:rPr sz="1050" spc="10" dirty="0">
                <a:solidFill>
                  <a:srgbClr val="FFFFFF"/>
                </a:solidFill>
                <a:latin typeface="Tahoma"/>
                <a:cs typeface="Tahoma"/>
              </a:rPr>
              <a:t>итель</a:t>
            </a:r>
            <a:r>
              <a:rPr sz="1050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05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050" spc="4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0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050" spc="6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050" spc="4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050" spc="80" dirty="0">
                <a:solidFill>
                  <a:srgbClr val="FFFFFF"/>
                </a:solidFill>
                <a:latin typeface="Tahoma"/>
                <a:cs typeface="Tahoma"/>
              </a:rPr>
              <a:t>иск</a:t>
            </a:r>
            <a:r>
              <a:rPr sz="1050" spc="40" dirty="0">
                <a:solidFill>
                  <a:srgbClr val="FFFFFF"/>
                </a:solidFill>
                <a:latin typeface="Tahoma"/>
                <a:cs typeface="Tahoma"/>
              </a:rPr>
              <a:t>а;</a:t>
            </a:r>
            <a:endParaRPr sz="1050">
              <a:latin typeface="Tahoma"/>
              <a:cs typeface="Tahoma"/>
            </a:endParaRPr>
          </a:p>
          <a:p>
            <a:pPr marL="452755" marR="5080" indent="-440690">
              <a:lnSpc>
                <a:spcPts val="1150"/>
              </a:lnSpc>
              <a:spcBef>
                <a:spcPts val="475"/>
              </a:spcBef>
            </a:pPr>
            <a:r>
              <a:rPr sz="1050" spc="-3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0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050" spc="65" dirty="0">
                <a:solidFill>
                  <a:srgbClr val="FFFFFF"/>
                </a:solidFill>
                <a:latin typeface="Tahoma"/>
                <a:cs typeface="Tahoma"/>
              </a:rPr>
              <a:t>ла</a:t>
            </a:r>
            <a:r>
              <a:rPr sz="1050" spc="75" dirty="0">
                <a:solidFill>
                  <a:srgbClr val="FFFFFF"/>
                </a:solidFill>
                <a:latin typeface="Tahoma"/>
                <a:cs typeface="Tahoma"/>
              </a:rPr>
              <a:t>нир</a:t>
            </a:r>
            <a:r>
              <a:rPr sz="1050" spc="5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050" spc="1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050" spc="20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050" spc="55" dirty="0">
                <a:solidFill>
                  <a:srgbClr val="FFFFFF"/>
                </a:solidFill>
                <a:latin typeface="Tahoma"/>
                <a:cs typeface="Tahoma"/>
              </a:rPr>
              <a:t>ые</a:t>
            </a:r>
            <a:r>
              <a:rPr sz="10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ahoma"/>
                <a:cs typeface="Tahoma"/>
              </a:rPr>
              <a:t>ре</a:t>
            </a:r>
            <a:r>
              <a:rPr sz="1050" spc="6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050" spc="2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льта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050" spc="-2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0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050" spc="85" dirty="0">
                <a:solidFill>
                  <a:srgbClr val="FFFFFF"/>
                </a:solidFill>
                <a:latin typeface="Tahoma"/>
                <a:cs typeface="Tahoma"/>
              </a:rPr>
              <a:t>своен</a:t>
            </a: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ия  </a:t>
            </a:r>
            <a:r>
              <a:rPr sz="1050" spc="90" dirty="0">
                <a:solidFill>
                  <a:srgbClr val="FFFFFF"/>
                </a:solidFill>
                <a:latin typeface="Tahoma"/>
                <a:cs typeface="Tahoma"/>
              </a:rPr>
              <a:t>обучающимися</a:t>
            </a: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Tahoma"/>
                <a:cs typeface="Tahoma"/>
              </a:rPr>
              <a:t>ФООП;</a:t>
            </a:r>
            <a:endParaRPr sz="1050">
              <a:latin typeface="Tahoma"/>
              <a:cs typeface="Tahoma"/>
            </a:endParaRPr>
          </a:p>
          <a:p>
            <a:pPr marL="33655" marR="26034" indent="187325">
              <a:lnSpc>
                <a:spcPts val="1150"/>
              </a:lnSpc>
              <a:spcBef>
                <a:spcPts val="475"/>
              </a:spcBef>
            </a:pPr>
            <a:r>
              <a:rPr sz="1050" spc="-3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0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FFFFFF"/>
                </a:solidFill>
                <a:latin typeface="Tahoma"/>
                <a:cs typeface="Tahoma"/>
              </a:rPr>
              <a:t>систе</a:t>
            </a:r>
            <a:r>
              <a:rPr sz="1050" spc="15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050" spc="17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0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1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050" spc="7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050" spc="60" dirty="0">
                <a:solidFill>
                  <a:srgbClr val="FFFFFF"/>
                </a:solidFill>
                <a:latin typeface="Tahoma"/>
                <a:cs typeface="Tahoma"/>
              </a:rPr>
              <a:t>енки</a:t>
            </a:r>
            <a:r>
              <a:rPr sz="10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Tahoma"/>
                <a:cs typeface="Tahoma"/>
              </a:rPr>
              <a:t>дост</a:t>
            </a:r>
            <a:r>
              <a:rPr sz="1050" spc="65" dirty="0">
                <a:solidFill>
                  <a:srgbClr val="FFFFFF"/>
                </a:solidFill>
                <a:latin typeface="Tahoma"/>
                <a:cs typeface="Tahoma"/>
              </a:rPr>
              <a:t>ижен</a:t>
            </a: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ия  </a:t>
            </a:r>
            <a:r>
              <a:rPr sz="1050" spc="70" dirty="0">
                <a:solidFill>
                  <a:srgbClr val="FFFFFF"/>
                </a:solidFill>
                <a:latin typeface="Tahoma"/>
                <a:cs typeface="Tahoma"/>
              </a:rPr>
              <a:t>планируемых</a:t>
            </a: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Tahoma"/>
                <a:cs typeface="Tahoma"/>
              </a:rPr>
              <a:t>результатов</a:t>
            </a:r>
            <a:r>
              <a:rPr sz="10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ahoma"/>
                <a:cs typeface="Tahoma"/>
              </a:rPr>
              <a:t>освоения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ts val="1145"/>
              </a:lnSpc>
            </a:pPr>
            <a:r>
              <a:rPr sz="1050" spc="114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0780" y="843533"/>
            <a:ext cx="2742565" cy="3270250"/>
          </a:xfrm>
          <a:custGeom>
            <a:avLst/>
            <a:gdLst/>
            <a:ahLst/>
            <a:cxnLst/>
            <a:rect l="l" t="t" r="r" b="b"/>
            <a:pathLst>
              <a:path w="2742565" h="3270250">
                <a:moveTo>
                  <a:pt x="0" y="0"/>
                </a:moveTo>
                <a:lnTo>
                  <a:pt x="0" y="3269957"/>
                </a:lnTo>
                <a:lnTo>
                  <a:pt x="2742438" y="2615946"/>
                </a:lnTo>
                <a:lnTo>
                  <a:pt x="2742438" y="6540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5594" y="1630806"/>
            <a:ext cx="2432050" cy="16713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850900" marR="291465" indent="-550545">
              <a:lnSpc>
                <a:spcPts val="1760"/>
              </a:lnSpc>
              <a:spcBef>
                <a:spcPts val="285"/>
              </a:spcBef>
            </a:pPr>
            <a:r>
              <a:rPr sz="1600" b="1" spc="70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600" b="1" spc="7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ержате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ьный 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раздел</a:t>
            </a:r>
            <a:endParaRPr sz="1600">
              <a:latin typeface="Tahoma"/>
              <a:cs typeface="Tahoma"/>
            </a:endParaRPr>
          </a:p>
          <a:p>
            <a:pPr marL="90805" marR="5080" indent="-90805">
              <a:lnSpc>
                <a:spcPts val="1110"/>
              </a:lnSpc>
              <a:spcBef>
                <a:spcPts val="685"/>
              </a:spcBef>
              <a:buChar char="-"/>
              <a:tabLst>
                <a:tab pos="90805" algn="l"/>
              </a:tabLst>
            </a:pPr>
            <a:r>
              <a:rPr sz="1000" spc="85" dirty="0">
                <a:solidFill>
                  <a:srgbClr val="FFFFFF"/>
                </a:solidFill>
                <a:latin typeface="Tahoma"/>
                <a:cs typeface="Tahoma"/>
              </a:rPr>
              <a:t>федеральные</a:t>
            </a:r>
            <a:r>
              <a:rPr sz="1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80" dirty="0">
                <a:solidFill>
                  <a:srgbClr val="FFFFFF"/>
                </a:solidFill>
                <a:latin typeface="Tahoma"/>
                <a:cs typeface="Tahoma"/>
              </a:rPr>
              <a:t>рабочие</a:t>
            </a:r>
            <a:r>
              <a:rPr sz="1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100" dirty="0">
                <a:solidFill>
                  <a:srgbClr val="FFFFFF"/>
                </a:solidFill>
                <a:latin typeface="Tahoma"/>
                <a:cs typeface="Tahoma"/>
              </a:rPr>
              <a:t>программы </a:t>
            </a:r>
            <a:r>
              <a:rPr sz="10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учебных</a:t>
            </a:r>
            <a:r>
              <a:rPr sz="1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Tahoma"/>
                <a:cs typeface="Tahoma"/>
              </a:rPr>
              <a:t>предметов;</a:t>
            </a:r>
            <a:endParaRPr sz="1000">
              <a:latin typeface="Tahoma"/>
              <a:cs typeface="Tahoma"/>
            </a:endParaRPr>
          </a:p>
          <a:p>
            <a:pPr marL="93345" marR="85725" indent="168910">
              <a:lnSpc>
                <a:spcPts val="1100"/>
              </a:lnSpc>
              <a:spcBef>
                <a:spcPts val="430"/>
              </a:spcBef>
            </a:pPr>
            <a:r>
              <a:rPr sz="1000" spc="-35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1000" spc="120" dirty="0">
                <a:solidFill>
                  <a:srgbClr val="FFFFFF"/>
                </a:solidFill>
                <a:latin typeface="Tahoma"/>
                <a:cs typeface="Tahoma"/>
              </a:rPr>
              <a:t>программа </a:t>
            </a:r>
            <a:r>
              <a:rPr sz="1000" spc="95" dirty="0">
                <a:solidFill>
                  <a:srgbClr val="FFFFFF"/>
                </a:solidFill>
                <a:latin typeface="Tahoma"/>
                <a:cs typeface="Tahoma"/>
              </a:rPr>
              <a:t>формирования </a:t>
            </a:r>
            <a:r>
              <a:rPr sz="10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универсальных</a:t>
            </a:r>
            <a:r>
              <a:rPr sz="1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учебных</a:t>
            </a:r>
            <a:r>
              <a:rPr sz="1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Tahoma"/>
                <a:cs typeface="Tahoma"/>
              </a:rPr>
              <a:t>действий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endParaRPr sz="1000">
              <a:latin typeface="Tahoma"/>
              <a:cs typeface="Tahoma"/>
            </a:endParaRPr>
          </a:p>
          <a:p>
            <a:pPr marL="755015">
              <a:lnSpc>
                <a:spcPts val="1090"/>
              </a:lnSpc>
            </a:pPr>
            <a:r>
              <a:rPr sz="1000" spc="50" dirty="0">
                <a:solidFill>
                  <a:srgbClr val="FFFFFF"/>
                </a:solidFill>
                <a:latin typeface="Tahoma"/>
                <a:cs typeface="Tahoma"/>
              </a:rPr>
              <a:t>обучающихся;</a:t>
            </a:r>
            <a:endParaRPr sz="1000">
              <a:latin typeface="Tahoma"/>
              <a:cs typeface="Tahoma"/>
            </a:endParaRPr>
          </a:p>
          <a:p>
            <a:pPr marL="110489" marR="26034" indent="-110489">
              <a:lnSpc>
                <a:spcPts val="1100"/>
              </a:lnSpc>
              <a:spcBef>
                <a:spcPts val="445"/>
              </a:spcBef>
              <a:buChar char="-"/>
              <a:tabLst>
                <a:tab pos="110489" algn="l"/>
              </a:tabLst>
            </a:pPr>
            <a:r>
              <a:rPr sz="1000" spc="85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70" dirty="0">
                <a:solidFill>
                  <a:srgbClr val="FFFFFF"/>
                </a:solidFill>
                <a:latin typeface="Tahoma"/>
                <a:cs typeface="Tahoma"/>
              </a:rPr>
              <a:t>рабочая</a:t>
            </a:r>
            <a:r>
              <a:rPr sz="1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120" dirty="0">
                <a:solidFill>
                  <a:srgbClr val="FFFFFF"/>
                </a:solidFill>
                <a:latin typeface="Tahoma"/>
                <a:cs typeface="Tahoma"/>
              </a:rPr>
              <a:t>программа </a:t>
            </a:r>
            <a:r>
              <a:rPr sz="10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Tahoma"/>
                <a:cs typeface="Tahoma"/>
              </a:rPr>
              <a:t>воспитания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8959" y="843533"/>
            <a:ext cx="2742565" cy="3270250"/>
          </a:xfrm>
          <a:custGeom>
            <a:avLst/>
            <a:gdLst/>
            <a:ahLst/>
            <a:cxnLst/>
            <a:rect l="l" t="t" r="r" b="b"/>
            <a:pathLst>
              <a:path w="2742565" h="3270250">
                <a:moveTo>
                  <a:pt x="0" y="0"/>
                </a:moveTo>
                <a:lnTo>
                  <a:pt x="0" y="3269957"/>
                </a:lnTo>
                <a:lnTo>
                  <a:pt x="2742438" y="2615946"/>
                </a:lnTo>
                <a:lnTo>
                  <a:pt x="2742438" y="65405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72276" y="1492402"/>
            <a:ext cx="2495550" cy="188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89560" algn="ctr">
              <a:lnSpc>
                <a:spcPct val="127499"/>
              </a:lnSpc>
              <a:spcBef>
                <a:spcPts val="100"/>
              </a:spcBef>
            </a:pPr>
            <a:r>
              <a:rPr sz="1600" b="1" spc="85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600" b="1" spc="70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600" b="1" spc="-60" dirty="0">
                <a:solidFill>
                  <a:srgbClr val="003366"/>
                </a:solidFill>
                <a:latin typeface="Tahoma"/>
                <a:cs typeface="Tahoma"/>
              </a:rPr>
              <a:t>гани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за</a:t>
            </a:r>
            <a:r>
              <a:rPr sz="1600" b="1" spc="5" dirty="0">
                <a:solidFill>
                  <a:srgbClr val="003366"/>
                </a:solidFill>
                <a:latin typeface="Tahoma"/>
                <a:cs typeface="Tahoma"/>
              </a:rPr>
              <a:t>ц</a:t>
            </a:r>
            <a:r>
              <a:rPr sz="1600" b="1" spc="-60" dirty="0">
                <a:solidFill>
                  <a:srgbClr val="003366"/>
                </a:solidFill>
                <a:latin typeface="Tahoma"/>
                <a:cs typeface="Tahoma"/>
              </a:rPr>
              <a:t>ион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600" b="1" spc="-80" dirty="0">
                <a:solidFill>
                  <a:srgbClr val="003366"/>
                </a:solidFill>
                <a:latin typeface="Tahoma"/>
                <a:cs typeface="Tahoma"/>
              </a:rPr>
              <a:t>ый 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раздел</a:t>
            </a:r>
            <a:endParaRPr sz="1600">
              <a:latin typeface="Tahoma"/>
              <a:cs typeface="Tahoma"/>
            </a:endParaRPr>
          </a:p>
          <a:p>
            <a:pPr marL="274320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solidFill>
                  <a:srgbClr val="003366"/>
                </a:solidFill>
                <a:latin typeface="Tahoma"/>
                <a:cs typeface="Tahoma"/>
              </a:rPr>
              <a:t>- </a:t>
            </a:r>
            <a:r>
              <a:rPr sz="1000" spc="145" dirty="0">
                <a:solidFill>
                  <a:srgbClr val="003366"/>
                </a:solidFill>
                <a:latin typeface="Tahoma"/>
                <a:cs typeface="Tahoma"/>
              </a:rPr>
              <a:t>федер</a:t>
            </a:r>
            <a:r>
              <a:rPr sz="1000" spc="15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000" spc="-1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1000" spc="-5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-2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0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000" spc="45" dirty="0">
                <a:solidFill>
                  <a:srgbClr val="003366"/>
                </a:solidFill>
                <a:latin typeface="Tahoma"/>
                <a:cs typeface="Tahoma"/>
              </a:rPr>
              <a:t>че</a:t>
            </a:r>
            <a:r>
              <a:rPr sz="1000" spc="55" dirty="0">
                <a:solidFill>
                  <a:srgbClr val="003366"/>
                </a:solidFill>
                <a:latin typeface="Tahoma"/>
                <a:cs typeface="Tahoma"/>
              </a:rPr>
              <a:t>б</a:t>
            </a:r>
            <a:r>
              <a:rPr sz="1000" spc="3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-2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0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000" spc="70" dirty="0">
                <a:solidFill>
                  <a:srgbClr val="003366"/>
                </a:solidFill>
                <a:latin typeface="Tahoma"/>
                <a:cs typeface="Tahoma"/>
              </a:rPr>
              <a:t>ла</a:t>
            </a:r>
            <a:r>
              <a:rPr sz="1000" spc="3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-80" dirty="0">
                <a:solidFill>
                  <a:srgbClr val="003366"/>
                </a:solidFill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809625" marR="175895" indent="-625475">
              <a:lnSpc>
                <a:spcPts val="1100"/>
              </a:lnSpc>
              <a:spcBef>
                <a:spcPts val="455"/>
              </a:spcBef>
            </a:pPr>
            <a:r>
              <a:rPr sz="1000" spc="-35" dirty="0">
                <a:solidFill>
                  <a:srgbClr val="003366"/>
                </a:solidFill>
                <a:latin typeface="Tahoma"/>
                <a:cs typeface="Tahoma"/>
              </a:rPr>
              <a:t>- </a:t>
            </a:r>
            <a:r>
              <a:rPr sz="1000" spc="145" dirty="0">
                <a:solidFill>
                  <a:srgbClr val="003366"/>
                </a:solidFill>
                <a:latin typeface="Tahoma"/>
                <a:cs typeface="Tahoma"/>
              </a:rPr>
              <a:t>федер</a:t>
            </a:r>
            <a:r>
              <a:rPr sz="1000" spc="15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000" spc="-1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1000" spc="-5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-2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0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000" spc="70" dirty="0">
                <a:solidFill>
                  <a:srgbClr val="003366"/>
                </a:solidFill>
                <a:latin typeface="Tahoma"/>
                <a:cs typeface="Tahoma"/>
              </a:rPr>
              <a:t>ла</a:t>
            </a:r>
            <a:r>
              <a:rPr sz="1000" spc="3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000" spc="-1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8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000" spc="70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000" spc="12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000" spc="100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000" spc="-30" dirty="0">
                <a:solidFill>
                  <a:srgbClr val="003366"/>
                </a:solidFill>
                <a:latin typeface="Tahoma"/>
                <a:cs typeface="Tahoma"/>
              </a:rPr>
              <a:t>чн</a:t>
            </a:r>
            <a:r>
              <a:rPr sz="1000" spc="100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000" spc="35" dirty="0">
                <a:solidFill>
                  <a:srgbClr val="003366"/>
                </a:solidFill>
                <a:latin typeface="Tahoma"/>
                <a:cs typeface="Tahoma"/>
              </a:rPr>
              <a:t>й  </a:t>
            </a:r>
            <a:r>
              <a:rPr sz="1000" spc="20" dirty="0">
                <a:solidFill>
                  <a:srgbClr val="003366"/>
                </a:solidFill>
                <a:latin typeface="Tahoma"/>
                <a:cs typeface="Tahoma"/>
              </a:rPr>
              <a:t>деятельности;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ts val="1150"/>
              </a:lnSpc>
              <a:spcBef>
                <a:spcPts val="320"/>
              </a:spcBef>
            </a:pPr>
            <a:r>
              <a:rPr sz="1000" spc="-35" dirty="0">
                <a:solidFill>
                  <a:srgbClr val="003366"/>
                </a:solidFill>
                <a:latin typeface="Tahoma"/>
                <a:cs typeface="Tahoma"/>
              </a:rPr>
              <a:t>- </a:t>
            </a:r>
            <a:r>
              <a:rPr sz="1000" spc="170" dirty="0">
                <a:solidFill>
                  <a:srgbClr val="003366"/>
                </a:solidFill>
                <a:latin typeface="Tahoma"/>
                <a:cs typeface="Tahoma"/>
              </a:rPr>
              <a:t>фе</a:t>
            </a:r>
            <a:r>
              <a:rPr sz="1000" spc="140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000" spc="135" dirty="0">
                <a:solidFill>
                  <a:srgbClr val="003366"/>
                </a:solidFill>
                <a:latin typeface="Tahoma"/>
                <a:cs typeface="Tahoma"/>
              </a:rPr>
              <a:t>ера</a:t>
            </a:r>
            <a:r>
              <a:rPr sz="1000" spc="-25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100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0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80" dirty="0">
                <a:solidFill>
                  <a:srgbClr val="003366"/>
                </a:solidFill>
                <a:latin typeface="Tahoma"/>
                <a:cs typeface="Tahoma"/>
              </a:rPr>
              <a:t>ка</a:t>
            </a:r>
            <a:r>
              <a:rPr sz="1000" spc="45" dirty="0">
                <a:solidFill>
                  <a:srgbClr val="003366"/>
                </a:solidFill>
                <a:latin typeface="Tahoma"/>
                <a:cs typeface="Tahoma"/>
              </a:rPr>
              <a:t>ленд</a:t>
            </a:r>
            <a:r>
              <a:rPr sz="1000" spc="13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000" spc="14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00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0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2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000" spc="45" dirty="0">
                <a:solidFill>
                  <a:srgbClr val="003366"/>
                </a:solidFill>
                <a:latin typeface="Tahoma"/>
                <a:cs typeface="Tahoma"/>
              </a:rPr>
              <a:t>чебн</a:t>
            </a:r>
            <a:r>
              <a:rPr sz="1000" spc="10" dirty="0">
                <a:solidFill>
                  <a:srgbClr val="003366"/>
                </a:solidFill>
                <a:latin typeface="Tahoma"/>
                <a:cs typeface="Tahoma"/>
              </a:rPr>
              <a:t>ый</a:t>
            </a:r>
            <a:endParaRPr sz="1000">
              <a:latin typeface="Tahoma"/>
              <a:cs typeface="Tahoma"/>
            </a:endParaRPr>
          </a:p>
          <a:p>
            <a:pPr marL="1905" algn="ctr">
              <a:lnSpc>
                <a:spcPts val="1150"/>
              </a:lnSpc>
            </a:pPr>
            <a:r>
              <a:rPr sz="1000" spc="70" dirty="0">
                <a:solidFill>
                  <a:srgbClr val="003366"/>
                </a:solidFill>
                <a:latin typeface="Tahoma"/>
                <a:cs typeface="Tahoma"/>
              </a:rPr>
              <a:t>график;</a:t>
            </a:r>
            <a:endParaRPr sz="1000">
              <a:latin typeface="Tahoma"/>
              <a:cs typeface="Tahoma"/>
            </a:endParaRPr>
          </a:p>
          <a:p>
            <a:pPr marL="486409" marR="117475" indent="-363220">
              <a:lnSpc>
                <a:spcPts val="1100"/>
              </a:lnSpc>
              <a:spcBef>
                <a:spcPts val="445"/>
              </a:spcBef>
            </a:pPr>
            <a:r>
              <a:rPr sz="1000" spc="-35" dirty="0">
                <a:solidFill>
                  <a:srgbClr val="003366"/>
                </a:solidFill>
                <a:latin typeface="Tahoma"/>
                <a:cs typeface="Tahoma"/>
              </a:rPr>
              <a:t>- </a:t>
            </a:r>
            <a:r>
              <a:rPr sz="1000" spc="145" dirty="0">
                <a:solidFill>
                  <a:srgbClr val="003366"/>
                </a:solidFill>
                <a:latin typeface="Tahoma"/>
                <a:cs typeface="Tahoma"/>
              </a:rPr>
              <a:t>федер</a:t>
            </a:r>
            <a:r>
              <a:rPr sz="1000" spc="15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000" spc="-1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1000" spc="-5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-2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0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r>
              <a:rPr sz="1000" spc="15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000" spc="40" dirty="0">
                <a:solidFill>
                  <a:srgbClr val="003366"/>
                </a:solidFill>
                <a:latin typeface="Tahoma"/>
                <a:cs typeface="Tahoma"/>
              </a:rPr>
              <a:t>ле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105" dirty="0">
                <a:solidFill>
                  <a:srgbClr val="003366"/>
                </a:solidFill>
                <a:latin typeface="Tahoma"/>
                <a:cs typeface="Tahoma"/>
              </a:rPr>
              <a:t>да</a:t>
            </a:r>
            <a:r>
              <a:rPr sz="1000" spc="114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000" spc="3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000" spc="-2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000" spc="50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0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5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000" spc="10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000" spc="15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000" spc="20" dirty="0">
                <a:solidFill>
                  <a:srgbClr val="003366"/>
                </a:solidFill>
                <a:latin typeface="Tahoma"/>
                <a:cs typeface="Tahoma"/>
              </a:rPr>
              <a:t>н  </a:t>
            </a:r>
            <a:r>
              <a:rPr sz="1000" spc="35" dirty="0">
                <a:solidFill>
                  <a:srgbClr val="003366"/>
                </a:solidFill>
                <a:latin typeface="Tahoma"/>
                <a:cs typeface="Tahoma"/>
              </a:rPr>
              <a:t>воспитательной</a:t>
            </a:r>
            <a:r>
              <a:rPr sz="1000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000" spc="65" dirty="0">
                <a:solidFill>
                  <a:srgbClr val="003366"/>
                </a:solidFill>
                <a:latin typeface="Tahoma"/>
                <a:cs typeface="Tahoma"/>
              </a:rPr>
              <a:t>работы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1768"/>
            <a:ext cx="9144000" cy="584835"/>
          </a:xfrm>
          <a:custGeom>
            <a:avLst/>
            <a:gdLst/>
            <a:ahLst/>
            <a:cxnLst/>
            <a:rect l="l" t="t" r="r" b="b"/>
            <a:pathLst>
              <a:path w="9144000" h="584835">
                <a:moveTo>
                  <a:pt x="9144000" y="0"/>
                </a:moveTo>
                <a:lnTo>
                  <a:pt x="0" y="0"/>
                </a:lnTo>
                <a:lnTo>
                  <a:pt x="0" y="584771"/>
                </a:lnTo>
                <a:lnTo>
                  <a:pt x="9144000" y="58477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4170" y="2237689"/>
            <a:ext cx="3376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/>
              <a:t>Целевой</a:t>
            </a:r>
            <a:r>
              <a:rPr sz="3200" spc="-105" dirty="0"/>
              <a:t> </a:t>
            </a:r>
            <a:r>
              <a:rPr sz="3200" spc="-25" dirty="0"/>
              <a:t>раздел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322" y="72644"/>
            <a:ext cx="6674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Планируемые</a:t>
            </a:r>
            <a:r>
              <a:rPr spc="-35" dirty="0"/>
              <a:t> </a:t>
            </a:r>
            <a:r>
              <a:rPr spc="-45" dirty="0"/>
              <a:t>результаты</a:t>
            </a:r>
            <a:r>
              <a:rPr spc="-30" dirty="0"/>
              <a:t> </a:t>
            </a:r>
            <a:r>
              <a:rPr spc="-25" dirty="0"/>
              <a:t>освоения</a:t>
            </a:r>
            <a:r>
              <a:rPr spc="-15" dirty="0"/>
              <a:t> </a:t>
            </a:r>
            <a:r>
              <a:rPr spc="-45" dirty="0"/>
              <a:t>ФООП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997" y="697874"/>
            <a:ext cx="7656897" cy="29556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38199" y="2035555"/>
            <a:ext cx="17481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0" dirty="0">
                <a:solidFill>
                  <a:srgbClr val="003366"/>
                </a:solidFill>
                <a:latin typeface="Tahoma"/>
                <a:cs typeface="Tahoma"/>
              </a:rPr>
              <a:t>Т</a:t>
            </a:r>
            <a:r>
              <a:rPr sz="1500" b="1" spc="45" dirty="0">
                <a:solidFill>
                  <a:srgbClr val="003366"/>
                </a:solidFill>
                <a:latin typeface="Tahoma"/>
                <a:cs typeface="Tahoma"/>
              </a:rPr>
              <a:t>ре</a:t>
            </a:r>
            <a:r>
              <a:rPr sz="1500" b="1" spc="40" dirty="0">
                <a:solidFill>
                  <a:srgbClr val="003366"/>
                </a:solidFill>
                <a:latin typeface="Tahoma"/>
                <a:cs typeface="Tahoma"/>
              </a:rPr>
              <a:t>б</a:t>
            </a:r>
            <a:r>
              <a:rPr sz="1500" b="1" dirty="0">
                <a:solidFill>
                  <a:srgbClr val="003366"/>
                </a:solidFill>
                <a:latin typeface="Tahoma"/>
                <a:cs typeface="Tahoma"/>
              </a:rPr>
              <a:t>ов</a:t>
            </a:r>
            <a:r>
              <a:rPr sz="1500" b="1" spc="1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500" b="1" spc="-105" dirty="0">
                <a:solidFill>
                  <a:srgbClr val="003366"/>
                </a:solidFill>
                <a:latin typeface="Tahoma"/>
                <a:cs typeface="Tahoma"/>
              </a:rPr>
              <a:t>ни</a:t>
            </a:r>
            <a:r>
              <a:rPr sz="1500" b="1" spc="-95" dirty="0">
                <a:solidFill>
                  <a:srgbClr val="003366"/>
                </a:solidFill>
                <a:latin typeface="Tahoma"/>
                <a:cs typeface="Tahoma"/>
              </a:rPr>
              <a:t>я</a:t>
            </a:r>
            <a:r>
              <a:rPr sz="15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500" b="1" spc="-190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1500" b="1" spc="35" dirty="0">
                <a:solidFill>
                  <a:srgbClr val="003366"/>
                </a:solidFill>
                <a:latin typeface="Tahoma"/>
                <a:cs typeface="Tahoma"/>
              </a:rPr>
              <a:t>ГОС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9984" y="1930400"/>
            <a:ext cx="1764664" cy="4648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18440" marR="5080" indent="-206375">
              <a:lnSpc>
                <a:spcPts val="1660"/>
              </a:lnSpc>
              <a:spcBef>
                <a:spcPts val="270"/>
              </a:spcBef>
            </a:pPr>
            <a:r>
              <a:rPr sz="1500" b="1" spc="60" dirty="0">
                <a:solidFill>
                  <a:srgbClr val="003366"/>
                </a:solidFill>
                <a:latin typeface="Tahoma"/>
                <a:cs typeface="Tahoma"/>
              </a:rPr>
              <a:t>Обр</a:t>
            </a:r>
            <a:r>
              <a:rPr sz="1500" b="1" spc="9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500" b="1" spc="-30" dirty="0">
                <a:solidFill>
                  <a:srgbClr val="003366"/>
                </a:solidFill>
                <a:latin typeface="Tahoma"/>
                <a:cs typeface="Tahoma"/>
              </a:rPr>
              <a:t>зов</a:t>
            </a:r>
            <a:r>
              <a:rPr sz="1500" b="1" spc="-2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500" b="1" spc="-50" dirty="0">
                <a:solidFill>
                  <a:srgbClr val="003366"/>
                </a:solidFill>
                <a:latin typeface="Tahoma"/>
                <a:cs typeface="Tahoma"/>
              </a:rPr>
              <a:t>тел</a:t>
            </a:r>
            <a:r>
              <a:rPr sz="1500" b="1" spc="-4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500" b="1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500" b="1" spc="1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500" b="1" spc="-90" dirty="0">
                <a:solidFill>
                  <a:srgbClr val="003366"/>
                </a:solidFill>
                <a:latin typeface="Tahoma"/>
                <a:cs typeface="Tahoma"/>
              </a:rPr>
              <a:t>я  </a:t>
            </a:r>
            <a:r>
              <a:rPr sz="1500" b="1" spc="-20" dirty="0">
                <a:solidFill>
                  <a:srgbClr val="003366"/>
                </a:solidFill>
                <a:latin typeface="Tahoma"/>
                <a:cs typeface="Tahoma"/>
              </a:rPr>
              <a:t>деятельность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8794" y="1825244"/>
            <a:ext cx="1665605" cy="6750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2100"/>
              </a:lnSpc>
              <a:spcBef>
                <a:spcPts val="240"/>
              </a:spcBef>
            </a:pPr>
            <a:r>
              <a:rPr sz="1500" b="1" spc="60" dirty="0">
                <a:solidFill>
                  <a:srgbClr val="003366"/>
                </a:solidFill>
                <a:latin typeface="Tahoma"/>
                <a:cs typeface="Tahoma"/>
              </a:rPr>
              <a:t>Система</a:t>
            </a:r>
            <a:r>
              <a:rPr sz="1500" b="1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003366"/>
                </a:solidFill>
                <a:latin typeface="Tahoma"/>
                <a:cs typeface="Tahoma"/>
              </a:rPr>
              <a:t>оценки </a:t>
            </a:r>
            <a:r>
              <a:rPr sz="1500" b="1" spc="-4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003366"/>
                </a:solidFill>
                <a:latin typeface="Tahoma"/>
                <a:cs typeface="Tahoma"/>
              </a:rPr>
              <a:t>результатов </a:t>
            </a:r>
            <a:r>
              <a:rPr sz="15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rgbClr val="003366"/>
                </a:solidFill>
                <a:latin typeface="Tahoma"/>
                <a:cs typeface="Tahoma"/>
              </a:rPr>
              <a:t>освоения</a:t>
            </a:r>
            <a:r>
              <a:rPr sz="15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3826865"/>
            <a:ext cx="827024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i="1" spc="-254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400" b="1" i="1" spc="-2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45" dirty="0">
                <a:solidFill>
                  <a:srgbClr val="FF0000"/>
                </a:solidFill>
                <a:latin typeface="Verdana"/>
                <a:cs typeface="Verdana"/>
              </a:rPr>
              <a:t>ФООП</a:t>
            </a:r>
            <a:r>
              <a:rPr sz="1400" b="1" i="1" spc="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10" dirty="0">
                <a:solidFill>
                  <a:srgbClr val="FF0000"/>
                </a:solidFill>
                <a:latin typeface="Verdana"/>
                <a:cs typeface="Verdana"/>
              </a:rPr>
              <a:t>описаны</a:t>
            </a:r>
            <a:r>
              <a:rPr sz="1400" b="1" i="1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90" dirty="0">
                <a:solidFill>
                  <a:srgbClr val="FF0000"/>
                </a:solidFill>
                <a:latin typeface="Verdana"/>
                <a:cs typeface="Verdana"/>
              </a:rPr>
              <a:t>предметные</a:t>
            </a:r>
            <a:r>
              <a:rPr sz="1400" b="1" i="1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05" dirty="0">
                <a:solidFill>
                  <a:srgbClr val="FF0000"/>
                </a:solidFill>
                <a:latin typeface="Verdana"/>
                <a:cs typeface="Verdana"/>
              </a:rPr>
              <a:t>результаты</a:t>
            </a:r>
            <a:r>
              <a:rPr sz="1400" b="1" i="1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75" dirty="0">
                <a:solidFill>
                  <a:srgbClr val="FF0000"/>
                </a:solidFill>
                <a:latin typeface="Verdana"/>
                <a:cs typeface="Verdana"/>
              </a:rPr>
              <a:t>для</a:t>
            </a:r>
            <a:r>
              <a:rPr sz="1400" b="1" i="1" spc="-1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35" dirty="0">
                <a:solidFill>
                  <a:srgbClr val="FF0000"/>
                </a:solidFill>
                <a:latin typeface="Verdana"/>
                <a:cs typeface="Verdana"/>
              </a:rPr>
              <a:t>учебных</a:t>
            </a:r>
            <a:r>
              <a:rPr sz="1400" b="1" i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85" dirty="0">
                <a:solidFill>
                  <a:srgbClr val="FF0000"/>
                </a:solidFill>
                <a:latin typeface="Verdana"/>
                <a:cs typeface="Verdana"/>
              </a:rPr>
              <a:t>предметов,</a:t>
            </a:r>
            <a:r>
              <a:rPr sz="1400" b="1" i="1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20" dirty="0">
                <a:solidFill>
                  <a:srgbClr val="FF0000"/>
                </a:solidFill>
                <a:latin typeface="Verdana"/>
                <a:cs typeface="Verdana"/>
              </a:rPr>
              <a:t>по</a:t>
            </a:r>
            <a:r>
              <a:rPr sz="1400" b="1" i="1" spc="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85" dirty="0">
                <a:solidFill>
                  <a:srgbClr val="FF0000"/>
                </a:solidFill>
                <a:latin typeface="Verdana"/>
                <a:cs typeface="Verdana"/>
              </a:rPr>
              <a:t>которым </a:t>
            </a:r>
            <a:r>
              <a:rPr sz="1400" b="1" i="1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90" dirty="0">
                <a:solidFill>
                  <a:srgbClr val="FF0000"/>
                </a:solidFill>
                <a:latin typeface="Verdana"/>
                <a:cs typeface="Verdana"/>
              </a:rPr>
              <a:t>необходимо</a:t>
            </a:r>
            <a:r>
              <a:rPr sz="1400" b="1" i="1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20" dirty="0">
                <a:solidFill>
                  <a:srgbClr val="FF0000"/>
                </a:solidFill>
                <a:latin typeface="Verdana"/>
                <a:cs typeface="Verdana"/>
              </a:rPr>
              <a:t>применять</a:t>
            </a:r>
            <a:r>
              <a:rPr sz="1400" b="1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95" dirty="0">
                <a:solidFill>
                  <a:srgbClr val="FF0000"/>
                </a:solidFill>
                <a:latin typeface="Verdana"/>
                <a:cs typeface="Verdana"/>
              </a:rPr>
              <a:t>федеральные</a:t>
            </a:r>
            <a:r>
              <a:rPr sz="1400" b="1" i="1" spc="-90" dirty="0">
                <a:solidFill>
                  <a:srgbClr val="FF0000"/>
                </a:solidFill>
                <a:latin typeface="Verdana"/>
                <a:cs typeface="Verdana"/>
              </a:rPr>
              <a:t> рабочие</a:t>
            </a:r>
            <a:r>
              <a:rPr sz="1400" b="1" i="1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05" dirty="0">
                <a:solidFill>
                  <a:srgbClr val="FF0000"/>
                </a:solidFill>
                <a:latin typeface="Verdana"/>
                <a:cs typeface="Verdana"/>
              </a:rPr>
              <a:t>программы;</a:t>
            </a:r>
            <a:r>
              <a:rPr sz="1400" b="1" i="1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05" dirty="0">
                <a:solidFill>
                  <a:srgbClr val="FF0000"/>
                </a:solidFill>
                <a:latin typeface="Verdana"/>
                <a:cs typeface="Verdana"/>
              </a:rPr>
              <a:t>чтобы</a:t>
            </a:r>
            <a:r>
              <a:rPr sz="1400" b="1" i="1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80" dirty="0">
                <a:solidFill>
                  <a:srgbClr val="FF0000"/>
                </a:solidFill>
                <a:latin typeface="Verdana"/>
                <a:cs typeface="Verdana"/>
              </a:rPr>
              <a:t>сформулировать </a:t>
            </a:r>
            <a:r>
              <a:rPr sz="1400" b="1" i="1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85" dirty="0">
                <a:solidFill>
                  <a:srgbClr val="FF0000"/>
                </a:solidFill>
                <a:latin typeface="Verdana"/>
                <a:cs typeface="Verdana"/>
              </a:rPr>
              <a:t>предметные</a:t>
            </a:r>
            <a:r>
              <a:rPr sz="1400" b="1" i="1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05" dirty="0">
                <a:solidFill>
                  <a:srgbClr val="FF0000"/>
                </a:solidFill>
                <a:latin typeface="Verdana"/>
                <a:cs typeface="Verdana"/>
              </a:rPr>
              <a:t>результаты</a:t>
            </a:r>
            <a:r>
              <a:rPr sz="1400" b="1" i="1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80" dirty="0">
                <a:solidFill>
                  <a:srgbClr val="FF0000"/>
                </a:solidFill>
                <a:latin typeface="Verdana"/>
                <a:cs typeface="Verdana"/>
              </a:rPr>
              <a:t>для</a:t>
            </a:r>
            <a:r>
              <a:rPr sz="1400" b="1" i="1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35" dirty="0">
                <a:solidFill>
                  <a:srgbClr val="FF0000"/>
                </a:solidFill>
                <a:latin typeface="Verdana"/>
                <a:cs typeface="Verdana"/>
              </a:rPr>
              <a:t>других</a:t>
            </a:r>
            <a:r>
              <a:rPr sz="1400" b="1" i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35" dirty="0">
                <a:solidFill>
                  <a:srgbClr val="FF0000"/>
                </a:solidFill>
                <a:latin typeface="Verdana"/>
                <a:cs typeface="Verdana"/>
              </a:rPr>
              <a:t>учебных</a:t>
            </a:r>
            <a:r>
              <a:rPr sz="1400" b="1" i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80" dirty="0">
                <a:solidFill>
                  <a:srgbClr val="FF0000"/>
                </a:solidFill>
                <a:latin typeface="Verdana"/>
                <a:cs typeface="Verdana"/>
              </a:rPr>
              <a:t>предметов</a:t>
            </a:r>
            <a:r>
              <a:rPr sz="1400" b="1" i="1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210" dirty="0">
                <a:solidFill>
                  <a:srgbClr val="FF0000"/>
                </a:solidFill>
                <a:latin typeface="Verdana"/>
                <a:cs typeface="Verdana"/>
              </a:rPr>
              <a:t>(в</a:t>
            </a:r>
            <a:r>
              <a:rPr sz="1400" b="1" i="1" spc="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10" dirty="0">
                <a:solidFill>
                  <a:srgbClr val="FF0000"/>
                </a:solidFill>
                <a:latin typeface="Verdana"/>
                <a:cs typeface="Verdana"/>
              </a:rPr>
              <a:t>т.ч.</a:t>
            </a:r>
            <a:r>
              <a:rPr sz="1400" b="1" i="1" spc="2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80" dirty="0">
                <a:solidFill>
                  <a:srgbClr val="FF0000"/>
                </a:solidFill>
                <a:latin typeface="Verdana"/>
                <a:cs typeface="Verdana"/>
              </a:rPr>
              <a:t>для</a:t>
            </a:r>
            <a:r>
              <a:rPr sz="1400" b="1" i="1" spc="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40" dirty="0">
                <a:solidFill>
                  <a:srgbClr val="FF0000"/>
                </a:solidFill>
                <a:latin typeface="Verdana"/>
                <a:cs typeface="Verdana"/>
              </a:rPr>
              <a:t>углубленного </a:t>
            </a:r>
            <a:r>
              <a:rPr sz="1400" b="1" i="1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60" dirty="0">
                <a:solidFill>
                  <a:srgbClr val="FF0000"/>
                </a:solidFill>
                <a:latin typeface="Verdana"/>
                <a:cs typeface="Verdana"/>
              </a:rPr>
              <a:t>изучения),</a:t>
            </a:r>
            <a:r>
              <a:rPr sz="1400" b="1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90" dirty="0">
                <a:solidFill>
                  <a:srgbClr val="FF0000"/>
                </a:solidFill>
                <a:latin typeface="Verdana"/>
                <a:cs typeface="Verdana"/>
              </a:rPr>
              <a:t>необходимо</a:t>
            </a:r>
            <a:r>
              <a:rPr sz="1400" b="1" i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95" dirty="0">
                <a:solidFill>
                  <a:srgbClr val="FF0000"/>
                </a:solidFill>
                <a:latin typeface="Verdana"/>
                <a:cs typeface="Verdana"/>
              </a:rPr>
              <a:t>опираться</a:t>
            </a:r>
            <a:r>
              <a:rPr sz="1400" b="1" i="1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90" dirty="0">
                <a:solidFill>
                  <a:srgbClr val="FF0000"/>
                </a:solidFill>
                <a:latin typeface="Verdana"/>
                <a:cs typeface="Verdana"/>
              </a:rPr>
              <a:t>на</a:t>
            </a:r>
            <a:r>
              <a:rPr sz="1400" b="1" i="1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85" dirty="0">
                <a:solidFill>
                  <a:srgbClr val="FF0000"/>
                </a:solidFill>
                <a:latin typeface="Verdana"/>
                <a:cs typeface="Verdana"/>
              </a:rPr>
              <a:t>предметные</a:t>
            </a:r>
            <a:r>
              <a:rPr sz="1400" b="1" i="1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05" dirty="0">
                <a:solidFill>
                  <a:srgbClr val="FF0000"/>
                </a:solidFill>
                <a:latin typeface="Verdana"/>
                <a:cs typeface="Verdana"/>
              </a:rPr>
              <a:t>результаты</a:t>
            </a:r>
            <a:r>
              <a:rPr sz="1400" b="1" i="1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85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400" b="1" i="1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i="1" spc="-125" dirty="0">
                <a:solidFill>
                  <a:srgbClr val="FF0000"/>
                </a:solidFill>
                <a:latin typeface="Verdana"/>
                <a:cs typeface="Verdana"/>
              </a:rPr>
              <a:t>ФГОС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523" y="3795877"/>
            <a:ext cx="115570" cy="954405"/>
          </a:xfrm>
          <a:custGeom>
            <a:avLst/>
            <a:gdLst/>
            <a:ahLst/>
            <a:cxnLst/>
            <a:rect l="l" t="t" r="r" b="b"/>
            <a:pathLst>
              <a:path w="115570" h="954404">
                <a:moveTo>
                  <a:pt x="115210" y="0"/>
                </a:moveTo>
                <a:lnTo>
                  <a:pt x="0" y="0"/>
                </a:lnTo>
                <a:lnTo>
                  <a:pt x="0" y="954112"/>
                </a:lnTo>
                <a:lnTo>
                  <a:pt x="115210" y="954112"/>
                </a:lnTo>
                <a:lnTo>
                  <a:pt x="1152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8270" y="72644"/>
            <a:ext cx="674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Требования</a:t>
            </a:r>
            <a:r>
              <a:rPr spc="-20" dirty="0"/>
              <a:t> </a:t>
            </a:r>
            <a:r>
              <a:rPr spc="-160" dirty="0"/>
              <a:t>к</a:t>
            </a:r>
            <a:r>
              <a:rPr spc="-3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-40" dirty="0"/>
              <a:t>оценк</a:t>
            </a:r>
            <a:r>
              <a:rPr spc="-35" dirty="0"/>
              <a:t>и результатов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616584"/>
          <a:ext cx="8785859" cy="448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3024505"/>
                <a:gridCol w="2952749"/>
              </a:tblGrid>
              <a:tr h="271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ФГОС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НОО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28575">
                      <a:solidFill>
                        <a:srgbClr val="78909C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ФГОС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ООО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28575">
                      <a:solidFill>
                        <a:srgbClr val="78909C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8171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ФГОС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СОО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28575">
                      <a:solidFill>
                        <a:srgbClr val="78909C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91109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800" b="1" spc="20" dirty="0">
                          <a:latin typeface="Tahoma"/>
                          <a:cs typeface="Tahoma"/>
                        </a:rPr>
                        <a:t>Отражает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критерии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оценки,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5" dirty="0">
                          <a:latin typeface="Tahoma"/>
                          <a:cs typeface="Tahoma"/>
                        </a:rPr>
                        <a:t>формы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представления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результатов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оценочной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деятельности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28575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4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marR="48260" algn="just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1" spc="-25" dirty="0">
                          <a:latin typeface="Tahoma"/>
                          <a:cs typeface="Tahoma"/>
                        </a:rPr>
                        <a:t>Закрепляет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основные 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направления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цели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оценочной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деятельности,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ориентированной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управление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качеством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образования,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описывает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объект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содержание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оценки, критерии,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процедуры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25" dirty="0">
                          <a:latin typeface="Tahoma"/>
                          <a:cs typeface="Tahoma"/>
                        </a:rPr>
                        <a:t>состав </a:t>
                      </a:r>
                      <a:r>
                        <a:rPr sz="8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инструментария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оценивания, </a:t>
                      </a:r>
                      <a:r>
                        <a:rPr sz="800" b="1" spc="15" dirty="0">
                          <a:latin typeface="Tahoma"/>
                          <a:cs typeface="Tahoma"/>
                        </a:rPr>
                        <a:t>формы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представления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результатов, 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условия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границы применения </a:t>
                      </a:r>
                      <a:r>
                        <a:rPr sz="800" b="1" spc="15" dirty="0">
                          <a:latin typeface="Tahoma"/>
                          <a:cs typeface="Tahoma"/>
                        </a:rPr>
                        <a:t>системы </a:t>
                      </a:r>
                      <a:r>
                        <a:rPr sz="8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оценки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28575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4E8EB"/>
                    </a:solidFill>
                  </a:tcPr>
                </a:tc>
              </a:tr>
              <a:tr h="301625">
                <a:tc gridSpan="2">
                  <a:txBody>
                    <a:bodyPr/>
                    <a:lstStyle/>
                    <a:p>
                      <a:pPr marL="57785" marR="476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5" dirty="0">
                          <a:latin typeface="Tahoma"/>
                          <a:cs typeface="Tahoma"/>
                        </a:rPr>
                        <a:t>Обеспечивает</a:t>
                      </a:r>
                      <a:r>
                        <a:rPr sz="8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комплексный</a:t>
                      </a:r>
                      <a:r>
                        <a:rPr sz="800" b="1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подход</a:t>
                      </a:r>
                      <a:r>
                        <a:rPr sz="800" b="1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оценке</a:t>
                      </a:r>
                      <a:r>
                        <a:rPr sz="800" b="1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результатов</a:t>
                      </a:r>
                      <a:r>
                        <a:rPr sz="800" b="1" spc="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освоения</a:t>
                      </a:r>
                      <a:r>
                        <a:rPr sz="800" b="1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программы,</a:t>
                      </a:r>
                      <a:r>
                        <a:rPr sz="800" b="1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позволяющий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осуществлять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оценку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предметных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метапредметных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результатов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marR="4889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930275" algn="l"/>
                          <a:tab pos="1231900" algn="l"/>
                          <a:tab pos="2047875" algn="l"/>
                          <a:tab pos="2840355" algn="l"/>
                        </a:tabLst>
                      </a:pPr>
                      <a:r>
                        <a:rPr sz="800" b="1" spc="-5" dirty="0">
                          <a:latin typeface="Tahoma"/>
                          <a:cs typeface="Tahoma"/>
                        </a:rPr>
                        <a:t>Орие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ти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т	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а	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ю	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ва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й	к  результатам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освоения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ООП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</a:tr>
              <a:tr h="5454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ре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атри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оценк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ина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ик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тижени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учеников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4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marR="48895" algn="just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1136015" algn="l"/>
                          <a:tab pos="1843405" algn="l"/>
                          <a:tab pos="2834005" algn="l"/>
                        </a:tabLst>
                      </a:pPr>
                      <a:r>
                        <a:rPr sz="800" b="1" spc="5" dirty="0">
                          <a:latin typeface="Tahoma"/>
                          <a:cs typeface="Tahoma"/>
                        </a:rPr>
                        <a:t>Обеспечивает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комплексный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подход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оценке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результатов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освоения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программы,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позволяющий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щ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ь	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оц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у	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пре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тн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	и  метапредметных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результатов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4E8EB"/>
                    </a:solidFill>
                  </a:tcPr>
                </a:tc>
              </a:tr>
              <a:tr h="301498">
                <a:tc gridSpan="2">
                  <a:txBody>
                    <a:bodyPr/>
                    <a:lstStyle/>
                    <a:p>
                      <a:pPr marL="57785" marR="482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5" dirty="0">
                          <a:latin typeface="Tahoma"/>
                          <a:cs typeface="Tahoma"/>
                        </a:rPr>
                        <a:t>Обеспечивает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возможность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получения</a:t>
                      </a:r>
                      <a:r>
                        <a:rPr sz="800" b="1" spc="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объективной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информации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2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качестве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подготовки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учеников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6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интересах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всех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участников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образовательных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отношений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marR="501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5" dirty="0">
                          <a:latin typeface="Tahoma"/>
                          <a:cs typeface="Tahoma"/>
                        </a:rPr>
                        <a:t>Обеспечивает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оценку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динамики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индивидуальных </a:t>
                      </a:r>
                      <a:r>
                        <a:rPr sz="800" b="1" spc="-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тижени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ученико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проце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ени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ООП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</a:tr>
              <a:tr h="1155064">
                <a:tc>
                  <a:txBody>
                    <a:bodyPr/>
                    <a:lstStyle/>
                    <a:p>
                      <a:pPr marL="57785" marR="11048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5" dirty="0">
                          <a:latin typeface="Tahoma"/>
                          <a:cs typeface="Tahoma"/>
                        </a:rPr>
                        <a:t>Ориентиру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ет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разовате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ь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ю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ель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ь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на 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ностно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развити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спитани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ученико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в,  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тижени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аниру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резу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ьт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ов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ени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я 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пре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в,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курсо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ом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чис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ле 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вне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рочно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ель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и  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ор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иро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ани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унив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рса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ль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ейст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ий  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учеников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4E8EB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47625" algn="just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1130935" algn="l"/>
                          <a:tab pos="2298700" algn="l"/>
                        </a:tabLst>
                      </a:pPr>
                      <a:r>
                        <a:rPr sz="800" b="1" spc="5" dirty="0">
                          <a:latin typeface="Tahoma"/>
                          <a:cs typeface="Tahoma"/>
                        </a:rPr>
                        <a:t>Предусматривает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оценку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учет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результатов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использования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разнообразных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методов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35" dirty="0">
                          <a:latin typeface="Tahoma"/>
                          <a:cs typeface="Tahoma"/>
                        </a:rPr>
                        <a:t>форм </a:t>
                      </a:r>
                      <a:r>
                        <a:rPr sz="8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обучения,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взаимно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дополняющих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друг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друга,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6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том </a:t>
                      </a:r>
                      <a:r>
                        <a:rPr sz="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числе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проектов,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практических,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командных,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исследовательских, творческих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работ,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самоанализа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са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ки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,	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аи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це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ки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,	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ю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ен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, 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испытаний/тестов,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динамических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показателей </a:t>
                      </a:r>
                      <a:r>
                        <a:rPr sz="800" b="1" spc="-2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вы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зн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том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чи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ле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ор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ир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ем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  с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испо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ь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зо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ание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ф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ро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ех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ий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4E8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8419" marR="48895" algn="just">
                        <a:lnSpc>
                          <a:spcPct val="100000"/>
                        </a:lnSpc>
                      </a:pPr>
                      <a:r>
                        <a:rPr sz="800" b="1" spc="5" dirty="0">
                          <a:latin typeface="Tahoma"/>
                          <a:cs typeface="Tahoma"/>
                        </a:rPr>
                        <a:t>Предусматривает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использование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разнообразных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методов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20" dirty="0">
                          <a:latin typeface="Tahoma"/>
                          <a:cs typeface="Tahoma"/>
                        </a:rPr>
                        <a:t>форм,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взаимно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дополняющих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друг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друга.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Таких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как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стандартизированные</a:t>
                      </a:r>
                      <a:r>
                        <a:rPr sz="800" b="1" spc="2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письменные</a:t>
                      </a:r>
                      <a:r>
                        <a:rPr sz="800" b="1" spc="20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устные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работы,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проекты,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конкурсы,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практические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работы,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творческие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работы,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самоанализ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са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оце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нка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блюд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ен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я,</a:t>
                      </a:r>
                      <a:r>
                        <a:rPr sz="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исп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тания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/т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иное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  <a:solidFill>
                      <a:srgbClr val="E4E8EB"/>
                    </a:solidFill>
                  </a:tcPr>
                </a:tc>
              </a:tr>
              <a:tr h="9111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latin typeface="Tahoma"/>
                          <a:cs typeface="Tahoma"/>
                        </a:rPr>
                        <a:t>–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8419" marR="48260" algn="just">
                        <a:lnSpc>
                          <a:spcPct val="100000"/>
                        </a:lnSpc>
                      </a:pPr>
                      <a:r>
                        <a:rPr sz="800" b="1" spc="-35" dirty="0">
                          <a:latin typeface="Tahoma"/>
                          <a:cs typeface="Tahoma"/>
                        </a:rPr>
                        <a:t>Включает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описание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содержания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промежуточной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аттестации</a:t>
                      </a:r>
                      <a:r>
                        <a:rPr sz="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30" dirty="0">
                          <a:latin typeface="Tahoma"/>
                          <a:cs typeface="Tahoma"/>
                        </a:rPr>
                        <a:t>учеников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6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800" b="1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5" dirty="0">
                          <a:latin typeface="Tahoma"/>
                          <a:cs typeface="Tahoma"/>
                        </a:rPr>
                        <a:t>рамках </a:t>
                      </a:r>
                      <a:r>
                        <a:rPr sz="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урочной,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внеурочной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деятельности</a:t>
                      </a:r>
                      <a:r>
                        <a:rPr sz="800" b="1" spc="2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4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800" b="1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оценки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про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ктно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ель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и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48895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35" dirty="0">
                          <a:latin typeface="Tahoma"/>
                          <a:cs typeface="Tahoma"/>
                        </a:rPr>
                        <a:t>Позволяет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использовать результаты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итоговой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оценки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35" dirty="0">
                          <a:latin typeface="Tahoma"/>
                          <a:cs typeface="Tahoma"/>
                        </a:rPr>
                        <a:t>выпускников,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характеризующие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уровень достижения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планируемых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результатов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освоения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основной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образовательной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программы,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5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оценке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деятельности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организации,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5" dirty="0">
                          <a:latin typeface="Tahoma"/>
                          <a:cs typeface="Tahoma"/>
                        </a:rPr>
                        <a:t>осуществляющей </a:t>
                      </a:r>
                      <a:r>
                        <a:rPr sz="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образовательную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деятельность,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20" dirty="0">
                          <a:latin typeface="Tahoma"/>
                          <a:cs typeface="Tahoma"/>
                        </a:rPr>
                        <a:t>педагогических </a:t>
                      </a:r>
                      <a:r>
                        <a:rPr sz="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800" b="1" spc="-10" dirty="0">
                          <a:latin typeface="Tahoma"/>
                          <a:cs typeface="Tahoma"/>
                        </a:rPr>
                        <a:t>работников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78909C"/>
                      </a:solidFill>
                      <a:prstDash val="solid"/>
                    </a:lnL>
                    <a:lnR w="12700">
                      <a:solidFill>
                        <a:srgbClr val="78909C"/>
                      </a:solidFill>
                      <a:prstDash val="solid"/>
                    </a:lnR>
                    <a:lnT w="12700">
                      <a:solidFill>
                        <a:srgbClr val="78909C"/>
                      </a:solidFill>
                      <a:prstDash val="solid"/>
                    </a:lnT>
                    <a:lnB w="12700">
                      <a:solidFill>
                        <a:srgbClr val="78909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5669"/>
          </a:xfrm>
          <a:custGeom>
            <a:avLst/>
            <a:gdLst/>
            <a:ahLst/>
            <a:cxnLst/>
            <a:rect l="l" t="t" r="r" b="b"/>
            <a:pathLst>
              <a:path w="9144000" h="915669">
                <a:moveTo>
                  <a:pt x="9144000" y="0"/>
                </a:moveTo>
                <a:lnTo>
                  <a:pt x="0" y="0"/>
                </a:lnTo>
                <a:lnTo>
                  <a:pt x="0" y="915568"/>
                </a:lnTo>
                <a:lnTo>
                  <a:pt x="9144000" y="91556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755" marR="5080" indent="-94869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Система </a:t>
            </a:r>
            <a:r>
              <a:rPr spc="-40" dirty="0"/>
              <a:t>оценки </a:t>
            </a:r>
            <a:r>
              <a:rPr spc="-35" dirty="0"/>
              <a:t>достижения </a:t>
            </a:r>
            <a:r>
              <a:rPr spc="-50" dirty="0"/>
              <a:t>планируемых </a:t>
            </a:r>
            <a:r>
              <a:rPr spc="-35" dirty="0"/>
              <a:t>результатов </a:t>
            </a:r>
            <a:r>
              <a:rPr spc="-690" dirty="0"/>
              <a:t> </a:t>
            </a:r>
            <a:r>
              <a:rPr spc="-25" dirty="0"/>
              <a:t>освоения </a:t>
            </a:r>
            <a:r>
              <a:rPr spc="40" dirty="0"/>
              <a:t>ООП</a:t>
            </a:r>
            <a:r>
              <a:rPr spc="-35" dirty="0"/>
              <a:t> </a:t>
            </a:r>
            <a:r>
              <a:rPr spc="165" dirty="0"/>
              <a:t>ООО</a:t>
            </a:r>
            <a:r>
              <a:rPr spc="-45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5" dirty="0"/>
              <a:t>соответствии</a:t>
            </a:r>
            <a:r>
              <a:rPr spc="-15" dirty="0"/>
              <a:t> </a:t>
            </a:r>
            <a:r>
              <a:rPr spc="270" dirty="0"/>
              <a:t>с</a:t>
            </a:r>
            <a:r>
              <a:rPr spc="-30" dirty="0"/>
              <a:t> </a:t>
            </a:r>
            <a:r>
              <a:rPr spc="-45" dirty="0"/>
              <a:t>ФООП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4592" y="1062227"/>
            <a:ext cx="4173220" cy="3944620"/>
            <a:chOff x="164592" y="1062227"/>
            <a:chExt cx="4173220" cy="3944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4" y="1062227"/>
              <a:ext cx="4114799" cy="617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215" y="1594104"/>
              <a:ext cx="4133088" cy="34122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1600200"/>
              <a:ext cx="4145279" cy="29062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1561" y="1619034"/>
            <a:ext cx="4037965" cy="3317240"/>
          </a:xfrm>
          <a:prstGeom prst="rect">
            <a:avLst/>
          </a:prstGeom>
          <a:solidFill>
            <a:srgbClr val="A6A6A6">
              <a:alpha val="90194"/>
            </a:srgbClr>
          </a:solidFill>
          <a:ln w="9525">
            <a:solidFill>
              <a:srgbClr val="FFE1CE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273050" indent="-172720">
              <a:lnSpc>
                <a:spcPct val="100000"/>
              </a:lnSpc>
              <a:spcBef>
                <a:spcPts val="580"/>
              </a:spcBef>
              <a:buChar char="•"/>
              <a:tabLst>
                <a:tab pos="273685" algn="l"/>
              </a:tabLst>
            </a:pP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стартовая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диагностика;</a:t>
            </a:r>
            <a:endParaRPr sz="1900">
              <a:latin typeface="Tahoma"/>
              <a:cs typeface="Tahoma"/>
            </a:endParaRPr>
          </a:p>
          <a:p>
            <a:pPr marL="273050" marR="782320" indent="-172720">
              <a:lnSpc>
                <a:spcPts val="2100"/>
              </a:lnSpc>
              <a:spcBef>
                <a:spcPts val="390"/>
              </a:spcBef>
              <a:buChar char="•"/>
              <a:tabLst>
                <a:tab pos="273685" algn="l"/>
              </a:tabLst>
            </a:pP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текущая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9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Tahoma"/>
                <a:cs typeface="Tahoma"/>
              </a:rPr>
              <a:t>тематическая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4" dirty="0">
                <a:solidFill>
                  <a:srgbClr val="FFFFFF"/>
                </a:solidFill>
                <a:latin typeface="Tahoma"/>
                <a:cs typeface="Tahoma"/>
              </a:rPr>
              <a:t>оценка;</a:t>
            </a:r>
            <a:endParaRPr sz="1900">
              <a:latin typeface="Tahoma"/>
              <a:cs typeface="Tahoma"/>
            </a:endParaRPr>
          </a:p>
          <a:p>
            <a:pPr marL="273050" indent="-172720">
              <a:lnSpc>
                <a:spcPct val="100000"/>
              </a:lnSpc>
              <a:spcBef>
                <a:spcPts val="114"/>
              </a:spcBef>
              <a:buChar char="•"/>
              <a:tabLst>
                <a:tab pos="273685" algn="l"/>
              </a:tabLst>
            </a:pPr>
            <a:r>
              <a:rPr sz="1900" spc="125" dirty="0">
                <a:solidFill>
                  <a:srgbClr val="FFFFFF"/>
                </a:solidFill>
                <a:latin typeface="Tahoma"/>
                <a:cs typeface="Tahoma"/>
              </a:rPr>
              <a:t>портфолио;</a:t>
            </a:r>
            <a:endParaRPr sz="1900">
              <a:latin typeface="Tahoma"/>
              <a:cs typeface="Tahoma"/>
            </a:endParaRPr>
          </a:p>
          <a:p>
            <a:pPr marL="273050" marR="234315" indent="-172720">
              <a:lnSpc>
                <a:spcPts val="2100"/>
              </a:lnSpc>
              <a:spcBef>
                <a:spcPts val="390"/>
              </a:spcBef>
              <a:buChar char="•"/>
              <a:tabLst>
                <a:tab pos="273685" algn="l"/>
              </a:tabLst>
            </a:pP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внутришкольный</a:t>
            </a:r>
            <a:r>
              <a:rPr sz="1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мониторинг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образовательных</a:t>
            </a:r>
            <a:endParaRPr sz="1900">
              <a:latin typeface="Tahoma"/>
              <a:cs typeface="Tahoma"/>
            </a:endParaRPr>
          </a:p>
          <a:p>
            <a:pPr marL="273050">
              <a:lnSpc>
                <a:spcPts val="2060"/>
              </a:lnSpc>
            </a:pP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достижений;</a:t>
            </a:r>
            <a:endParaRPr sz="1900">
              <a:latin typeface="Tahoma"/>
              <a:cs typeface="Tahoma"/>
            </a:endParaRPr>
          </a:p>
          <a:p>
            <a:pPr marL="273050" marR="522605" indent="-172720">
              <a:lnSpc>
                <a:spcPts val="2090"/>
              </a:lnSpc>
              <a:spcBef>
                <a:spcPts val="400"/>
              </a:spcBef>
              <a:buChar char="•"/>
              <a:tabLst>
                <a:tab pos="273685" algn="l"/>
              </a:tabLst>
            </a:pPr>
            <a:r>
              <a:rPr sz="1900" spc="105" dirty="0">
                <a:solidFill>
                  <a:srgbClr val="FFFFFF"/>
                </a:solidFill>
                <a:latin typeface="Tahoma"/>
                <a:cs typeface="Tahoma"/>
              </a:rPr>
              <a:t>промежуточная</a:t>
            </a:r>
            <a:r>
              <a:rPr sz="1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30" dirty="0">
                <a:solidFill>
                  <a:srgbClr val="FFFFFF"/>
                </a:solidFill>
                <a:latin typeface="Tahoma"/>
                <a:cs typeface="Tahoma"/>
              </a:rPr>
              <a:t>итоговая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аттестация</a:t>
            </a:r>
            <a:r>
              <a:rPr sz="1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25" dirty="0">
                <a:solidFill>
                  <a:srgbClr val="FFFFFF"/>
                </a:solidFill>
                <a:latin typeface="Tahoma"/>
                <a:cs typeface="Tahoma"/>
              </a:rPr>
              <a:t>обучающихся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8888" y="1062227"/>
            <a:ext cx="4114800" cy="6172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67511" y="1172413"/>
            <a:ext cx="68306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94885" algn="l"/>
              </a:tabLst>
            </a:pPr>
            <a:r>
              <a:rPr sz="1900" b="1" spc="-110" dirty="0">
                <a:solidFill>
                  <a:srgbClr val="FFFFFF"/>
                </a:solidFill>
                <a:latin typeface="Tahoma"/>
                <a:cs typeface="Tahoma"/>
              </a:rPr>
              <a:t>Вн</a:t>
            </a:r>
            <a:r>
              <a:rPr sz="1900" b="1" spc="-8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900" b="1" spc="-40" dirty="0">
                <a:solidFill>
                  <a:srgbClr val="FFFFFF"/>
                </a:solidFill>
                <a:latin typeface="Tahoma"/>
                <a:cs typeface="Tahoma"/>
              </a:rPr>
              <a:t>тренн</a:t>
            </a:r>
            <a:r>
              <a:rPr sz="1900" b="1" spc="-4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900" b="1" spc="-1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900" b="1" spc="2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енк</a:t>
            </a:r>
            <a:r>
              <a:rPr sz="1900" b="1" spc="-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9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900" b="1" spc="-95" dirty="0">
                <a:solidFill>
                  <a:srgbClr val="FFFFFF"/>
                </a:solidFill>
                <a:latin typeface="Tahoma"/>
                <a:cs typeface="Tahoma"/>
              </a:rPr>
              <a:t>Внешн</a:t>
            </a:r>
            <a:r>
              <a:rPr sz="1900" b="1" spc="-9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900" b="1" spc="-1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900" b="1" spc="2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енка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67071" y="1594103"/>
            <a:ext cx="4173220" cy="3412490"/>
            <a:chOff x="4767071" y="1594103"/>
            <a:chExt cx="4173220" cy="34124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6695" y="1594103"/>
              <a:ext cx="4133088" cy="3412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7071" y="1600199"/>
              <a:ext cx="3799331" cy="33512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54701" y="1619034"/>
              <a:ext cx="4037965" cy="3317240"/>
            </a:xfrm>
            <a:custGeom>
              <a:avLst/>
              <a:gdLst/>
              <a:ahLst/>
              <a:cxnLst/>
              <a:rect l="l" t="t" r="r" b="b"/>
              <a:pathLst>
                <a:path w="4037965" h="3317240">
                  <a:moveTo>
                    <a:pt x="4037838" y="0"/>
                  </a:moveTo>
                  <a:lnTo>
                    <a:pt x="0" y="0"/>
                  </a:lnTo>
                  <a:lnTo>
                    <a:pt x="0" y="3316732"/>
                  </a:lnTo>
                  <a:lnTo>
                    <a:pt x="4037838" y="3316732"/>
                  </a:lnTo>
                  <a:lnTo>
                    <a:pt x="4037838" y="0"/>
                  </a:lnTo>
                  <a:close/>
                </a:path>
              </a:pathLst>
            </a:custGeom>
            <a:solidFill>
              <a:srgbClr val="A6A6A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54702" y="1619034"/>
            <a:ext cx="4037965" cy="3317240"/>
          </a:xfrm>
          <a:prstGeom prst="rect">
            <a:avLst/>
          </a:prstGeom>
          <a:ln w="9525">
            <a:solidFill>
              <a:srgbClr val="FFE1CE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74320" marR="579755" indent="-172720">
              <a:lnSpc>
                <a:spcPts val="2100"/>
              </a:lnSpc>
              <a:spcBef>
                <a:spcPts val="800"/>
              </a:spcBef>
              <a:buChar char="•"/>
              <a:tabLst>
                <a:tab pos="274955" algn="l"/>
              </a:tabLst>
            </a:pP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государственная</a:t>
            </a:r>
            <a:r>
              <a:rPr sz="19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30" dirty="0">
                <a:solidFill>
                  <a:srgbClr val="FFFFFF"/>
                </a:solidFill>
                <a:latin typeface="Tahoma"/>
                <a:cs typeface="Tahoma"/>
              </a:rPr>
              <a:t>итоговая </a:t>
            </a:r>
            <a:r>
              <a:rPr sz="1900" spc="-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аттестация;</a:t>
            </a:r>
            <a:endParaRPr sz="1900">
              <a:latin typeface="Tahoma"/>
              <a:cs typeface="Tahoma"/>
            </a:endParaRPr>
          </a:p>
          <a:p>
            <a:pPr marL="274320" marR="1090295" indent="-172720">
              <a:lnSpc>
                <a:spcPts val="2090"/>
              </a:lnSpc>
              <a:spcBef>
                <a:spcPts val="355"/>
              </a:spcBef>
              <a:buChar char="•"/>
              <a:tabLst>
                <a:tab pos="274955" algn="l"/>
              </a:tabLst>
            </a:pPr>
            <a:r>
              <a:rPr sz="1900" spc="185" dirty="0">
                <a:solidFill>
                  <a:srgbClr val="FFFFFF"/>
                </a:solidFill>
                <a:latin typeface="Tahoma"/>
                <a:cs typeface="Tahoma"/>
              </a:rPr>
              <a:t>всероссийские </a:t>
            </a:r>
            <a:r>
              <a:rPr sz="19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проверочные</a:t>
            </a:r>
            <a:r>
              <a:rPr sz="19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работы;</a:t>
            </a:r>
            <a:endParaRPr sz="1900">
              <a:latin typeface="Tahoma"/>
              <a:cs typeface="Tahoma"/>
            </a:endParaRPr>
          </a:p>
          <a:p>
            <a:pPr marL="274320" indent="-172720">
              <a:lnSpc>
                <a:spcPts val="2190"/>
              </a:lnSpc>
              <a:spcBef>
                <a:spcPts val="130"/>
              </a:spcBef>
              <a:buChar char="•"/>
              <a:tabLst>
                <a:tab pos="274955" algn="l"/>
              </a:tabLst>
            </a:pPr>
            <a:r>
              <a:rPr sz="1900" spc="135" dirty="0">
                <a:solidFill>
                  <a:srgbClr val="FFFFFF"/>
                </a:solidFill>
                <a:latin typeface="Tahoma"/>
                <a:cs typeface="Tahoma"/>
              </a:rPr>
              <a:t>независимая</a:t>
            </a:r>
            <a:r>
              <a:rPr sz="19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55" dirty="0">
                <a:solidFill>
                  <a:srgbClr val="FFFFFF"/>
                </a:solidFill>
                <a:latin typeface="Tahoma"/>
                <a:cs typeface="Tahoma"/>
              </a:rPr>
              <a:t>оценка</a:t>
            </a:r>
            <a:endParaRPr sz="1900">
              <a:latin typeface="Tahoma"/>
              <a:cs typeface="Tahoma"/>
            </a:endParaRPr>
          </a:p>
          <a:p>
            <a:pPr marL="274320" marR="808355">
              <a:lnSpc>
                <a:spcPts val="2100"/>
              </a:lnSpc>
              <a:spcBef>
                <a:spcPts val="130"/>
              </a:spcBef>
            </a:pPr>
            <a:r>
              <a:rPr sz="1900" spc="90" dirty="0">
                <a:solidFill>
                  <a:srgbClr val="FFFFFF"/>
                </a:solidFill>
                <a:latin typeface="Tahoma"/>
                <a:cs typeface="Tahoma"/>
              </a:rPr>
              <a:t>качества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мониторинговые</a:t>
            </a:r>
            <a:endParaRPr sz="1900">
              <a:latin typeface="Tahoma"/>
              <a:cs typeface="Tahoma"/>
            </a:endParaRPr>
          </a:p>
          <a:p>
            <a:pPr marL="274320">
              <a:lnSpc>
                <a:spcPts val="1960"/>
              </a:lnSpc>
            </a:pPr>
            <a:r>
              <a:rPr sz="1900" spc="125" dirty="0">
                <a:solidFill>
                  <a:srgbClr val="FFFFFF"/>
                </a:solidFill>
                <a:latin typeface="Tahoma"/>
                <a:cs typeface="Tahoma"/>
              </a:rPr>
              <a:t>исследования</a:t>
            </a:r>
            <a:endParaRPr sz="1900">
              <a:latin typeface="Tahoma"/>
              <a:cs typeface="Tahoma"/>
            </a:endParaRPr>
          </a:p>
          <a:p>
            <a:pPr marL="274320" marR="1650364">
              <a:lnSpc>
                <a:spcPts val="2100"/>
              </a:lnSpc>
              <a:spcBef>
                <a:spcPts val="130"/>
              </a:spcBef>
            </a:pP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муниципального,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регионального</a:t>
            </a:r>
            <a:r>
              <a:rPr sz="19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1900">
              <a:latin typeface="Tahoma"/>
              <a:cs typeface="Tahoma"/>
            </a:endParaRPr>
          </a:p>
          <a:p>
            <a:pPr marL="274320">
              <a:lnSpc>
                <a:spcPts val="2060"/>
              </a:lnSpc>
            </a:pPr>
            <a:r>
              <a:rPr sz="1900" spc="165" dirty="0">
                <a:solidFill>
                  <a:srgbClr val="FFFFFF"/>
                </a:solidFill>
                <a:latin typeface="Tahoma"/>
                <a:cs typeface="Tahoma"/>
              </a:rPr>
              <a:t>федерального</a:t>
            </a:r>
            <a:r>
              <a:rPr sz="19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Tahoma"/>
                <a:cs typeface="Tahoma"/>
              </a:rPr>
              <a:t>уровней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825613" y="3541140"/>
            <a:ext cx="1153795" cy="758825"/>
            <a:chOff x="7825613" y="3541140"/>
            <a:chExt cx="1153795" cy="758825"/>
          </a:xfrm>
        </p:grpSpPr>
        <p:sp>
          <p:nvSpPr>
            <p:cNvPr id="17" name="object 17"/>
            <p:cNvSpPr/>
            <p:nvPr/>
          </p:nvSpPr>
          <p:spPr>
            <a:xfrm>
              <a:off x="7825613" y="3541140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7" y="0"/>
                  </a:moveTo>
                  <a:lnTo>
                    <a:pt x="0" y="416890"/>
                  </a:lnTo>
                  <a:lnTo>
                    <a:pt x="140588" y="758418"/>
                  </a:lnTo>
                  <a:lnTo>
                    <a:pt x="1153286" y="341541"/>
                  </a:lnTo>
                  <a:lnTo>
                    <a:pt x="10126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76489" y="3696080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89">
                  <a:moveTo>
                    <a:pt x="109219" y="269024"/>
                  </a:moveTo>
                  <a:lnTo>
                    <a:pt x="0" y="313982"/>
                  </a:lnTo>
                  <a:lnTo>
                    <a:pt x="62483" y="465810"/>
                  </a:lnTo>
                  <a:lnTo>
                    <a:pt x="91820" y="453745"/>
                  </a:lnTo>
                  <a:lnTo>
                    <a:pt x="40512" y="328955"/>
                  </a:lnTo>
                  <a:lnTo>
                    <a:pt x="91185" y="308089"/>
                  </a:lnTo>
                  <a:lnTo>
                    <a:pt x="125297" y="308089"/>
                  </a:lnTo>
                  <a:lnTo>
                    <a:pt x="109219" y="269024"/>
                  </a:lnTo>
                  <a:close/>
                </a:path>
                <a:path w="819784" h="466089">
                  <a:moveTo>
                    <a:pt x="125297" y="308089"/>
                  </a:moveTo>
                  <a:lnTo>
                    <a:pt x="91185" y="308089"/>
                  </a:lnTo>
                  <a:lnTo>
                    <a:pt x="142493" y="432879"/>
                  </a:lnTo>
                  <a:lnTo>
                    <a:pt x="171703" y="420852"/>
                  </a:lnTo>
                  <a:lnTo>
                    <a:pt x="125297" y="308089"/>
                  </a:lnTo>
                  <a:close/>
                </a:path>
                <a:path w="819784" h="466089">
                  <a:moveTo>
                    <a:pt x="212216" y="232016"/>
                  </a:moveTo>
                  <a:lnTo>
                    <a:pt x="174370" y="242189"/>
                  </a:lnTo>
                  <a:lnTo>
                    <a:pt x="143763" y="254800"/>
                  </a:lnTo>
                  <a:lnTo>
                    <a:pt x="206247" y="406641"/>
                  </a:lnTo>
                  <a:lnTo>
                    <a:pt x="235203" y="394741"/>
                  </a:lnTo>
                  <a:lnTo>
                    <a:pt x="208660" y="330428"/>
                  </a:lnTo>
                  <a:lnTo>
                    <a:pt x="218801" y="326089"/>
                  </a:lnTo>
                  <a:lnTo>
                    <a:pt x="249887" y="302260"/>
                  </a:lnTo>
                  <a:lnTo>
                    <a:pt x="197103" y="302260"/>
                  </a:lnTo>
                  <a:lnTo>
                    <a:pt x="184276" y="271081"/>
                  </a:lnTo>
                  <a:lnTo>
                    <a:pt x="201421" y="264045"/>
                  </a:lnTo>
                  <a:lnTo>
                    <a:pt x="207899" y="262521"/>
                  </a:lnTo>
                  <a:lnTo>
                    <a:pt x="252361" y="262521"/>
                  </a:lnTo>
                  <a:lnTo>
                    <a:pt x="252094" y="261734"/>
                  </a:lnTo>
                  <a:lnTo>
                    <a:pt x="220725" y="232054"/>
                  </a:lnTo>
                  <a:lnTo>
                    <a:pt x="212216" y="232016"/>
                  </a:lnTo>
                  <a:close/>
                </a:path>
                <a:path w="819784" h="466089">
                  <a:moveTo>
                    <a:pt x="252361" y="262521"/>
                  </a:moveTo>
                  <a:lnTo>
                    <a:pt x="207899" y="262521"/>
                  </a:lnTo>
                  <a:lnTo>
                    <a:pt x="217677" y="263994"/>
                  </a:lnTo>
                  <a:lnTo>
                    <a:pt x="221741" y="267335"/>
                  </a:lnTo>
                  <a:lnTo>
                    <a:pt x="225551" y="276593"/>
                  </a:lnTo>
                  <a:lnTo>
                    <a:pt x="225932" y="279806"/>
                  </a:lnTo>
                  <a:lnTo>
                    <a:pt x="224662" y="285902"/>
                  </a:lnTo>
                  <a:lnTo>
                    <a:pt x="223138" y="288518"/>
                  </a:lnTo>
                  <a:lnTo>
                    <a:pt x="218312" y="292912"/>
                  </a:lnTo>
                  <a:lnTo>
                    <a:pt x="213486" y="295503"/>
                  </a:lnTo>
                  <a:lnTo>
                    <a:pt x="197103" y="302260"/>
                  </a:lnTo>
                  <a:lnTo>
                    <a:pt x="249887" y="302260"/>
                  </a:lnTo>
                  <a:lnTo>
                    <a:pt x="252162" y="298311"/>
                  </a:lnTo>
                  <a:lnTo>
                    <a:pt x="254634" y="291579"/>
                  </a:lnTo>
                  <a:lnTo>
                    <a:pt x="255988" y="284485"/>
                  </a:lnTo>
                  <a:lnTo>
                    <a:pt x="255937" y="276593"/>
                  </a:lnTo>
                  <a:lnTo>
                    <a:pt x="254742" y="269564"/>
                  </a:lnTo>
                  <a:lnTo>
                    <a:pt x="252361" y="262521"/>
                  </a:lnTo>
                  <a:close/>
                </a:path>
                <a:path w="819784" h="466089">
                  <a:moveTo>
                    <a:pt x="291083" y="194170"/>
                  </a:moveTo>
                  <a:lnTo>
                    <a:pt x="262127" y="206070"/>
                  </a:lnTo>
                  <a:lnTo>
                    <a:pt x="324611" y="357898"/>
                  </a:lnTo>
                  <a:lnTo>
                    <a:pt x="349757" y="347560"/>
                  </a:lnTo>
                  <a:lnTo>
                    <a:pt x="357935" y="292328"/>
                  </a:lnTo>
                  <a:lnTo>
                    <a:pt x="331469" y="292328"/>
                  </a:lnTo>
                  <a:lnTo>
                    <a:pt x="291083" y="194170"/>
                  </a:lnTo>
                  <a:close/>
                </a:path>
                <a:path w="819784" h="466089">
                  <a:moveTo>
                    <a:pt x="401057" y="229184"/>
                  </a:moveTo>
                  <a:lnTo>
                    <a:pt x="367283" y="229184"/>
                  </a:lnTo>
                  <a:lnTo>
                    <a:pt x="406400" y="324256"/>
                  </a:lnTo>
                  <a:lnTo>
                    <a:pt x="435355" y="312356"/>
                  </a:lnTo>
                  <a:lnTo>
                    <a:pt x="401057" y="229184"/>
                  </a:lnTo>
                  <a:close/>
                </a:path>
                <a:path w="819784" h="466089">
                  <a:moveTo>
                    <a:pt x="450341" y="128651"/>
                  </a:moveTo>
                  <a:lnTo>
                    <a:pt x="422147" y="140208"/>
                  </a:lnTo>
                  <a:lnTo>
                    <a:pt x="458342" y="302869"/>
                  </a:lnTo>
                  <a:lnTo>
                    <a:pt x="486536" y="291261"/>
                  </a:lnTo>
                  <a:lnTo>
                    <a:pt x="463676" y="188518"/>
                  </a:lnTo>
                  <a:lnTo>
                    <a:pt x="501930" y="188518"/>
                  </a:lnTo>
                  <a:lnTo>
                    <a:pt x="450341" y="128651"/>
                  </a:lnTo>
                  <a:close/>
                </a:path>
                <a:path w="819784" h="466089">
                  <a:moveTo>
                    <a:pt x="372744" y="160528"/>
                  </a:moveTo>
                  <a:lnTo>
                    <a:pt x="348487" y="170561"/>
                  </a:lnTo>
                  <a:lnTo>
                    <a:pt x="331469" y="292328"/>
                  </a:lnTo>
                  <a:lnTo>
                    <a:pt x="357935" y="292328"/>
                  </a:lnTo>
                  <a:lnTo>
                    <a:pt x="367283" y="229184"/>
                  </a:lnTo>
                  <a:lnTo>
                    <a:pt x="401057" y="229184"/>
                  </a:lnTo>
                  <a:lnTo>
                    <a:pt x="372744" y="160528"/>
                  </a:lnTo>
                  <a:close/>
                </a:path>
                <a:path w="819784" h="466089">
                  <a:moveTo>
                    <a:pt x="501930" y="188518"/>
                  </a:moveTo>
                  <a:lnTo>
                    <a:pt x="463676" y="188518"/>
                  </a:lnTo>
                  <a:lnTo>
                    <a:pt x="535177" y="271246"/>
                  </a:lnTo>
                  <a:lnTo>
                    <a:pt x="560577" y="260756"/>
                  </a:lnTo>
                  <a:lnTo>
                    <a:pt x="557923" y="220027"/>
                  </a:lnTo>
                  <a:lnTo>
                    <a:pt x="529081" y="220027"/>
                  </a:lnTo>
                  <a:lnTo>
                    <a:pt x="501930" y="188518"/>
                  </a:lnTo>
                  <a:close/>
                </a:path>
                <a:path w="819784" h="466089">
                  <a:moveTo>
                    <a:pt x="588833" y="151638"/>
                  </a:moveTo>
                  <a:lnTo>
                    <a:pt x="553465" y="151638"/>
                  </a:lnTo>
                  <a:lnTo>
                    <a:pt x="609218" y="240779"/>
                  </a:lnTo>
                  <a:lnTo>
                    <a:pt x="637158" y="229273"/>
                  </a:lnTo>
                  <a:lnTo>
                    <a:pt x="588833" y="151638"/>
                  </a:lnTo>
                  <a:close/>
                </a:path>
                <a:path w="819784" h="466089">
                  <a:moveTo>
                    <a:pt x="549147" y="87884"/>
                  </a:moveTo>
                  <a:lnTo>
                    <a:pt x="520953" y="99568"/>
                  </a:lnTo>
                  <a:lnTo>
                    <a:pt x="529081" y="220027"/>
                  </a:lnTo>
                  <a:lnTo>
                    <a:pt x="557923" y="220027"/>
                  </a:lnTo>
                  <a:lnTo>
                    <a:pt x="553465" y="151638"/>
                  </a:lnTo>
                  <a:lnTo>
                    <a:pt x="588833" y="151638"/>
                  </a:lnTo>
                  <a:lnTo>
                    <a:pt x="549147" y="87884"/>
                  </a:lnTo>
                  <a:close/>
                </a:path>
                <a:path w="819784" h="466089">
                  <a:moveTo>
                    <a:pt x="680592" y="33782"/>
                  </a:moveTo>
                  <a:lnTo>
                    <a:pt x="597788" y="67945"/>
                  </a:lnTo>
                  <a:lnTo>
                    <a:pt x="660272" y="219748"/>
                  </a:lnTo>
                  <a:lnTo>
                    <a:pt x="743203" y="185623"/>
                  </a:lnTo>
                  <a:lnTo>
                    <a:pt x="740706" y="179552"/>
                  </a:lnTo>
                  <a:lnTo>
                    <a:pt x="677290" y="179552"/>
                  </a:lnTo>
                  <a:lnTo>
                    <a:pt x="660780" y="139573"/>
                  </a:lnTo>
                  <a:lnTo>
                    <a:pt x="715009" y="117348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7" y="84328"/>
                  </a:lnTo>
                  <a:lnTo>
                    <a:pt x="692276" y="62103"/>
                  </a:lnTo>
                  <a:lnTo>
                    <a:pt x="680592" y="33782"/>
                  </a:lnTo>
                  <a:close/>
                </a:path>
                <a:path w="819784" h="466089">
                  <a:moveTo>
                    <a:pt x="731519" y="157226"/>
                  </a:moveTo>
                  <a:lnTo>
                    <a:pt x="677290" y="179552"/>
                  </a:lnTo>
                  <a:lnTo>
                    <a:pt x="740706" y="179552"/>
                  </a:lnTo>
                  <a:lnTo>
                    <a:pt x="731519" y="157226"/>
                  </a:lnTo>
                  <a:close/>
                </a:path>
                <a:path w="819784" h="466089">
                  <a:moveTo>
                    <a:pt x="784478" y="0"/>
                  </a:moveTo>
                  <a:lnTo>
                    <a:pt x="775842" y="0"/>
                  </a:lnTo>
                  <a:lnTo>
                    <a:pt x="768699" y="569"/>
                  </a:lnTo>
                  <a:lnTo>
                    <a:pt x="760031" y="2460"/>
                  </a:lnTo>
                  <a:lnTo>
                    <a:pt x="749839" y="5661"/>
                  </a:lnTo>
                  <a:lnTo>
                    <a:pt x="738124" y="10160"/>
                  </a:lnTo>
                  <a:lnTo>
                    <a:pt x="707516" y="22733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3" y="98425"/>
                  </a:lnTo>
                  <a:lnTo>
                    <a:pt x="782536" y="94065"/>
                  </a:lnTo>
                  <a:lnTo>
                    <a:pt x="813583" y="70231"/>
                  </a:lnTo>
                  <a:lnTo>
                    <a:pt x="760856" y="70231"/>
                  </a:lnTo>
                  <a:lnTo>
                    <a:pt x="748029" y="38989"/>
                  </a:lnTo>
                  <a:lnTo>
                    <a:pt x="765047" y="32004"/>
                  </a:lnTo>
                  <a:lnTo>
                    <a:pt x="771651" y="30480"/>
                  </a:lnTo>
                  <a:lnTo>
                    <a:pt x="816101" y="30480"/>
                  </a:lnTo>
                  <a:lnTo>
                    <a:pt x="815847" y="29718"/>
                  </a:lnTo>
                  <a:lnTo>
                    <a:pt x="792352" y="2540"/>
                  </a:lnTo>
                  <a:lnTo>
                    <a:pt x="784478" y="0"/>
                  </a:lnTo>
                  <a:close/>
                </a:path>
                <a:path w="819784" h="466089">
                  <a:moveTo>
                    <a:pt x="703579" y="89535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5"/>
                  </a:lnTo>
                  <a:close/>
                </a:path>
                <a:path w="819784" h="466089">
                  <a:moveTo>
                    <a:pt x="816101" y="30480"/>
                  </a:moveTo>
                  <a:lnTo>
                    <a:pt x="771651" y="30480"/>
                  </a:lnTo>
                  <a:lnTo>
                    <a:pt x="775715" y="31115"/>
                  </a:lnTo>
                  <a:lnTo>
                    <a:pt x="781430" y="31877"/>
                  </a:lnTo>
                  <a:lnTo>
                    <a:pt x="785367" y="35306"/>
                  </a:lnTo>
                  <a:lnTo>
                    <a:pt x="789177" y="44577"/>
                  </a:lnTo>
                  <a:lnTo>
                    <a:pt x="789558" y="47752"/>
                  </a:lnTo>
                  <a:lnTo>
                    <a:pt x="788288" y="53848"/>
                  </a:lnTo>
                  <a:lnTo>
                    <a:pt x="770001" y="66421"/>
                  </a:lnTo>
                  <a:lnTo>
                    <a:pt x="760856" y="70231"/>
                  </a:lnTo>
                  <a:lnTo>
                    <a:pt x="813583" y="70231"/>
                  </a:lnTo>
                  <a:lnTo>
                    <a:pt x="815861" y="66276"/>
                  </a:lnTo>
                  <a:lnTo>
                    <a:pt x="818387" y="59563"/>
                  </a:lnTo>
                  <a:lnTo>
                    <a:pt x="819723" y="52470"/>
                  </a:lnTo>
                  <a:lnTo>
                    <a:pt x="819645" y="44577"/>
                  </a:lnTo>
                  <a:lnTo>
                    <a:pt x="818441" y="37524"/>
                  </a:lnTo>
                  <a:lnTo>
                    <a:pt x="816101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1768"/>
            <a:ext cx="9144000" cy="584835"/>
          </a:xfrm>
          <a:custGeom>
            <a:avLst/>
            <a:gdLst/>
            <a:ahLst/>
            <a:cxnLst/>
            <a:rect l="l" t="t" r="r" b="b"/>
            <a:pathLst>
              <a:path w="9144000" h="584835">
                <a:moveTo>
                  <a:pt x="9144000" y="0"/>
                </a:moveTo>
                <a:lnTo>
                  <a:pt x="0" y="0"/>
                </a:lnTo>
                <a:lnTo>
                  <a:pt x="0" y="584771"/>
                </a:lnTo>
                <a:lnTo>
                  <a:pt x="9144000" y="58477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764" y="2237689"/>
            <a:ext cx="5284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Содержательный</a:t>
            </a:r>
            <a:r>
              <a:rPr sz="3200" spc="-45" dirty="0"/>
              <a:t> </a:t>
            </a:r>
            <a:r>
              <a:rPr sz="3200" spc="-25" dirty="0"/>
              <a:t>раздел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261" y="775462"/>
            <a:ext cx="810196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Федеральные </a:t>
            </a:r>
            <a:r>
              <a:rPr sz="1400" b="1" spc="10" dirty="0">
                <a:solidFill>
                  <a:srgbClr val="003366"/>
                </a:solidFill>
                <a:latin typeface="Tahoma"/>
                <a:cs typeface="Tahoma"/>
              </a:rPr>
              <a:t>рабочие </a:t>
            </a:r>
            <a:r>
              <a:rPr sz="1400" b="1" spc="-5" dirty="0">
                <a:solidFill>
                  <a:srgbClr val="003366"/>
                </a:solidFill>
                <a:latin typeface="Tahoma"/>
                <a:cs typeface="Tahoma"/>
              </a:rPr>
              <a:t>программы </a:t>
            </a:r>
            <a:r>
              <a:rPr sz="1400" b="1" spc="-35" dirty="0">
                <a:solidFill>
                  <a:srgbClr val="003366"/>
                </a:solidFill>
                <a:latin typeface="Tahoma"/>
                <a:cs typeface="Tahoma"/>
              </a:rPr>
              <a:t>учебных </a:t>
            </a:r>
            <a:r>
              <a:rPr sz="1400" b="1" spc="5" dirty="0">
                <a:solidFill>
                  <a:srgbClr val="003366"/>
                </a:solidFill>
                <a:latin typeface="Tahoma"/>
                <a:cs typeface="Tahoma"/>
              </a:rPr>
              <a:t>предметов 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обеспечивают достижение </a:t>
            </a:r>
            <a:r>
              <a:rPr sz="1400" b="1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003366"/>
                </a:solidFill>
                <a:latin typeface="Tahoma"/>
                <a:cs typeface="Tahoma"/>
              </a:rPr>
              <a:t>планируемых </a:t>
            </a:r>
            <a:r>
              <a:rPr sz="1400" b="1" spc="-20" dirty="0">
                <a:solidFill>
                  <a:srgbClr val="003366"/>
                </a:solidFill>
                <a:latin typeface="Tahoma"/>
                <a:cs typeface="Tahoma"/>
              </a:rPr>
              <a:t>результатов </a:t>
            </a:r>
            <a:r>
              <a:rPr sz="1400" b="1" spc="-15" dirty="0">
                <a:solidFill>
                  <a:srgbClr val="003366"/>
                </a:solidFill>
                <a:latin typeface="Tahoma"/>
                <a:cs typeface="Tahoma"/>
              </a:rPr>
              <a:t>освоения </a:t>
            </a: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ФООП </a:t>
            </a:r>
            <a:r>
              <a:rPr sz="1400" b="1" spc="-75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400" b="1" spc="10" dirty="0">
                <a:solidFill>
                  <a:srgbClr val="003366"/>
                </a:solidFill>
                <a:latin typeface="Tahoma"/>
                <a:cs typeface="Tahoma"/>
              </a:rPr>
              <a:t>разработаны </a:t>
            </a:r>
            <a:r>
              <a:rPr sz="1400" b="1" spc="5" dirty="0">
                <a:solidFill>
                  <a:srgbClr val="003366"/>
                </a:solidFill>
                <a:latin typeface="Tahoma"/>
                <a:cs typeface="Tahoma"/>
              </a:rPr>
              <a:t>на </a:t>
            </a:r>
            <a:r>
              <a:rPr sz="1400" b="1" spc="15" dirty="0">
                <a:solidFill>
                  <a:srgbClr val="003366"/>
                </a:solidFill>
                <a:latin typeface="Tahoma"/>
                <a:cs typeface="Tahoma"/>
              </a:rPr>
              <a:t>основе </a:t>
            </a:r>
            <a:r>
              <a:rPr sz="1400" b="1" spc="5" dirty="0">
                <a:solidFill>
                  <a:srgbClr val="003366"/>
                </a:solidFill>
                <a:latin typeface="Tahoma"/>
                <a:cs typeface="Tahoma"/>
              </a:rPr>
              <a:t>соответствующих </a:t>
            </a:r>
            <a:r>
              <a:rPr sz="1400" b="1" spc="-4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66"/>
                </a:solidFill>
                <a:latin typeface="Tahoma"/>
                <a:cs typeface="Tahoma"/>
              </a:rPr>
              <a:t>требований </a:t>
            </a:r>
            <a:r>
              <a:rPr sz="1400" b="1" spc="-15" dirty="0">
                <a:solidFill>
                  <a:srgbClr val="003366"/>
                </a:solidFill>
                <a:latin typeface="Tahoma"/>
                <a:cs typeface="Tahoma"/>
              </a:rPr>
              <a:t>ФГОС </a:t>
            </a:r>
            <a:r>
              <a:rPr sz="1400" b="1" spc="-95" dirty="0">
                <a:solidFill>
                  <a:srgbClr val="003366"/>
                </a:solidFill>
                <a:latin typeface="Tahoma"/>
                <a:cs typeface="Tahoma"/>
              </a:rPr>
              <a:t>к 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результатам </a:t>
            </a:r>
            <a:r>
              <a:rPr sz="1400" b="1" spc="-15" dirty="0">
                <a:solidFill>
                  <a:srgbClr val="003366"/>
                </a:solidFill>
                <a:latin typeface="Tahoma"/>
                <a:cs typeface="Tahoma"/>
              </a:rPr>
              <a:t>освоения </a:t>
            </a:r>
            <a:r>
              <a:rPr sz="1400" b="1" spc="5" dirty="0">
                <a:solidFill>
                  <a:srgbClr val="003366"/>
                </a:solidFill>
                <a:latin typeface="Tahoma"/>
                <a:cs typeface="Tahoma"/>
              </a:rPr>
              <a:t>программ </a:t>
            </a:r>
            <a:r>
              <a:rPr sz="1400" b="1" spc="-40" dirty="0">
                <a:solidFill>
                  <a:srgbClr val="003366"/>
                </a:solidFill>
                <a:latin typeface="Tahoma"/>
                <a:cs typeface="Tahoma"/>
              </a:rPr>
              <a:t>начального 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общего, </a:t>
            </a:r>
            <a:r>
              <a:rPr sz="1400" b="1" spc="-15" dirty="0">
                <a:solidFill>
                  <a:srgbClr val="003366"/>
                </a:solidFill>
                <a:latin typeface="Tahoma"/>
                <a:cs typeface="Tahoma"/>
              </a:rPr>
              <a:t>основного </a:t>
            </a:r>
            <a:r>
              <a:rPr sz="14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общего,</a:t>
            </a:r>
            <a:r>
              <a:rPr sz="14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003366"/>
                </a:solidFill>
                <a:latin typeface="Tahoma"/>
                <a:cs typeface="Tahoma"/>
              </a:rPr>
              <a:t>среднего</a:t>
            </a:r>
            <a:r>
              <a:rPr sz="14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003366"/>
                </a:solidFill>
                <a:latin typeface="Tahoma"/>
                <a:cs typeface="Tahoma"/>
              </a:rPr>
              <a:t>общего</a:t>
            </a: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003366"/>
                </a:solidFill>
                <a:latin typeface="Tahoma"/>
                <a:cs typeface="Tahoma"/>
              </a:rPr>
              <a:t>образования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83969" y="1766347"/>
            <a:ext cx="511175" cy="422275"/>
            <a:chOff x="1683969" y="1766347"/>
            <a:chExt cx="511175" cy="422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3969" y="1766347"/>
              <a:ext cx="510641" cy="4220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8657" y="1779650"/>
              <a:ext cx="461645" cy="360045"/>
            </a:xfrm>
            <a:custGeom>
              <a:avLst/>
              <a:gdLst/>
              <a:ahLst/>
              <a:cxnLst/>
              <a:rect l="l" t="t" r="r" b="b"/>
              <a:pathLst>
                <a:path w="461644" h="360044">
                  <a:moveTo>
                    <a:pt x="345821" y="0"/>
                  </a:moveTo>
                  <a:lnTo>
                    <a:pt x="115316" y="0"/>
                  </a:lnTo>
                  <a:lnTo>
                    <a:pt x="115316" y="180086"/>
                  </a:lnTo>
                  <a:lnTo>
                    <a:pt x="0" y="180086"/>
                  </a:lnTo>
                  <a:lnTo>
                    <a:pt x="230631" y="360044"/>
                  </a:lnTo>
                  <a:lnTo>
                    <a:pt x="461137" y="180086"/>
                  </a:lnTo>
                  <a:lnTo>
                    <a:pt x="345821" y="180086"/>
                  </a:lnTo>
                  <a:lnTo>
                    <a:pt x="3458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52595" y="1766347"/>
            <a:ext cx="509270" cy="422275"/>
            <a:chOff x="4352595" y="1766347"/>
            <a:chExt cx="509270" cy="4222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2595" y="1766347"/>
              <a:ext cx="508913" cy="42206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76292" y="1779650"/>
              <a:ext cx="461645" cy="360045"/>
            </a:xfrm>
            <a:custGeom>
              <a:avLst/>
              <a:gdLst/>
              <a:ahLst/>
              <a:cxnLst/>
              <a:rect l="l" t="t" r="r" b="b"/>
              <a:pathLst>
                <a:path w="461645" h="360044">
                  <a:moveTo>
                    <a:pt x="345948" y="0"/>
                  </a:moveTo>
                  <a:lnTo>
                    <a:pt x="115316" y="0"/>
                  </a:lnTo>
                  <a:lnTo>
                    <a:pt x="115316" y="180086"/>
                  </a:lnTo>
                  <a:lnTo>
                    <a:pt x="0" y="180086"/>
                  </a:lnTo>
                  <a:lnTo>
                    <a:pt x="230632" y="360044"/>
                  </a:lnTo>
                  <a:lnTo>
                    <a:pt x="461264" y="180086"/>
                  </a:lnTo>
                  <a:lnTo>
                    <a:pt x="345948" y="180086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059117" y="1766347"/>
            <a:ext cx="511175" cy="422275"/>
            <a:chOff x="7059117" y="1766347"/>
            <a:chExt cx="511175" cy="4222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9117" y="1766347"/>
              <a:ext cx="510641" cy="4220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83678" y="1779650"/>
              <a:ext cx="461645" cy="360045"/>
            </a:xfrm>
            <a:custGeom>
              <a:avLst/>
              <a:gdLst/>
              <a:ahLst/>
              <a:cxnLst/>
              <a:rect l="l" t="t" r="r" b="b"/>
              <a:pathLst>
                <a:path w="461645" h="360044">
                  <a:moveTo>
                    <a:pt x="345948" y="0"/>
                  </a:moveTo>
                  <a:lnTo>
                    <a:pt x="115316" y="0"/>
                  </a:lnTo>
                  <a:lnTo>
                    <a:pt x="115316" y="180086"/>
                  </a:lnTo>
                  <a:lnTo>
                    <a:pt x="0" y="180086"/>
                  </a:lnTo>
                  <a:lnTo>
                    <a:pt x="230631" y="360044"/>
                  </a:lnTo>
                  <a:lnTo>
                    <a:pt x="461264" y="180086"/>
                  </a:lnTo>
                  <a:lnTo>
                    <a:pt x="345948" y="180086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3564" y="2275535"/>
            <a:ext cx="2448560" cy="120078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 marR="368300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Три</a:t>
            </a: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учебных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Tahoma"/>
                <a:cs typeface="Tahoma"/>
              </a:rPr>
              <a:t>предмета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200" spc="-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уровне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НОО: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ahoma"/>
              <a:cs typeface="Tahoma"/>
            </a:endParaRPr>
          </a:p>
          <a:p>
            <a:pPr marL="242570" indent="-151765">
              <a:lnSpc>
                <a:spcPct val="100000"/>
              </a:lnSpc>
              <a:buSzPct val="91666"/>
              <a:buChar char="►"/>
              <a:tabLst>
                <a:tab pos="243204" algn="l"/>
              </a:tabLst>
            </a:pPr>
            <a:r>
              <a:rPr sz="1200" spc="110" dirty="0">
                <a:solidFill>
                  <a:srgbClr val="FFFFFF"/>
                </a:solidFill>
                <a:latin typeface="Tahoma"/>
                <a:cs typeface="Tahoma"/>
              </a:rPr>
              <a:t>РУССКИЙ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ЯЗЫК</a:t>
            </a:r>
            <a:endParaRPr sz="1200">
              <a:latin typeface="Tahoma"/>
              <a:cs typeface="Tahoma"/>
            </a:endParaRPr>
          </a:p>
          <a:p>
            <a:pPr marL="242570" indent="-151765">
              <a:lnSpc>
                <a:spcPct val="100000"/>
              </a:lnSpc>
              <a:spcBef>
                <a:spcPts val="5"/>
              </a:spcBef>
              <a:buSzPct val="91666"/>
              <a:buChar char="►"/>
              <a:tabLst>
                <a:tab pos="243204" algn="l"/>
              </a:tabLst>
            </a:pP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ЛИТЕРАТУРНОЕ</a:t>
            </a:r>
            <a:r>
              <a:rPr sz="12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ЧТЕНИЕ</a:t>
            </a:r>
            <a:endParaRPr sz="1200">
              <a:latin typeface="Tahoma"/>
              <a:cs typeface="Tahoma"/>
            </a:endParaRPr>
          </a:p>
          <a:p>
            <a:pPr marL="242570" indent="-151765">
              <a:lnSpc>
                <a:spcPct val="100000"/>
              </a:lnSpc>
              <a:buSzPct val="91666"/>
              <a:buChar char="►"/>
              <a:tabLst>
                <a:tab pos="243204" algn="l"/>
              </a:tabLst>
            </a:pPr>
            <a:r>
              <a:rPr sz="1200" spc="95" dirty="0">
                <a:solidFill>
                  <a:srgbClr val="FFFFFF"/>
                </a:solidFill>
                <a:latin typeface="Tahoma"/>
                <a:cs typeface="Tahoma"/>
              </a:rPr>
              <a:t>ОКРУЖАЮЩИЙ</a:t>
            </a:r>
            <a:r>
              <a:rPr sz="12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Tahoma"/>
                <a:cs typeface="Tahoma"/>
              </a:rPr>
              <a:t>МИР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97122" y="2278379"/>
            <a:ext cx="2419985" cy="1939289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 marR="288925">
              <a:lnSpc>
                <a:spcPct val="100000"/>
              </a:lnSpc>
              <a:spcBef>
                <a:spcPts val="340"/>
              </a:spcBef>
            </a:pP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Шесть</a:t>
            </a:r>
            <a:r>
              <a:rPr sz="12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учебных</a:t>
            </a:r>
            <a:r>
              <a:rPr sz="12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FFFFFF"/>
                </a:solidFill>
                <a:latin typeface="Tahoma"/>
                <a:cs typeface="Tahoma"/>
              </a:rPr>
              <a:t>предметов </a:t>
            </a:r>
            <a:r>
              <a:rPr sz="1200" spc="-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уровне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90" dirty="0">
                <a:solidFill>
                  <a:srgbClr val="FFFFFF"/>
                </a:solidFill>
                <a:latin typeface="Tahoma"/>
                <a:cs typeface="Tahoma"/>
              </a:rPr>
              <a:t>ООО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35" dirty="0">
                <a:solidFill>
                  <a:srgbClr val="FFFFFF"/>
                </a:solidFill>
                <a:latin typeface="Tahoma"/>
                <a:cs typeface="Tahoma"/>
              </a:rPr>
              <a:t>СОО: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ahoma"/>
              <a:cs typeface="Tahoma"/>
            </a:endParaRPr>
          </a:p>
          <a:p>
            <a:pPr marL="243204" indent="-152400">
              <a:lnSpc>
                <a:spcPct val="100000"/>
              </a:lnSpc>
              <a:buSzPct val="91666"/>
              <a:buChar char="►"/>
              <a:tabLst>
                <a:tab pos="243840" algn="l"/>
              </a:tabLst>
            </a:pPr>
            <a:r>
              <a:rPr sz="1200" spc="110" dirty="0">
                <a:solidFill>
                  <a:srgbClr val="FFFFFF"/>
                </a:solidFill>
                <a:latin typeface="Tahoma"/>
                <a:cs typeface="Tahoma"/>
              </a:rPr>
              <a:t>РУССКИЙ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ЯЗЫК</a:t>
            </a:r>
            <a:endParaRPr sz="1200">
              <a:latin typeface="Tahoma"/>
              <a:cs typeface="Tahoma"/>
            </a:endParaRPr>
          </a:p>
          <a:p>
            <a:pPr marL="243204" indent="-152400">
              <a:lnSpc>
                <a:spcPct val="100000"/>
              </a:lnSpc>
              <a:buSzPct val="91666"/>
              <a:buChar char="►"/>
              <a:tabLst>
                <a:tab pos="243840" algn="l"/>
              </a:tabLst>
            </a:pP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ЛИТЕРАТУРА</a:t>
            </a:r>
            <a:endParaRPr sz="1200">
              <a:latin typeface="Tahoma"/>
              <a:cs typeface="Tahoma"/>
            </a:endParaRPr>
          </a:p>
          <a:p>
            <a:pPr marL="243204" indent="-152400">
              <a:lnSpc>
                <a:spcPct val="100000"/>
              </a:lnSpc>
              <a:buSzPct val="91666"/>
              <a:buChar char="►"/>
              <a:tabLst>
                <a:tab pos="243840" algn="l"/>
              </a:tabLst>
            </a:pP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ИСТОРИЯ</a:t>
            </a:r>
            <a:endParaRPr sz="1200">
              <a:latin typeface="Tahoma"/>
              <a:cs typeface="Tahoma"/>
            </a:endParaRPr>
          </a:p>
          <a:p>
            <a:pPr marL="243204" indent="-152400">
              <a:lnSpc>
                <a:spcPct val="100000"/>
              </a:lnSpc>
              <a:buSzPct val="91666"/>
              <a:buChar char="►"/>
              <a:tabLst>
                <a:tab pos="243840" algn="l"/>
              </a:tabLst>
            </a:pP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ОБЩЕСТВОЗНАНИЕ</a:t>
            </a:r>
            <a:endParaRPr sz="1200">
              <a:latin typeface="Tahoma"/>
              <a:cs typeface="Tahoma"/>
            </a:endParaRPr>
          </a:p>
          <a:p>
            <a:pPr marL="243204" indent="-152400">
              <a:lnSpc>
                <a:spcPct val="100000"/>
              </a:lnSpc>
              <a:buSzPct val="91666"/>
              <a:buChar char="►"/>
              <a:tabLst>
                <a:tab pos="243840" algn="l"/>
              </a:tabLst>
            </a:pP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ГЕОГРАФИЯ</a:t>
            </a:r>
            <a:endParaRPr sz="1200">
              <a:latin typeface="Tahoma"/>
              <a:cs typeface="Tahoma"/>
            </a:endParaRPr>
          </a:p>
          <a:p>
            <a:pPr marL="243204" indent="-152400">
              <a:lnSpc>
                <a:spcPct val="100000"/>
              </a:lnSpc>
              <a:spcBef>
                <a:spcPts val="5"/>
              </a:spcBef>
              <a:buSzPct val="91666"/>
              <a:buChar char="►"/>
              <a:tabLst>
                <a:tab pos="243840" algn="l"/>
              </a:tabLst>
            </a:pPr>
            <a:r>
              <a:rPr sz="1200" spc="100" dirty="0">
                <a:solidFill>
                  <a:srgbClr val="FFFFFF"/>
                </a:solidFill>
                <a:latin typeface="Tahoma"/>
                <a:cs typeface="Tahoma"/>
              </a:rPr>
              <a:t>ОСНОВЫ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Tahoma"/>
                <a:cs typeface="Tahoma"/>
              </a:rPr>
              <a:t>БЕЗОПАСНОСТИ</a:t>
            </a:r>
            <a:endParaRPr sz="12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ЖИЗНЕДЕЯТЕЛЬНОСТИ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4509" y="2275585"/>
            <a:ext cx="2419985" cy="138493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1910" rIns="0" bIns="0" rtlCol="0">
            <a:spAutoFit/>
          </a:bodyPr>
          <a:lstStyle/>
          <a:p>
            <a:pPr marL="243204" indent="-151765">
              <a:lnSpc>
                <a:spcPct val="100000"/>
              </a:lnSpc>
              <a:spcBef>
                <a:spcPts val="330"/>
              </a:spcBef>
              <a:buSzPct val="91666"/>
              <a:buChar char="►"/>
              <a:tabLst>
                <a:tab pos="243840" algn="l"/>
              </a:tabLst>
            </a:pPr>
            <a:r>
              <a:rPr sz="1200" spc="35" dirty="0">
                <a:solidFill>
                  <a:srgbClr val="FFFFFF"/>
                </a:solidFill>
                <a:latin typeface="Tahoma"/>
                <a:cs typeface="Tahoma"/>
              </a:rPr>
              <a:t>Пояснительная</a:t>
            </a: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Tahoma"/>
                <a:cs typeface="Tahoma"/>
              </a:rPr>
              <a:t>записка</a:t>
            </a:r>
            <a:endParaRPr sz="1200">
              <a:latin typeface="Tahoma"/>
              <a:cs typeface="Tahoma"/>
            </a:endParaRPr>
          </a:p>
          <a:p>
            <a:pPr marL="243204" indent="-151765">
              <a:lnSpc>
                <a:spcPct val="100000"/>
              </a:lnSpc>
              <a:buSzPct val="91666"/>
              <a:buChar char="►"/>
              <a:tabLst>
                <a:tab pos="243840" algn="l"/>
              </a:tabLst>
            </a:pPr>
            <a:r>
              <a:rPr sz="1200" spc="120" dirty="0">
                <a:solidFill>
                  <a:srgbClr val="FFFFFF"/>
                </a:solidFill>
                <a:latin typeface="Tahoma"/>
                <a:cs typeface="Tahoma"/>
              </a:rPr>
              <a:t>Содержание</a:t>
            </a:r>
            <a:r>
              <a:rPr sz="12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обучения</a:t>
            </a:r>
            <a:endParaRPr sz="1200">
              <a:latin typeface="Tahoma"/>
              <a:cs typeface="Tahoma"/>
            </a:endParaRPr>
          </a:p>
          <a:p>
            <a:pPr marL="243204" indent="-151765">
              <a:lnSpc>
                <a:spcPct val="100000"/>
              </a:lnSpc>
              <a:buSzPct val="91666"/>
              <a:buChar char="►"/>
              <a:tabLst>
                <a:tab pos="243840" algn="l"/>
              </a:tabLst>
            </a:pPr>
            <a:r>
              <a:rPr sz="1200" spc="90" dirty="0">
                <a:solidFill>
                  <a:srgbClr val="FFFFFF"/>
                </a:solidFill>
                <a:latin typeface="Tahoma"/>
                <a:cs typeface="Tahoma"/>
              </a:rPr>
              <a:t>Планируемые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результаты</a:t>
            </a:r>
            <a:endParaRPr sz="1200">
              <a:latin typeface="Tahoma"/>
              <a:cs typeface="Tahoma"/>
            </a:endParaRPr>
          </a:p>
          <a:p>
            <a:pPr marL="92075" marR="282575">
              <a:lnSpc>
                <a:spcPct val="100000"/>
              </a:lnSpc>
              <a:spcBef>
                <a:spcPts val="10"/>
              </a:spcBef>
            </a:pP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освоения </a:t>
            </a:r>
            <a:r>
              <a:rPr sz="1200" spc="125" dirty="0">
                <a:solidFill>
                  <a:srgbClr val="FFFFFF"/>
                </a:solidFill>
                <a:latin typeface="Tahoma"/>
                <a:cs typeface="Tahoma"/>
              </a:rPr>
              <a:t>программы </a:t>
            </a:r>
            <a:r>
              <a:rPr sz="120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учебного </a:t>
            </a:r>
            <a:r>
              <a:rPr sz="1200" spc="110" dirty="0">
                <a:solidFill>
                  <a:srgbClr val="FFFFFF"/>
                </a:solidFill>
                <a:latin typeface="Tahoma"/>
                <a:cs typeface="Tahoma"/>
              </a:rPr>
              <a:t>предмета </a:t>
            </a:r>
            <a:r>
              <a:rPr sz="12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(предметные,</a:t>
            </a:r>
            <a:r>
              <a:rPr sz="12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личностные, </a:t>
            </a:r>
            <a:r>
              <a:rPr sz="1200" spc="-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Tahoma"/>
                <a:cs typeface="Tahoma"/>
              </a:rPr>
              <a:t>метапредметные)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0473" y="4617516"/>
            <a:ext cx="338645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00" spc="7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1400" spc="10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00" spc="80" dirty="0">
                <a:solidFill>
                  <a:srgbClr val="FF0000"/>
                </a:solidFill>
                <a:latin typeface="Tahoma"/>
                <a:cs typeface="Tahoma"/>
              </a:rPr>
              <a:t>ЛИЗАЦ</a:t>
            </a:r>
            <a:r>
              <a:rPr sz="1400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00" spc="-45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1400" spc="-110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1400" spc="-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160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F0000"/>
                </a:solidFill>
                <a:latin typeface="Tahoma"/>
                <a:cs typeface="Tahoma"/>
              </a:rPr>
              <a:t>сентя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б</a:t>
            </a:r>
            <a:r>
              <a:rPr sz="1400" b="1" spc="4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00" b="1" spc="-125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FF0000"/>
                </a:solidFill>
                <a:latin typeface="Tahoma"/>
                <a:cs typeface="Tahoma"/>
              </a:rPr>
              <a:t>2023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года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9745" y="72644"/>
            <a:ext cx="874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Федеральные</a:t>
            </a:r>
            <a:r>
              <a:rPr spc="-20" dirty="0"/>
              <a:t> </a:t>
            </a:r>
            <a:r>
              <a:rPr spc="20" dirty="0"/>
              <a:t>рабочие</a:t>
            </a:r>
            <a:r>
              <a:rPr spc="-25" dirty="0"/>
              <a:t> </a:t>
            </a:r>
            <a:r>
              <a:rPr spc="-10" dirty="0"/>
              <a:t>программы</a:t>
            </a:r>
            <a:r>
              <a:rPr spc="-40" dirty="0"/>
              <a:t> </a:t>
            </a:r>
            <a:r>
              <a:rPr spc="-60" dirty="0"/>
              <a:t>учебных</a:t>
            </a:r>
            <a:r>
              <a:rPr spc="-35" dirty="0"/>
              <a:t> </a:t>
            </a:r>
            <a:r>
              <a:rPr spc="10" dirty="0"/>
              <a:t>предметов</a:t>
            </a:r>
          </a:p>
        </p:txBody>
      </p:sp>
      <p:sp>
        <p:nvSpPr>
          <p:cNvPr id="18" name="object 18"/>
          <p:cNvSpPr/>
          <p:nvPr/>
        </p:nvSpPr>
        <p:spPr>
          <a:xfrm>
            <a:off x="683564" y="4876001"/>
            <a:ext cx="3528695" cy="72390"/>
          </a:xfrm>
          <a:custGeom>
            <a:avLst/>
            <a:gdLst/>
            <a:ahLst/>
            <a:cxnLst/>
            <a:rect l="l" t="t" r="r" b="b"/>
            <a:pathLst>
              <a:path w="3528695" h="72389">
                <a:moveTo>
                  <a:pt x="3528441" y="0"/>
                </a:moveTo>
                <a:lnTo>
                  <a:pt x="0" y="0"/>
                </a:lnTo>
                <a:lnTo>
                  <a:pt x="0" y="72007"/>
                </a:lnTo>
                <a:lnTo>
                  <a:pt x="3528441" y="72007"/>
                </a:lnTo>
                <a:lnTo>
                  <a:pt x="35284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1685" y="72644"/>
            <a:ext cx="5041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Программа</a:t>
            </a:r>
            <a:r>
              <a:rPr spc="-45" dirty="0"/>
              <a:t> </a:t>
            </a:r>
            <a:r>
              <a:rPr spc="-5" dirty="0"/>
              <a:t>формирования</a:t>
            </a:r>
            <a:r>
              <a:rPr spc="-45" dirty="0"/>
              <a:t> </a:t>
            </a:r>
            <a:r>
              <a:rPr spc="-50" dirty="0"/>
              <a:t>УУД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94282" y="1187577"/>
            <a:ext cx="1784985" cy="1193800"/>
            <a:chOff x="1194282" y="1187577"/>
            <a:chExt cx="1784985" cy="1193800"/>
          </a:xfrm>
        </p:grpSpPr>
        <p:sp>
          <p:nvSpPr>
            <p:cNvPr id="5" name="object 5"/>
            <p:cNvSpPr/>
            <p:nvPr/>
          </p:nvSpPr>
          <p:spPr>
            <a:xfrm>
              <a:off x="1199045" y="1192339"/>
              <a:ext cx="1775460" cy="1184275"/>
            </a:xfrm>
            <a:custGeom>
              <a:avLst/>
              <a:gdLst/>
              <a:ahLst/>
              <a:cxnLst/>
              <a:rect l="l" t="t" r="r" b="b"/>
              <a:pathLst>
                <a:path w="1775460" h="1184275">
                  <a:moveTo>
                    <a:pt x="1775205" y="0"/>
                  </a:moveTo>
                  <a:lnTo>
                    <a:pt x="0" y="0"/>
                  </a:lnTo>
                  <a:lnTo>
                    <a:pt x="0" y="1184084"/>
                  </a:lnTo>
                  <a:lnTo>
                    <a:pt x="1775205" y="1184084"/>
                  </a:lnTo>
                  <a:lnTo>
                    <a:pt x="1775205" y="0"/>
                  </a:lnTo>
                  <a:close/>
                </a:path>
              </a:pathLst>
            </a:custGeom>
            <a:solidFill>
              <a:srgbClr val="00336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045" y="1192339"/>
              <a:ext cx="1775460" cy="1184275"/>
            </a:xfrm>
            <a:custGeom>
              <a:avLst/>
              <a:gdLst/>
              <a:ahLst/>
              <a:cxnLst/>
              <a:rect l="l" t="t" r="r" b="b"/>
              <a:pathLst>
                <a:path w="1775460" h="1184275">
                  <a:moveTo>
                    <a:pt x="0" y="1184084"/>
                  </a:moveTo>
                  <a:lnTo>
                    <a:pt x="1775205" y="1184084"/>
                  </a:lnTo>
                  <a:lnTo>
                    <a:pt x="1775205" y="0"/>
                  </a:lnTo>
                  <a:lnTo>
                    <a:pt x="0" y="0"/>
                  </a:lnTo>
                  <a:lnTo>
                    <a:pt x="0" y="1184084"/>
                  </a:lnTo>
                  <a:close/>
                </a:path>
              </a:pathLst>
            </a:custGeom>
            <a:ln w="9525">
              <a:solidFill>
                <a:srgbClr val="FFE1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70786" y="1480566"/>
            <a:ext cx="1356360" cy="5873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sz="1300" spc="155" dirty="0">
                <a:solidFill>
                  <a:srgbClr val="FFFFFF"/>
                </a:solidFill>
                <a:latin typeface="Tahoma"/>
                <a:cs typeface="Tahoma"/>
              </a:rPr>
              <a:t>Программа </a:t>
            </a:r>
            <a:r>
              <a:rPr sz="13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75" dirty="0">
                <a:solidFill>
                  <a:srgbClr val="FFFFFF"/>
                </a:solidFill>
                <a:latin typeface="Tahoma"/>
                <a:cs typeface="Tahoma"/>
              </a:rPr>
              <a:t>фо</a:t>
            </a:r>
            <a:r>
              <a:rPr sz="1300" spc="1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9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18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1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1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1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80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1300" spc="85" dirty="0">
                <a:solidFill>
                  <a:srgbClr val="FFFFFF"/>
                </a:solidFill>
                <a:latin typeface="Tahoma"/>
                <a:cs typeface="Tahoma"/>
              </a:rPr>
              <a:t>УУД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9045" y="2376392"/>
            <a:ext cx="1775460" cy="1184275"/>
          </a:xfrm>
          <a:prstGeom prst="rect">
            <a:avLst/>
          </a:prstGeom>
          <a:solidFill>
            <a:srgbClr val="003366">
              <a:alpha val="90194"/>
            </a:srgbClr>
          </a:solidFill>
          <a:ln w="9525">
            <a:solidFill>
              <a:srgbClr val="FFE1C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83845" marR="375285">
              <a:lnSpc>
                <a:spcPct val="91900"/>
              </a:lnSpc>
            </a:pPr>
            <a:r>
              <a:rPr sz="1300" spc="204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140" dirty="0">
                <a:solidFill>
                  <a:srgbClr val="FFFFFF"/>
                </a:solidFill>
                <a:latin typeface="Tahoma"/>
                <a:cs typeface="Tahoma"/>
              </a:rPr>
              <a:t>ержа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114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учебного 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предмета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0311" y="699516"/>
            <a:ext cx="1330960" cy="1268095"/>
            <a:chOff x="210311" y="699516"/>
            <a:chExt cx="1330960" cy="126809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1" y="699516"/>
              <a:ext cx="1267968" cy="1267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3" y="883920"/>
              <a:ext cx="1318260" cy="9509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2260" y="718947"/>
              <a:ext cx="1183640" cy="1183640"/>
            </a:xfrm>
            <a:custGeom>
              <a:avLst/>
              <a:gdLst/>
              <a:ahLst/>
              <a:cxnLst/>
              <a:rect l="l" t="t" r="r" b="b"/>
              <a:pathLst>
                <a:path w="1183640" h="1183639">
                  <a:moveTo>
                    <a:pt x="591743" y="0"/>
                  </a:moveTo>
                  <a:lnTo>
                    <a:pt x="543211" y="1961"/>
                  </a:lnTo>
                  <a:lnTo>
                    <a:pt x="495760" y="7744"/>
                  </a:lnTo>
                  <a:lnTo>
                    <a:pt x="449541" y="17196"/>
                  </a:lnTo>
                  <a:lnTo>
                    <a:pt x="404707" y="30166"/>
                  </a:lnTo>
                  <a:lnTo>
                    <a:pt x="361411" y="46499"/>
                  </a:lnTo>
                  <a:lnTo>
                    <a:pt x="319804" y="66045"/>
                  </a:lnTo>
                  <a:lnTo>
                    <a:pt x="280039" y="88652"/>
                  </a:lnTo>
                  <a:lnTo>
                    <a:pt x="242268" y="114165"/>
                  </a:lnTo>
                  <a:lnTo>
                    <a:pt x="206644" y="142435"/>
                  </a:lnTo>
                  <a:lnTo>
                    <a:pt x="173318" y="173307"/>
                  </a:lnTo>
                  <a:lnTo>
                    <a:pt x="142443" y="206630"/>
                  </a:lnTo>
                  <a:lnTo>
                    <a:pt x="114172" y="242251"/>
                  </a:lnTo>
                  <a:lnTo>
                    <a:pt x="88657" y="280019"/>
                  </a:lnTo>
                  <a:lnTo>
                    <a:pt x="66049" y="319781"/>
                  </a:lnTo>
                  <a:lnTo>
                    <a:pt x="46502" y="361384"/>
                  </a:lnTo>
                  <a:lnTo>
                    <a:pt x="30167" y="404676"/>
                  </a:lnTo>
                  <a:lnTo>
                    <a:pt x="17197" y="449506"/>
                  </a:lnTo>
                  <a:lnTo>
                    <a:pt x="7744" y="495720"/>
                  </a:lnTo>
                  <a:lnTo>
                    <a:pt x="1961" y="543166"/>
                  </a:lnTo>
                  <a:lnTo>
                    <a:pt x="0" y="591692"/>
                  </a:lnTo>
                  <a:lnTo>
                    <a:pt x="1961" y="640237"/>
                  </a:lnTo>
                  <a:lnTo>
                    <a:pt x="7744" y="687700"/>
                  </a:lnTo>
                  <a:lnTo>
                    <a:pt x="17197" y="733928"/>
                  </a:lnTo>
                  <a:lnTo>
                    <a:pt x="30167" y="778771"/>
                  </a:lnTo>
                  <a:lnTo>
                    <a:pt x="46502" y="822074"/>
                  </a:lnTo>
                  <a:lnTo>
                    <a:pt x="66049" y="863688"/>
                  </a:lnTo>
                  <a:lnTo>
                    <a:pt x="88657" y="903458"/>
                  </a:lnTo>
                  <a:lnTo>
                    <a:pt x="114172" y="941233"/>
                  </a:lnTo>
                  <a:lnTo>
                    <a:pt x="142443" y="976861"/>
                  </a:lnTo>
                  <a:lnTo>
                    <a:pt x="173318" y="1010189"/>
                  </a:lnTo>
                  <a:lnTo>
                    <a:pt x="206644" y="1041066"/>
                  </a:lnTo>
                  <a:lnTo>
                    <a:pt x="242268" y="1069338"/>
                  </a:lnTo>
                  <a:lnTo>
                    <a:pt x="280039" y="1094855"/>
                  </a:lnTo>
                  <a:lnTo>
                    <a:pt x="319804" y="1117463"/>
                  </a:lnTo>
                  <a:lnTo>
                    <a:pt x="361411" y="1137011"/>
                  </a:lnTo>
                  <a:lnTo>
                    <a:pt x="404707" y="1153345"/>
                  </a:lnTo>
                  <a:lnTo>
                    <a:pt x="449541" y="1166315"/>
                  </a:lnTo>
                  <a:lnTo>
                    <a:pt x="495760" y="1175768"/>
                  </a:lnTo>
                  <a:lnTo>
                    <a:pt x="543211" y="1181551"/>
                  </a:lnTo>
                  <a:lnTo>
                    <a:pt x="591743" y="1183513"/>
                  </a:lnTo>
                  <a:lnTo>
                    <a:pt x="640275" y="1181551"/>
                  </a:lnTo>
                  <a:lnTo>
                    <a:pt x="687726" y="1175768"/>
                  </a:lnTo>
                  <a:lnTo>
                    <a:pt x="733945" y="1166315"/>
                  </a:lnTo>
                  <a:lnTo>
                    <a:pt x="778778" y="1153345"/>
                  </a:lnTo>
                  <a:lnTo>
                    <a:pt x="822074" y="1137011"/>
                  </a:lnTo>
                  <a:lnTo>
                    <a:pt x="863680" y="1117463"/>
                  </a:lnTo>
                  <a:lnTo>
                    <a:pt x="903444" y="1094855"/>
                  </a:lnTo>
                  <a:lnTo>
                    <a:pt x="941214" y="1069338"/>
                  </a:lnTo>
                  <a:lnTo>
                    <a:pt x="976838" y="1041066"/>
                  </a:lnTo>
                  <a:lnTo>
                    <a:pt x="1010162" y="1010189"/>
                  </a:lnTo>
                  <a:lnTo>
                    <a:pt x="1041036" y="976861"/>
                  </a:lnTo>
                  <a:lnTo>
                    <a:pt x="1069306" y="941233"/>
                  </a:lnTo>
                  <a:lnTo>
                    <a:pt x="1094821" y="903458"/>
                  </a:lnTo>
                  <a:lnTo>
                    <a:pt x="1117427" y="863688"/>
                  </a:lnTo>
                  <a:lnTo>
                    <a:pt x="1136974" y="822074"/>
                  </a:lnTo>
                  <a:lnTo>
                    <a:pt x="1153308" y="778771"/>
                  </a:lnTo>
                  <a:lnTo>
                    <a:pt x="1166277" y="733928"/>
                  </a:lnTo>
                  <a:lnTo>
                    <a:pt x="1175730" y="687700"/>
                  </a:lnTo>
                  <a:lnTo>
                    <a:pt x="1181513" y="640237"/>
                  </a:lnTo>
                  <a:lnTo>
                    <a:pt x="1183474" y="591692"/>
                  </a:lnTo>
                  <a:lnTo>
                    <a:pt x="1181513" y="543166"/>
                  </a:lnTo>
                  <a:lnTo>
                    <a:pt x="1175730" y="495720"/>
                  </a:lnTo>
                  <a:lnTo>
                    <a:pt x="1166277" y="449506"/>
                  </a:lnTo>
                  <a:lnTo>
                    <a:pt x="1153308" y="404676"/>
                  </a:lnTo>
                  <a:lnTo>
                    <a:pt x="1136974" y="361384"/>
                  </a:lnTo>
                  <a:lnTo>
                    <a:pt x="1117427" y="319781"/>
                  </a:lnTo>
                  <a:lnTo>
                    <a:pt x="1094821" y="280019"/>
                  </a:lnTo>
                  <a:lnTo>
                    <a:pt x="1069306" y="242251"/>
                  </a:lnTo>
                  <a:lnTo>
                    <a:pt x="1041036" y="206630"/>
                  </a:lnTo>
                  <a:lnTo>
                    <a:pt x="1010162" y="173307"/>
                  </a:lnTo>
                  <a:lnTo>
                    <a:pt x="976838" y="142435"/>
                  </a:lnTo>
                  <a:lnTo>
                    <a:pt x="941214" y="114165"/>
                  </a:lnTo>
                  <a:lnTo>
                    <a:pt x="903444" y="88652"/>
                  </a:lnTo>
                  <a:lnTo>
                    <a:pt x="863680" y="66045"/>
                  </a:lnTo>
                  <a:lnTo>
                    <a:pt x="822074" y="46499"/>
                  </a:lnTo>
                  <a:lnTo>
                    <a:pt x="778778" y="30166"/>
                  </a:lnTo>
                  <a:lnTo>
                    <a:pt x="733945" y="17196"/>
                  </a:lnTo>
                  <a:lnTo>
                    <a:pt x="687726" y="7744"/>
                  </a:lnTo>
                  <a:lnTo>
                    <a:pt x="640275" y="1961"/>
                  </a:lnTo>
                  <a:lnTo>
                    <a:pt x="5917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5848" y="973582"/>
            <a:ext cx="8578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432" y="1267714"/>
            <a:ext cx="6559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35" dirty="0">
                <a:solidFill>
                  <a:srgbClr val="FFFFFF"/>
                </a:solidFill>
                <a:latin typeface="Tahoma"/>
                <a:cs typeface="Tahoma"/>
              </a:rPr>
              <a:t>НОО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52963" y="1187577"/>
            <a:ext cx="1784985" cy="1193800"/>
            <a:chOff x="4152963" y="1187577"/>
            <a:chExt cx="1784985" cy="1193800"/>
          </a:xfrm>
        </p:grpSpPr>
        <p:sp>
          <p:nvSpPr>
            <p:cNvPr id="16" name="object 16"/>
            <p:cNvSpPr/>
            <p:nvPr/>
          </p:nvSpPr>
          <p:spPr>
            <a:xfrm>
              <a:off x="4157726" y="1192339"/>
              <a:ext cx="1775460" cy="1184275"/>
            </a:xfrm>
            <a:custGeom>
              <a:avLst/>
              <a:gdLst/>
              <a:ahLst/>
              <a:cxnLst/>
              <a:rect l="l" t="t" r="r" b="b"/>
              <a:pathLst>
                <a:path w="1775460" h="1184275">
                  <a:moveTo>
                    <a:pt x="1775205" y="0"/>
                  </a:moveTo>
                  <a:lnTo>
                    <a:pt x="0" y="0"/>
                  </a:lnTo>
                  <a:lnTo>
                    <a:pt x="0" y="1184084"/>
                  </a:lnTo>
                  <a:lnTo>
                    <a:pt x="1775205" y="1184084"/>
                  </a:lnTo>
                  <a:lnTo>
                    <a:pt x="1775205" y="0"/>
                  </a:lnTo>
                  <a:close/>
                </a:path>
              </a:pathLst>
            </a:custGeom>
            <a:solidFill>
              <a:srgbClr val="00336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57726" y="1192339"/>
              <a:ext cx="1775460" cy="1184275"/>
            </a:xfrm>
            <a:custGeom>
              <a:avLst/>
              <a:gdLst/>
              <a:ahLst/>
              <a:cxnLst/>
              <a:rect l="l" t="t" r="r" b="b"/>
              <a:pathLst>
                <a:path w="1775460" h="1184275">
                  <a:moveTo>
                    <a:pt x="0" y="1184084"/>
                  </a:moveTo>
                  <a:lnTo>
                    <a:pt x="1775205" y="1184084"/>
                  </a:lnTo>
                  <a:lnTo>
                    <a:pt x="1775205" y="0"/>
                  </a:lnTo>
                  <a:lnTo>
                    <a:pt x="0" y="0"/>
                  </a:lnTo>
                  <a:lnTo>
                    <a:pt x="0" y="1184084"/>
                  </a:lnTo>
                  <a:close/>
                </a:path>
              </a:pathLst>
            </a:custGeom>
            <a:ln w="9525">
              <a:solidFill>
                <a:srgbClr val="FFE1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29759" y="1480566"/>
            <a:ext cx="1356360" cy="5873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20"/>
              </a:spcBef>
            </a:pPr>
            <a:r>
              <a:rPr sz="1300" spc="155" dirty="0">
                <a:solidFill>
                  <a:srgbClr val="FFFFFF"/>
                </a:solidFill>
                <a:latin typeface="Tahoma"/>
                <a:cs typeface="Tahoma"/>
              </a:rPr>
              <a:t>Программа </a:t>
            </a:r>
            <a:r>
              <a:rPr sz="13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75" dirty="0">
                <a:solidFill>
                  <a:srgbClr val="FFFFFF"/>
                </a:solidFill>
                <a:latin typeface="Tahoma"/>
                <a:cs typeface="Tahoma"/>
              </a:rPr>
              <a:t>фо</a:t>
            </a:r>
            <a:r>
              <a:rPr sz="1300" spc="1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9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18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1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1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1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80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1300" spc="85" dirty="0">
                <a:solidFill>
                  <a:srgbClr val="FFFFFF"/>
                </a:solidFill>
                <a:latin typeface="Tahoma"/>
                <a:cs typeface="Tahoma"/>
              </a:rPr>
              <a:t>УУД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7726" y="2376392"/>
            <a:ext cx="1775460" cy="1184275"/>
          </a:xfrm>
          <a:prstGeom prst="rect">
            <a:avLst/>
          </a:prstGeom>
          <a:solidFill>
            <a:srgbClr val="003366">
              <a:alpha val="90194"/>
            </a:srgbClr>
          </a:solidFill>
          <a:ln w="9525">
            <a:solidFill>
              <a:srgbClr val="FFE1C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84480" marR="374650">
              <a:lnSpc>
                <a:spcPct val="91900"/>
              </a:lnSpc>
            </a:pPr>
            <a:r>
              <a:rPr sz="1300" spc="204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140" dirty="0">
                <a:solidFill>
                  <a:srgbClr val="FFFFFF"/>
                </a:solidFill>
                <a:latin typeface="Tahoma"/>
                <a:cs typeface="Tahoma"/>
              </a:rPr>
              <a:t>ержа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114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учебного 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предмета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68395" y="699516"/>
            <a:ext cx="1332230" cy="1268095"/>
            <a:chOff x="3168395" y="699516"/>
            <a:chExt cx="1332230" cy="126809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8395" y="699516"/>
              <a:ext cx="1269492" cy="12679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2111" y="883920"/>
              <a:ext cx="1318260" cy="9509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10940" y="718947"/>
              <a:ext cx="1183640" cy="1183640"/>
            </a:xfrm>
            <a:custGeom>
              <a:avLst/>
              <a:gdLst/>
              <a:ahLst/>
              <a:cxnLst/>
              <a:rect l="l" t="t" r="r" b="b"/>
              <a:pathLst>
                <a:path w="1183639" h="1183639">
                  <a:moveTo>
                    <a:pt x="591819" y="0"/>
                  </a:moveTo>
                  <a:lnTo>
                    <a:pt x="543275" y="1961"/>
                  </a:lnTo>
                  <a:lnTo>
                    <a:pt x="495812" y="7744"/>
                  </a:lnTo>
                  <a:lnTo>
                    <a:pt x="449584" y="17196"/>
                  </a:lnTo>
                  <a:lnTo>
                    <a:pt x="404741" y="30166"/>
                  </a:lnTo>
                  <a:lnTo>
                    <a:pt x="361438" y="46499"/>
                  </a:lnTo>
                  <a:lnTo>
                    <a:pt x="319824" y="66045"/>
                  </a:lnTo>
                  <a:lnTo>
                    <a:pt x="280054" y="88652"/>
                  </a:lnTo>
                  <a:lnTo>
                    <a:pt x="242279" y="114165"/>
                  </a:lnTo>
                  <a:lnTo>
                    <a:pt x="206651" y="142435"/>
                  </a:lnTo>
                  <a:lnTo>
                    <a:pt x="173323" y="173307"/>
                  </a:lnTo>
                  <a:lnTo>
                    <a:pt x="142446" y="206630"/>
                  </a:lnTo>
                  <a:lnTo>
                    <a:pt x="114174" y="242251"/>
                  </a:lnTo>
                  <a:lnTo>
                    <a:pt x="88657" y="280019"/>
                  </a:lnTo>
                  <a:lnTo>
                    <a:pt x="66049" y="319781"/>
                  </a:lnTo>
                  <a:lnTo>
                    <a:pt x="46501" y="361384"/>
                  </a:lnTo>
                  <a:lnTo>
                    <a:pt x="30167" y="404676"/>
                  </a:lnTo>
                  <a:lnTo>
                    <a:pt x="17197" y="449506"/>
                  </a:lnTo>
                  <a:lnTo>
                    <a:pt x="7744" y="495720"/>
                  </a:lnTo>
                  <a:lnTo>
                    <a:pt x="1961" y="543166"/>
                  </a:lnTo>
                  <a:lnTo>
                    <a:pt x="0" y="591692"/>
                  </a:lnTo>
                  <a:lnTo>
                    <a:pt x="1961" y="640237"/>
                  </a:lnTo>
                  <a:lnTo>
                    <a:pt x="7744" y="687700"/>
                  </a:lnTo>
                  <a:lnTo>
                    <a:pt x="17197" y="733928"/>
                  </a:lnTo>
                  <a:lnTo>
                    <a:pt x="30167" y="778771"/>
                  </a:lnTo>
                  <a:lnTo>
                    <a:pt x="46501" y="822074"/>
                  </a:lnTo>
                  <a:lnTo>
                    <a:pt x="66049" y="863688"/>
                  </a:lnTo>
                  <a:lnTo>
                    <a:pt x="88657" y="903458"/>
                  </a:lnTo>
                  <a:lnTo>
                    <a:pt x="114174" y="941233"/>
                  </a:lnTo>
                  <a:lnTo>
                    <a:pt x="142446" y="976861"/>
                  </a:lnTo>
                  <a:lnTo>
                    <a:pt x="173323" y="1010189"/>
                  </a:lnTo>
                  <a:lnTo>
                    <a:pt x="206651" y="1041066"/>
                  </a:lnTo>
                  <a:lnTo>
                    <a:pt x="242279" y="1069338"/>
                  </a:lnTo>
                  <a:lnTo>
                    <a:pt x="280054" y="1094855"/>
                  </a:lnTo>
                  <a:lnTo>
                    <a:pt x="319824" y="1117463"/>
                  </a:lnTo>
                  <a:lnTo>
                    <a:pt x="361438" y="1137011"/>
                  </a:lnTo>
                  <a:lnTo>
                    <a:pt x="404741" y="1153345"/>
                  </a:lnTo>
                  <a:lnTo>
                    <a:pt x="449584" y="1166315"/>
                  </a:lnTo>
                  <a:lnTo>
                    <a:pt x="495812" y="1175768"/>
                  </a:lnTo>
                  <a:lnTo>
                    <a:pt x="543275" y="1181551"/>
                  </a:lnTo>
                  <a:lnTo>
                    <a:pt x="591819" y="1183513"/>
                  </a:lnTo>
                  <a:lnTo>
                    <a:pt x="640346" y="1181551"/>
                  </a:lnTo>
                  <a:lnTo>
                    <a:pt x="687792" y="1175768"/>
                  </a:lnTo>
                  <a:lnTo>
                    <a:pt x="734006" y="1166315"/>
                  </a:lnTo>
                  <a:lnTo>
                    <a:pt x="778836" y="1153345"/>
                  </a:lnTo>
                  <a:lnTo>
                    <a:pt x="822128" y="1137011"/>
                  </a:lnTo>
                  <a:lnTo>
                    <a:pt x="863731" y="1117463"/>
                  </a:lnTo>
                  <a:lnTo>
                    <a:pt x="903493" y="1094855"/>
                  </a:lnTo>
                  <a:lnTo>
                    <a:pt x="941261" y="1069338"/>
                  </a:lnTo>
                  <a:lnTo>
                    <a:pt x="976882" y="1041066"/>
                  </a:lnTo>
                  <a:lnTo>
                    <a:pt x="1010205" y="1010189"/>
                  </a:lnTo>
                  <a:lnTo>
                    <a:pt x="1041077" y="976861"/>
                  </a:lnTo>
                  <a:lnTo>
                    <a:pt x="1069347" y="941233"/>
                  </a:lnTo>
                  <a:lnTo>
                    <a:pt x="1094860" y="903458"/>
                  </a:lnTo>
                  <a:lnTo>
                    <a:pt x="1117467" y="863688"/>
                  </a:lnTo>
                  <a:lnTo>
                    <a:pt x="1137013" y="822074"/>
                  </a:lnTo>
                  <a:lnTo>
                    <a:pt x="1153346" y="778771"/>
                  </a:lnTo>
                  <a:lnTo>
                    <a:pt x="1166316" y="733928"/>
                  </a:lnTo>
                  <a:lnTo>
                    <a:pt x="1175768" y="687700"/>
                  </a:lnTo>
                  <a:lnTo>
                    <a:pt x="1181551" y="640237"/>
                  </a:lnTo>
                  <a:lnTo>
                    <a:pt x="1183512" y="591692"/>
                  </a:lnTo>
                  <a:lnTo>
                    <a:pt x="1181551" y="543166"/>
                  </a:lnTo>
                  <a:lnTo>
                    <a:pt x="1175768" y="495720"/>
                  </a:lnTo>
                  <a:lnTo>
                    <a:pt x="1166316" y="449506"/>
                  </a:lnTo>
                  <a:lnTo>
                    <a:pt x="1153346" y="404676"/>
                  </a:lnTo>
                  <a:lnTo>
                    <a:pt x="1137013" y="361384"/>
                  </a:lnTo>
                  <a:lnTo>
                    <a:pt x="1117467" y="319781"/>
                  </a:lnTo>
                  <a:lnTo>
                    <a:pt x="1094860" y="280019"/>
                  </a:lnTo>
                  <a:lnTo>
                    <a:pt x="1069347" y="242251"/>
                  </a:lnTo>
                  <a:lnTo>
                    <a:pt x="1041077" y="206630"/>
                  </a:lnTo>
                  <a:lnTo>
                    <a:pt x="1010205" y="173307"/>
                  </a:lnTo>
                  <a:lnTo>
                    <a:pt x="976882" y="142435"/>
                  </a:lnTo>
                  <a:lnTo>
                    <a:pt x="941261" y="114165"/>
                  </a:lnTo>
                  <a:lnTo>
                    <a:pt x="903493" y="88652"/>
                  </a:lnTo>
                  <a:lnTo>
                    <a:pt x="863731" y="66045"/>
                  </a:lnTo>
                  <a:lnTo>
                    <a:pt x="822128" y="46499"/>
                  </a:lnTo>
                  <a:lnTo>
                    <a:pt x="778836" y="30166"/>
                  </a:lnTo>
                  <a:lnTo>
                    <a:pt x="734006" y="17196"/>
                  </a:lnTo>
                  <a:lnTo>
                    <a:pt x="687792" y="7744"/>
                  </a:lnTo>
                  <a:lnTo>
                    <a:pt x="640346" y="1961"/>
                  </a:lnTo>
                  <a:lnTo>
                    <a:pt x="5918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375152" y="973582"/>
            <a:ext cx="8566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54400" y="1267714"/>
            <a:ext cx="6978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45" dirty="0">
                <a:solidFill>
                  <a:srgbClr val="FFFFFF"/>
                </a:solidFill>
                <a:latin typeface="Tahoma"/>
                <a:cs typeface="Tahoma"/>
              </a:rPr>
              <a:t>ООО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11682" y="1187577"/>
            <a:ext cx="1784985" cy="1193800"/>
            <a:chOff x="7111682" y="1187577"/>
            <a:chExt cx="1784985" cy="1193800"/>
          </a:xfrm>
        </p:grpSpPr>
        <p:sp>
          <p:nvSpPr>
            <p:cNvPr id="27" name="object 27"/>
            <p:cNvSpPr/>
            <p:nvPr/>
          </p:nvSpPr>
          <p:spPr>
            <a:xfrm>
              <a:off x="7116444" y="1192339"/>
              <a:ext cx="1775460" cy="1184275"/>
            </a:xfrm>
            <a:custGeom>
              <a:avLst/>
              <a:gdLst/>
              <a:ahLst/>
              <a:cxnLst/>
              <a:rect l="l" t="t" r="r" b="b"/>
              <a:pathLst>
                <a:path w="1775459" h="1184275">
                  <a:moveTo>
                    <a:pt x="1775205" y="0"/>
                  </a:moveTo>
                  <a:lnTo>
                    <a:pt x="0" y="0"/>
                  </a:lnTo>
                  <a:lnTo>
                    <a:pt x="0" y="1184084"/>
                  </a:lnTo>
                  <a:lnTo>
                    <a:pt x="1775205" y="1184084"/>
                  </a:lnTo>
                  <a:lnTo>
                    <a:pt x="1775205" y="0"/>
                  </a:lnTo>
                  <a:close/>
                </a:path>
              </a:pathLst>
            </a:custGeom>
            <a:solidFill>
              <a:srgbClr val="00336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16444" y="1192339"/>
              <a:ext cx="1775460" cy="1184275"/>
            </a:xfrm>
            <a:custGeom>
              <a:avLst/>
              <a:gdLst/>
              <a:ahLst/>
              <a:cxnLst/>
              <a:rect l="l" t="t" r="r" b="b"/>
              <a:pathLst>
                <a:path w="1775459" h="1184275">
                  <a:moveTo>
                    <a:pt x="0" y="1184084"/>
                  </a:moveTo>
                  <a:lnTo>
                    <a:pt x="1775205" y="1184084"/>
                  </a:lnTo>
                  <a:lnTo>
                    <a:pt x="1775205" y="0"/>
                  </a:lnTo>
                  <a:lnTo>
                    <a:pt x="0" y="0"/>
                  </a:lnTo>
                  <a:lnTo>
                    <a:pt x="0" y="1184084"/>
                  </a:lnTo>
                  <a:close/>
                </a:path>
              </a:pathLst>
            </a:custGeom>
            <a:ln w="9525">
              <a:solidFill>
                <a:srgbClr val="FFE1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89114" y="1571624"/>
            <a:ext cx="112014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50"/>
              </a:spcBef>
            </a:pPr>
            <a:r>
              <a:rPr sz="1300" spc="155" dirty="0">
                <a:solidFill>
                  <a:srgbClr val="FFFFFF"/>
                </a:solidFill>
                <a:latin typeface="Tahoma"/>
                <a:cs typeface="Tahoma"/>
              </a:rPr>
              <a:t>Программа </a:t>
            </a:r>
            <a:r>
              <a:rPr sz="1300" spc="-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75" dirty="0">
                <a:solidFill>
                  <a:srgbClr val="FFFFFF"/>
                </a:solidFill>
                <a:latin typeface="Tahoma"/>
                <a:cs typeface="Tahoma"/>
              </a:rPr>
              <a:t>аз</a:t>
            </a:r>
            <a:r>
              <a:rPr sz="1300" spc="-8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12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1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8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9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8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16444" y="2376392"/>
            <a:ext cx="1775460" cy="1184275"/>
          </a:xfrm>
          <a:prstGeom prst="rect">
            <a:avLst/>
          </a:prstGeom>
          <a:solidFill>
            <a:srgbClr val="003366">
              <a:alpha val="90194"/>
            </a:srgbClr>
          </a:solidFill>
          <a:ln w="9525">
            <a:solidFill>
              <a:srgbClr val="FFE1C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285115" marR="374015">
              <a:lnSpc>
                <a:spcPct val="91900"/>
              </a:lnSpc>
            </a:pPr>
            <a:r>
              <a:rPr sz="1300" spc="204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300" spc="5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140" dirty="0">
                <a:solidFill>
                  <a:srgbClr val="FFFFFF"/>
                </a:solidFill>
                <a:latin typeface="Tahoma"/>
                <a:cs typeface="Tahoma"/>
              </a:rPr>
              <a:t>ержа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114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учебного 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/>
                <a:cs typeface="Tahoma"/>
              </a:rPr>
              <a:t>предмета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126479" y="699516"/>
            <a:ext cx="1332230" cy="1268095"/>
            <a:chOff x="6126479" y="699516"/>
            <a:chExt cx="1332230" cy="126809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6479" y="699516"/>
              <a:ext cx="1269492" cy="12679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0195" y="883920"/>
              <a:ext cx="1318259" cy="9509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69659" y="718947"/>
              <a:ext cx="1183640" cy="1183640"/>
            </a:xfrm>
            <a:custGeom>
              <a:avLst/>
              <a:gdLst/>
              <a:ahLst/>
              <a:cxnLst/>
              <a:rect l="l" t="t" r="r" b="b"/>
              <a:pathLst>
                <a:path w="1183640" h="1183639">
                  <a:moveTo>
                    <a:pt x="591819" y="0"/>
                  </a:moveTo>
                  <a:lnTo>
                    <a:pt x="543275" y="1961"/>
                  </a:lnTo>
                  <a:lnTo>
                    <a:pt x="495812" y="7744"/>
                  </a:lnTo>
                  <a:lnTo>
                    <a:pt x="449584" y="17196"/>
                  </a:lnTo>
                  <a:lnTo>
                    <a:pt x="404741" y="30166"/>
                  </a:lnTo>
                  <a:lnTo>
                    <a:pt x="361438" y="46499"/>
                  </a:lnTo>
                  <a:lnTo>
                    <a:pt x="319824" y="66045"/>
                  </a:lnTo>
                  <a:lnTo>
                    <a:pt x="280054" y="88652"/>
                  </a:lnTo>
                  <a:lnTo>
                    <a:pt x="242279" y="114165"/>
                  </a:lnTo>
                  <a:lnTo>
                    <a:pt x="206651" y="142435"/>
                  </a:lnTo>
                  <a:lnTo>
                    <a:pt x="173323" y="173307"/>
                  </a:lnTo>
                  <a:lnTo>
                    <a:pt x="142446" y="206630"/>
                  </a:lnTo>
                  <a:lnTo>
                    <a:pt x="114174" y="242251"/>
                  </a:lnTo>
                  <a:lnTo>
                    <a:pt x="88657" y="280019"/>
                  </a:lnTo>
                  <a:lnTo>
                    <a:pt x="66049" y="319781"/>
                  </a:lnTo>
                  <a:lnTo>
                    <a:pt x="46501" y="361384"/>
                  </a:lnTo>
                  <a:lnTo>
                    <a:pt x="30167" y="404676"/>
                  </a:lnTo>
                  <a:lnTo>
                    <a:pt x="17197" y="449506"/>
                  </a:lnTo>
                  <a:lnTo>
                    <a:pt x="7744" y="495720"/>
                  </a:lnTo>
                  <a:lnTo>
                    <a:pt x="1961" y="543166"/>
                  </a:lnTo>
                  <a:lnTo>
                    <a:pt x="0" y="591692"/>
                  </a:lnTo>
                  <a:lnTo>
                    <a:pt x="1961" y="640237"/>
                  </a:lnTo>
                  <a:lnTo>
                    <a:pt x="7744" y="687700"/>
                  </a:lnTo>
                  <a:lnTo>
                    <a:pt x="17197" y="733928"/>
                  </a:lnTo>
                  <a:lnTo>
                    <a:pt x="30167" y="778771"/>
                  </a:lnTo>
                  <a:lnTo>
                    <a:pt x="46501" y="822074"/>
                  </a:lnTo>
                  <a:lnTo>
                    <a:pt x="66049" y="863688"/>
                  </a:lnTo>
                  <a:lnTo>
                    <a:pt x="88657" y="903458"/>
                  </a:lnTo>
                  <a:lnTo>
                    <a:pt x="114174" y="941233"/>
                  </a:lnTo>
                  <a:lnTo>
                    <a:pt x="142446" y="976861"/>
                  </a:lnTo>
                  <a:lnTo>
                    <a:pt x="173323" y="1010189"/>
                  </a:lnTo>
                  <a:lnTo>
                    <a:pt x="206651" y="1041066"/>
                  </a:lnTo>
                  <a:lnTo>
                    <a:pt x="242279" y="1069338"/>
                  </a:lnTo>
                  <a:lnTo>
                    <a:pt x="280054" y="1094855"/>
                  </a:lnTo>
                  <a:lnTo>
                    <a:pt x="319824" y="1117463"/>
                  </a:lnTo>
                  <a:lnTo>
                    <a:pt x="361438" y="1137011"/>
                  </a:lnTo>
                  <a:lnTo>
                    <a:pt x="404741" y="1153345"/>
                  </a:lnTo>
                  <a:lnTo>
                    <a:pt x="449584" y="1166315"/>
                  </a:lnTo>
                  <a:lnTo>
                    <a:pt x="495812" y="1175768"/>
                  </a:lnTo>
                  <a:lnTo>
                    <a:pt x="543275" y="1181551"/>
                  </a:lnTo>
                  <a:lnTo>
                    <a:pt x="591819" y="1183513"/>
                  </a:lnTo>
                  <a:lnTo>
                    <a:pt x="640346" y="1181551"/>
                  </a:lnTo>
                  <a:lnTo>
                    <a:pt x="687792" y="1175768"/>
                  </a:lnTo>
                  <a:lnTo>
                    <a:pt x="734006" y="1166315"/>
                  </a:lnTo>
                  <a:lnTo>
                    <a:pt x="778836" y="1153345"/>
                  </a:lnTo>
                  <a:lnTo>
                    <a:pt x="822128" y="1137011"/>
                  </a:lnTo>
                  <a:lnTo>
                    <a:pt x="863731" y="1117463"/>
                  </a:lnTo>
                  <a:lnTo>
                    <a:pt x="903493" y="1094855"/>
                  </a:lnTo>
                  <a:lnTo>
                    <a:pt x="941261" y="1069338"/>
                  </a:lnTo>
                  <a:lnTo>
                    <a:pt x="976882" y="1041066"/>
                  </a:lnTo>
                  <a:lnTo>
                    <a:pt x="1010205" y="1010189"/>
                  </a:lnTo>
                  <a:lnTo>
                    <a:pt x="1041077" y="976861"/>
                  </a:lnTo>
                  <a:lnTo>
                    <a:pt x="1069347" y="941233"/>
                  </a:lnTo>
                  <a:lnTo>
                    <a:pt x="1094860" y="903458"/>
                  </a:lnTo>
                  <a:lnTo>
                    <a:pt x="1117467" y="863688"/>
                  </a:lnTo>
                  <a:lnTo>
                    <a:pt x="1137013" y="822074"/>
                  </a:lnTo>
                  <a:lnTo>
                    <a:pt x="1153346" y="778771"/>
                  </a:lnTo>
                  <a:lnTo>
                    <a:pt x="1166316" y="733928"/>
                  </a:lnTo>
                  <a:lnTo>
                    <a:pt x="1175768" y="687700"/>
                  </a:lnTo>
                  <a:lnTo>
                    <a:pt x="1181551" y="640237"/>
                  </a:lnTo>
                  <a:lnTo>
                    <a:pt x="1183513" y="591692"/>
                  </a:lnTo>
                  <a:lnTo>
                    <a:pt x="1181551" y="543166"/>
                  </a:lnTo>
                  <a:lnTo>
                    <a:pt x="1175768" y="495720"/>
                  </a:lnTo>
                  <a:lnTo>
                    <a:pt x="1166316" y="449506"/>
                  </a:lnTo>
                  <a:lnTo>
                    <a:pt x="1153346" y="404676"/>
                  </a:lnTo>
                  <a:lnTo>
                    <a:pt x="1137013" y="361384"/>
                  </a:lnTo>
                  <a:lnTo>
                    <a:pt x="1117467" y="319781"/>
                  </a:lnTo>
                  <a:lnTo>
                    <a:pt x="1094860" y="280019"/>
                  </a:lnTo>
                  <a:lnTo>
                    <a:pt x="1069347" y="242251"/>
                  </a:lnTo>
                  <a:lnTo>
                    <a:pt x="1041077" y="206630"/>
                  </a:lnTo>
                  <a:lnTo>
                    <a:pt x="1010205" y="173307"/>
                  </a:lnTo>
                  <a:lnTo>
                    <a:pt x="976882" y="142435"/>
                  </a:lnTo>
                  <a:lnTo>
                    <a:pt x="941261" y="114165"/>
                  </a:lnTo>
                  <a:lnTo>
                    <a:pt x="903493" y="88652"/>
                  </a:lnTo>
                  <a:lnTo>
                    <a:pt x="863731" y="66045"/>
                  </a:lnTo>
                  <a:lnTo>
                    <a:pt x="822128" y="46499"/>
                  </a:lnTo>
                  <a:lnTo>
                    <a:pt x="778836" y="30166"/>
                  </a:lnTo>
                  <a:lnTo>
                    <a:pt x="734006" y="17196"/>
                  </a:lnTo>
                  <a:lnTo>
                    <a:pt x="687792" y="7744"/>
                  </a:lnTo>
                  <a:lnTo>
                    <a:pt x="640346" y="1961"/>
                  </a:lnTo>
                  <a:lnTo>
                    <a:pt x="5918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34505" y="973582"/>
            <a:ext cx="8566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ФООП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21373" y="1267714"/>
            <a:ext cx="681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75" dirty="0">
                <a:solidFill>
                  <a:srgbClr val="FFFFFF"/>
                </a:solidFill>
                <a:latin typeface="Tahoma"/>
                <a:cs typeface="Tahoma"/>
              </a:rPr>
              <a:t>СОО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1523" y="3920731"/>
            <a:ext cx="8641080" cy="83121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43180" rIns="0" bIns="0" rtlCol="0">
            <a:spAutoFit/>
          </a:bodyPr>
          <a:lstStyle/>
          <a:p>
            <a:pPr marL="832485" marR="824230" algn="ctr">
              <a:lnSpc>
                <a:spcPct val="100000"/>
              </a:lnSpc>
              <a:spcBef>
                <a:spcPts val="340"/>
              </a:spcBef>
            </a:pP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Особен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ност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реализ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основны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авл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ений</a:t>
            </a:r>
            <a:r>
              <a:rPr sz="16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Tahoma"/>
                <a:cs typeface="Tahoma"/>
              </a:rPr>
              <a:t>форм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учебн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исследовательской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деятельности </a:t>
            </a:r>
            <a:r>
              <a:rPr sz="1600" b="1" spc="-1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рамках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урочной 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внеурочной </a:t>
            </a:r>
            <a:r>
              <a:rPr sz="1600" b="1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79676" y="3590035"/>
            <a:ext cx="144145" cy="290830"/>
          </a:xfrm>
          <a:custGeom>
            <a:avLst/>
            <a:gdLst/>
            <a:ahLst/>
            <a:cxnLst/>
            <a:rect l="l" t="t" r="r" b="b"/>
            <a:pathLst>
              <a:path w="144144" h="290829">
                <a:moveTo>
                  <a:pt x="108076" y="0"/>
                </a:moveTo>
                <a:lnTo>
                  <a:pt x="36068" y="0"/>
                </a:lnTo>
                <a:lnTo>
                  <a:pt x="36068" y="218694"/>
                </a:lnTo>
                <a:lnTo>
                  <a:pt x="0" y="218694"/>
                </a:lnTo>
                <a:lnTo>
                  <a:pt x="72009" y="290728"/>
                </a:lnTo>
                <a:lnTo>
                  <a:pt x="144018" y="218694"/>
                </a:lnTo>
                <a:lnTo>
                  <a:pt x="108076" y="218694"/>
                </a:lnTo>
                <a:lnTo>
                  <a:pt x="1080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56422" y="3604895"/>
            <a:ext cx="144145" cy="290830"/>
          </a:xfrm>
          <a:custGeom>
            <a:avLst/>
            <a:gdLst/>
            <a:ahLst/>
            <a:cxnLst/>
            <a:rect l="l" t="t" r="r" b="b"/>
            <a:pathLst>
              <a:path w="144145" h="290829">
                <a:moveTo>
                  <a:pt x="72008" y="0"/>
                </a:moveTo>
                <a:lnTo>
                  <a:pt x="0" y="72008"/>
                </a:lnTo>
                <a:lnTo>
                  <a:pt x="35941" y="72008"/>
                </a:lnTo>
                <a:lnTo>
                  <a:pt x="35941" y="290779"/>
                </a:lnTo>
                <a:lnTo>
                  <a:pt x="107950" y="290779"/>
                </a:lnTo>
                <a:lnTo>
                  <a:pt x="107950" y="72008"/>
                </a:lnTo>
                <a:lnTo>
                  <a:pt x="144018" y="72008"/>
                </a:lnTo>
                <a:lnTo>
                  <a:pt x="720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10895"/>
          </a:xfrm>
          <a:custGeom>
            <a:avLst/>
            <a:gdLst/>
            <a:ahLst/>
            <a:cxnLst/>
            <a:rect l="l" t="t" r="r" b="b"/>
            <a:pathLst>
              <a:path w="9144000" h="810895">
                <a:moveTo>
                  <a:pt x="0" y="810513"/>
                </a:moveTo>
                <a:lnTo>
                  <a:pt x="9144000" y="810513"/>
                </a:lnTo>
                <a:lnTo>
                  <a:pt x="9144000" y="0"/>
                </a:lnTo>
                <a:lnTo>
                  <a:pt x="0" y="0"/>
                </a:lnTo>
                <a:lnTo>
                  <a:pt x="0" y="810513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29" y="6477"/>
            <a:ext cx="8540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8355" marR="5080" indent="-79629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Федеральная</a:t>
            </a:r>
            <a:r>
              <a:rPr spc="-5" dirty="0"/>
              <a:t> </a:t>
            </a:r>
            <a:r>
              <a:rPr spc="10" dirty="0"/>
              <a:t>рабочая</a:t>
            </a:r>
            <a:r>
              <a:rPr spc="-10" dirty="0"/>
              <a:t> </a:t>
            </a:r>
            <a:r>
              <a:rPr spc="25" dirty="0"/>
              <a:t>программа</a:t>
            </a:r>
            <a:r>
              <a:rPr spc="-20" dirty="0"/>
              <a:t> </a:t>
            </a:r>
            <a:r>
              <a:rPr spc="-70" dirty="0"/>
              <a:t>начального</a:t>
            </a:r>
            <a:r>
              <a:rPr spc="-5" dirty="0"/>
              <a:t> </a:t>
            </a:r>
            <a:r>
              <a:rPr spc="15" dirty="0"/>
              <a:t>общего </a:t>
            </a:r>
            <a:r>
              <a:rPr spc="-690" dirty="0"/>
              <a:t> </a:t>
            </a:r>
            <a:r>
              <a:rPr spc="-30" dirty="0"/>
              <a:t>образования</a:t>
            </a:r>
            <a:r>
              <a:rPr spc="-35" dirty="0"/>
              <a:t> </a:t>
            </a:r>
            <a:r>
              <a:rPr spc="50" dirty="0"/>
              <a:t>предмета</a:t>
            </a:r>
            <a:r>
              <a:rPr spc="-25" dirty="0"/>
              <a:t> </a:t>
            </a:r>
            <a:r>
              <a:rPr spc="-80" dirty="0"/>
              <a:t>«Окружающий</a:t>
            </a:r>
            <a:r>
              <a:rPr spc="-40" dirty="0"/>
              <a:t> </a:t>
            </a:r>
            <a:r>
              <a:rPr spc="-150" dirty="0"/>
              <a:t>мир»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831303"/>
            <a:ext cx="1910080" cy="4166870"/>
            <a:chOff x="0" y="831303"/>
            <a:chExt cx="1910080" cy="4166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1303"/>
              <a:ext cx="1475334" cy="41664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" y="1819655"/>
              <a:ext cx="1687068" cy="886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7" y="1903475"/>
              <a:ext cx="1807464" cy="746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4886" y="1839722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1521358" y="0"/>
                  </a:moveTo>
                  <a:lnTo>
                    <a:pt x="80073" y="0"/>
                  </a:lnTo>
                  <a:lnTo>
                    <a:pt x="48906" y="6288"/>
                  </a:lnTo>
                  <a:lnTo>
                    <a:pt x="23453" y="23447"/>
                  </a:lnTo>
                  <a:lnTo>
                    <a:pt x="6292" y="48916"/>
                  </a:lnTo>
                  <a:lnTo>
                    <a:pt x="0" y="80136"/>
                  </a:lnTo>
                  <a:lnTo>
                    <a:pt x="0" y="720597"/>
                  </a:lnTo>
                  <a:lnTo>
                    <a:pt x="6292" y="751818"/>
                  </a:lnTo>
                  <a:lnTo>
                    <a:pt x="23453" y="777287"/>
                  </a:lnTo>
                  <a:lnTo>
                    <a:pt x="48906" y="794446"/>
                  </a:lnTo>
                  <a:lnTo>
                    <a:pt x="80073" y="800734"/>
                  </a:lnTo>
                  <a:lnTo>
                    <a:pt x="1521358" y="800734"/>
                  </a:lnTo>
                  <a:lnTo>
                    <a:pt x="1552505" y="794446"/>
                  </a:lnTo>
                  <a:lnTo>
                    <a:pt x="1577936" y="777287"/>
                  </a:lnTo>
                  <a:lnTo>
                    <a:pt x="1595081" y="751818"/>
                  </a:lnTo>
                  <a:lnTo>
                    <a:pt x="1601368" y="720597"/>
                  </a:lnTo>
                  <a:lnTo>
                    <a:pt x="1601368" y="80136"/>
                  </a:lnTo>
                  <a:lnTo>
                    <a:pt x="1595081" y="48916"/>
                  </a:lnTo>
                  <a:lnTo>
                    <a:pt x="1577936" y="23447"/>
                  </a:lnTo>
                  <a:lnTo>
                    <a:pt x="1552505" y="6288"/>
                  </a:lnTo>
                  <a:lnTo>
                    <a:pt x="15213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05396" y="4548632"/>
            <a:ext cx="21278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u="heavy" spc="-5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https://edsoo.ru/download/1357? </a:t>
            </a:r>
            <a:r>
              <a:rPr sz="1000" b="1" spc="-45" dirty="0">
                <a:solidFill>
                  <a:srgbClr val="0096A7"/>
                </a:solidFill>
                <a:latin typeface="Tahoma"/>
                <a:cs typeface="Tahoma"/>
              </a:rPr>
              <a:t> </a:t>
            </a:r>
            <a:r>
              <a:rPr sz="1000" b="1" u="heavy" spc="-6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hash=440e4bb1ff3679fc56a6211e5 </a:t>
            </a:r>
            <a:r>
              <a:rPr sz="1000" b="1" spc="-280" dirty="0">
                <a:solidFill>
                  <a:srgbClr val="0096A7"/>
                </a:solidFill>
                <a:latin typeface="Tahoma"/>
                <a:cs typeface="Tahoma"/>
              </a:rPr>
              <a:t> </a:t>
            </a:r>
            <a:r>
              <a:rPr sz="1000" b="1" u="heavy" spc="-2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5"/>
              </a:rPr>
              <a:t>bc888c4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739" y="1957197"/>
            <a:ext cx="1520825" cy="5454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ct val="92200"/>
              </a:lnSpc>
              <a:spcBef>
                <a:spcPts val="210"/>
              </a:spcBef>
            </a:pP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Результаты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освоения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учебного </a:t>
            </a:r>
            <a:r>
              <a:rPr sz="12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предмета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81492" y="899160"/>
            <a:ext cx="2289175" cy="1346200"/>
            <a:chOff x="1781492" y="899160"/>
            <a:chExt cx="2289175" cy="1346200"/>
          </a:xfrm>
        </p:grpSpPr>
        <p:sp>
          <p:nvSpPr>
            <p:cNvPr id="12" name="object 12"/>
            <p:cNvSpPr/>
            <p:nvPr/>
          </p:nvSpPr>
          <p:spPr>
            <a:xfrm>
              <a:off x="1786254" y="1319276"/>
              <a:ext cx="640715" cy="920750"/>
            </a:xfrm>
            <a:custGeom>
              <a:avLst/>
              <a:gdLst/>
              <a:ahLst/>
              <a:cxnLst/>
              <a:rect l="l" t="t" r="r" b="b"/>
              <a:pathLst>
                <a:path w="640714" h="920750">
                  <a:moveTo>
                    <a:pt x="0" y="920750"/>
                  </a:moveTo>
                  <a:lnTo>
                    <a:pt x="640588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3535" y="899160"/>
              <a:ext cx="1687067" cy="8854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3659" y="1152144"/>
              <a:ext cx="1271015" cy="4099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26842" y="918972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1521333" y="0"/>
                  </a:moveTo>
                  <a:lnTo>
                    <a:pt x="80009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10"/>
                  </a:lnTo>
                  <a:lnTo>
                    <a:pt x="0" y="720598"/>
                  </a:lnTo>
                  <a:lnTo>
                    <a:pt x="6286" y="751744"/>
                  </a:lnTo>
                  <a:lnTo>
                    <a:pt x="23431" y="777176"/>
                  </a:lnTo>
                  <a:lnTo>
                    <a:pt x="48863" y="794321"/>
                  </a:lnTo>
                  <a:lnTo>
                    <a:pt x="80009" y="800607"/>
                  </a:lnTo>
                  <a:lnTo>
                    <a:pt x="1521333" y="800607"/>
                  </a:lnTo>
                  <a:lnTo>
                    <a:pt x="1552479" y="794321"/>
                  </a:lnTo>
                  <a:lnTo>
                    <a:pt x="1577911" y="777176"/>
                  </a:lnTo>
                  <a:lnTo>
                    <a:pt x="1595056" y="751744"/>
                  </a:lnTo>
                  <a:lnTo>
                    <a:pt x="1601343" y="720598"/>
                  </a:lnTo>
                  <a:lnTo>
                    <a:pt x="1601343" y="80010"/>
                  </a:lnTo>
                  <a:lnTo>
                    <a:pt x="1595056" y="48863"/>
                  </a:lnTo>
                  <a:lnTo>
                    <a:pt x="1577911" y="23431"/>
                  </a:lnTo>
                  <a:lnTo>
                    <a:pt x="1552479" y="6286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36850" y="1204721"/>
            <a:ext cx="9823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Личностные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81492" y="1819655"/>
            <a:ext cx="2330450" cy="887094"/>
            <a:chOff x="1781492" y="1819655"/>
            <a:chExt cx="2330450" cy="887094"/>
          </a:xfrm>
        </p:grpSpPr>
        <p:sp>
          <p:nvSpPr>
            <p:cNvPr id="18" name="object 18"/>
            <p:cNvSpPr/>
            <p:nvPr/>
          </p:nvSpPr>
          <p:spPr>
            <a:xfrm>
              <a:off x="1786254" y="2240025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4">
                  <a:moveTo>
                    <a:pt x="0" y="0"/>
                  </a:moveTo>
                  <a:lnTo>
                    <a:pt x="640588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3535" y="1819655"/>
              <a:ext cx="1687067" cy="8869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3" y="2072639"/>
              <a:ext cx="1725168" cy="4099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6842" y="1839721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1521333" y="0"/>
                  </a:moveTo>
                  <a:lnTo>
                    <a:pt x="80009" y="0"/>
                  </a:lnTo>
                  <a:lnTo>
                    <a:pt x="48863" y="6288"/>
                  </a:lnTo>
                  <a:lnTo>
                    <a:pt x="23431" y="23447"/>
                  </a:lnTo>
                  <a:lnTo>
                    <a:pt x="6286" y="48916"/>
                  </a:lnTo>
                  <a:lnTo>
                    <a:pt x="0" y="80136"/>
                  </a:lnTo>
                  <a:lnTo>
                    <a:pt x="0" y="720597"/>
                  </a:lnTo>
                  <a:lnTo>
                    <a:pt x="6286" y="751818"/>
                  </a:lnTo>
                  <a:lnTo>
                    <a:pt x="23431" y="777287"/>
                  </a:lnTo>
                  <a:lnTo>
                    <a:pt x="48863" y="794446"/>
                  </a:lnTo>
                  <a:lnTo>
                    <a:pt x="80009" y="800734"/>
                  </a:lnTo>
                  <a:lnTo>
                    <a:pt x="1521333" y="800734"/>
                  </a:lnTo>
                  <a:lnTo>
                    <a:pt x="1552479" y="794446"/>
                  </a:lnTo>
                  <a:lnTo>
                    <a:pt x="1577911" y="777287"/>
                  </a:lnTo>
                  <a:lnTo>
                    <a:pt x="1595056" y="751818"/>
                  </a:lnTo>
                  <a:lnTo>
                    <a:pt x="1601343" y="720597"/>
                  </a:lnTo>
                  <a:lnTo>
                    <a:pt x="1601343" y="80136"/>
                  </a:lnTo>
                  <a:lnTo>
                    <a:pt x="1595056" y="48916"/>
                  </a:lnTo>
                  <a:lnTo>
                    <a:pt x="1577911" y="23447"/>
                  </a:lnTo>
                  <a:lnTo>
                    <a:pt x="1552479" y="6288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09520" y="2125472"/>
            <a:ext cx="1436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Метапредметные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23423" y="894588"/>
            <a:ext cx="2344420" cy="1350645"/>
            <a:chOff x="4023423" y="894588"/>
            <a:chExt cx="2344420" cy="1350645"/>
          </a:xfrm>
        </p:grpSpPr>
        <p:sp>
          <p:nvSpPr>
            <p:cNvPr id="24" name="object 24"/>
            <p:cNvSpPr/>
            <p:nvPr/>
          </p:nvSpPr>
          <p:spPr>
            <a:xfrm>
              <a:off x="4028185" y="1319276"/>
              <a:ext cx="640715" cy="920750"/>
            </a:xfrm>
            <a:custGeom>
              <a:avLst/>
              <a:gdLst/>
              <a:ahLst/>
              <a:cxnLst/>
              <a:rect l="l" t="t" r="r" b="b"/>
              <a:pathLst>
                <a:path w="640714" h="920750">
                  <a:moveTo>
                    <a:pt x="0" y="920750"/>
                  </a:moveTo>
                  <a:lnTo>
                    <a:pt x="640588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0767" y="894588"/>
              <a:ext cx="1696212" cy="8961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3147" y="982980"/>
              <a:ext cx="1754124" cy="7467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68773" y="918972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1521333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10"/>
                  </a:lnTo>
                  <a:lnTo>
                    <a:pt x="0" y="720598"/>
                  </a:lnTo>
                  <a:lnTo>
                    <a:pt x="6286" y="751744"/>
                  </a:lnTo>
                  <a:lnTo>
                    <a:pt x="23431" y="777176"/>
                  </a:lnTo>
                  <a:lnTo>
                    <a:pt x="48863" y="794321"/>
                  </a:lnTo>
                  <a:lnTo>
                    <a:pt x="80010" y="800607"/>
                  </a:lnTo>
                  <a:lnTo>
                    <a:pt x="1521333" y="800607"/>
                  </a:lnTo>
                  <a:lnTo>
                    <a:pt x="1552479" y="794321"/>
                  </a:lnTo>
                  <a:lnTo>
                    <a:pt x="1577911" y="777176"/>
                  </a:lnTo>
                  <a:lnTo>
                    <a:pt x="1595056" y="751744"/>
                  </a:lnTo>
                  <a:lnTo>
                    <a:pt x="1601342" y="720598"/>
                  </a:lnTo>
                  <a:lnTo>
                    <a:pt x="1601342" y="80010"/>
                  </a:lnTo>
                  <a:lnTo>
                    <a:pt x="1595056" y="48863"/>
                  </a:lnTo>
                  <a:lnTo>
                    <a:pt x="1577911" y="23431"/>
                  </a:lnTo>
                  <a:lnTo>
                    <a:pt x="1552479" y="6286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68773" y="918972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0" y="80010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10" y="0"/>
                  </a:lnTo>
                  <a:lnTo>
                    <a:pt x="1521333" y="0"/>
                  </a:lnTo>
                  <a:lnTo>
                    <a:pt x="1552479" y="6286"/>
                  </a:lnTo>
                  <a:lnTo>
                    <a:pt x="1577911" y="23431"/>
                  </a:lnTo>
                  <a:lnTo>
                    <a:pt x="1595056" y="48863"/>
                  </a:lnTo>
                  <a:lnTo>
                    <a:pt x="1601342" y="80010"/>
                  </a:lnTo>
                  <a:lnTo>
                    <a:pt x="1601342" y="720598"/>
                  </a:lnTo>
                  <a:lnTo>
                    <a:pt x="1595056" y="751744"/>
                  </a:lnTo>
                  <a:lnTo>
                    <a:pt x="1577911" y="777176"/>
                  </a:lnTo>
                  <a:lnTo>
                    <a:pt x="1552479" y="794321"/>
                  </a:lnTo>
                  <a:lnTo>
                    <a:pt x="1521333" y="800607"/>
                  </a:lnTo>
                  <a:lnTo>
                    <a:pt x="80010" y="800607"/>
                  </a:lnTo>
                  <a:lnTo>
                    <a:pt x="48863" y="794321"/>
                  </a:lnTo>
                  <a:lnTo>
                    <a:pt x="23431" y="777176"/>
                  </a:lnTo>
                  <a:lnTo>
                    <a:pt x="6286" y="751744"/>
                  </a:lnTo>
                  <a:lnTo>
                    <a:pt x="0" y="720598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36719" y="1036446"/>
            <a:ext cx="1465580" cy="5454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270" algn="ctr">
              <a:lnSpc>
                <a:spcPct val="92100"/>
              </a:lnSpc>
              <a:spcBef>
                <a:spcPts val="210"/>
              </a:spcBef>
            </a:pPr>
            <a:r>
              <a:rPr sz="1200" b="1" spc="-35" dirty="0">
                <a:solidFill>
                  <a:srgbClr val="003366"/>
                </a:solidFill>
                <a:latin typeface="Tahoma"/>
                <a:cs typeface="Tahoma"/>
              </a:rPr>
              <a:t>Познавательные 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универсальные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200" b="1" spc="-35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ебны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003366"/>
                </a:solidFill>
                <a:latin typeface="Tahoma"/>
                <a:cs typeface="Tahoma"/>
              </a:rPr>
              <a:t>дейст</a:t>
            </a:r>
            <a:r>
              <a:rPr sz="1200" b="1" spc="-90" dirty="0">
                <a:solidFill>
                  <a:srgbClr val="003366"/>
                </a:solidFill>
                <a:latin typeface="Tahoma"/>
                <a:cs typeface="Tahoma"/>
              </a:rPr>
              <a:t>вия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023423" y="1815083"/>
            <a:ext cx="2345690" cy="896619"/>
            <a:chOff x="4023423" y="1815083"/>
            <a:chExt cx="2345690" cy="896619"/>
          </a:xfrm>
        </p:grpSpPr>
        <p:sp>
          <p:nvSpPr>
            <p:cNvPr id="31" name="object 31"/>
            <p:cNvSpPr/>
            <p:nvPr/>
          </p:nvSpPr>
          <p:spPr>
            <a:xfrm>
              <a:off x="4028185" y="2240025"/>
              <a:ext cx="640715" cy="0"/>
            </a:xfrm>
            <a:custGeom>
              <a:avLst/>
              <a:gdLst/>
              <a:ahLst/>
              <a:cxnLst/>
              <a:rect l="l" t="t" r="r" b="b"/>
              <a:pathLst>
                <a:path w="640714">
                  <a:moveTo>
                    <a:pt x="0" y="0"/>
                  </a:moveTo>
                  <a:lnTo>
                    <a:pt x="640588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0767" y="1815083"/>
              <a:ext cx="1696212" cy="8961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10099" y="1903475"/>
              <a:ext cx="1758696" cy="74676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668773" y="1839721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1521333" y="0"/>
                  </a:moveTo>
                  <a:lnTo>
                    <a:pt x="80010" y="0"/>
                  </a:lnTo>
                  <a:lnTo>
                    <a:pt x="48863" y="6288"/>
                  </a:lnTo>
                  <a:lnTo>
                    <a:pt x="23431" y="23447"/>
                  </a:lnTo>
                  <a:lnTo>
                    <a:pt x="6286" y="48916"/>
                  </a:lnTo>
                  <a:lnTo>
                    <a:pt x="0" y="80136"/>
                  </a:lnTo>
                  <a:lnTo>
                    <a:pt x="0" y="720597"/>
                  </a:lnTo>
                  <a:lnTo>
                    <a:pt x="6286" y="751818"/>
                  </a:lnTo>
                  <a:lnTo>
                    <a:pt x="23431" y="777287"/>
                  </a:lnTo>
                  <a:lnTo>
                    <a:pt x="48863" y="794446"/>
                  </a:lnTo>
                  <a:lnTo>
                    <a:pt x="80010" y="800734"/>
                  </a:lnTo>
                  <a:lnTo>
                    <a:pt x="1521333" y="800734"/>
                  </a:lnTo>
                  <a:lnTo>
                    <a:pt x="1552479" y="794446"/>
                  </a:lnTo>
                  <a:lnTo>
                    <a:pt x="1577911" y="777287"/>
                  </a:lnTo>
                  <a:lnTo>
                    <a:pt x="1595056" y="751818"/>
                  </a:lnTo>
                  <a:lnTo>
                    <a:pt x="1601342" y="720597"/>
                  </a:lnTo>
                  <a:lnTo>
                    <a:pt x="1601342" y="80136"/>
                  </a:lnTo>
                  <a:lnTo>
                    <a:pt x="1595056" y="48916"/>
                  </a:lnTo>
                  <a:lnTo>
                    <a:pt x="1577911" y="23447"/>
                  </a:lnTo>
                  <a:lnTo>
                    <a:pt x="1552479" y="6288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8773" y="1839721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0" y="80136"/>
                  </a:moveTo>
                  <a:lnTo>
                    <a:pt x="6286" y="48916"/>
                  </a:lnTo>
                  <a:lnTo>
                    <a:pt x="23431" y="23447"/>
                  </a:lnTo>
                  <a:lnTo>
                    <a:pt x="48863" y="6288"/>
                  </a:lnTo>
                  <a:lnTo>
                    <a:pt x="80010" y="0"/>
                  </a:lnTo>
                  <a:lnTo>
                    <a:pt x="1521333" y="0"/>
                  </a:lnTo>
                  <a:lnTo>
                    <a:pt x="1552479" y="6288"/>
                  </a:lnTo>
                  <a:lnTo>
                    <a:pt x="1577911" y="23447"/>
                  </a:lnTo>
                  <a:lnTo>
                    <a:pt x="1595056" y="48916"/>
                  </a:lnTo>
                  <a:lnTo>
                    <a:pt x="1601342" y="80136"/>
                  </a:lnTo>
                  <a:lnTo>
                    <a:pt x="1601342" y="720597"/>
                  </a:lnTo>
                  <a:lnTo>
                    <a:pt x="1595056" y="751818"/>
                  </a:lnTo>
                  <a:lnTo>
                    <a:pt x="1577911" y="777287"/>
                  </a:lnTo>
                  <a:lnTo>
                    <a:pt x="1552479" y="794446"/>
                  </a:lnTo>
                  <a:lnTo>
                    <a:pt x="1521333" y="800734"/>
                  </a:lnTo>
                  <a:lnTo>
                    <a:pt x="80010" y="800734"/>
                  </a:lnTo>
                  <a:lnTo>
                    <a:pt x="48863" y="794446"/>
                  </a:lnTo>
                  <a:lnTo>
                    <a:pt x="23431" y="777287"/>
                  </a:lnTo>
                  <a:lnTo>
                    <a:pt x="6286" y="751818"/>
                  </a:lnTo>
                  <a:lnTo>
                    <a:pt x="0" y="720597"/>
                  </a:lnTo>
                  <a:lnTo>
                    <a:pt x="0" y="80136"/>
                  </a:lnTo>
                  <a:close/>
                </a:path>
              </a:pathLst>
            </a:custGeom>
            <a:ln w="952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733671" y="1957197"/>
            <a:ext cx="1471295" cy="5454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ct val="92200"/>
              </a:lnSpc>
              <a:spcBef>
                <a:spcPts val="210"/>
              </a:spcBef>
            </a:pP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Ком</a:t>
            </a:r>
            <a:r>
              <a:rPr sz="1200" b="1" spc="25" dirty="0">
                <a:solidFill>
                  <a:srgbClr val="003366"/>
                </a:solidFill>
                <a:latin typeface="Tahoma"/>
                <a:cs typeface="Tahoma"/>
              </a:rPr>
              <a:t>м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уника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т</a:t>
            </a:r>
            <a:r>
              <a:rPr sz="1200" b="1" spc="-8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200" b="1" spc="-7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ные 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универсальные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200" b="1" spc="-35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ебны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003366"/>
                </a:solidFill>
                <a:latin typeface="Tahoma"/>
                <a:cs typeface="Tahoma"/>
              </a:rPr>
              <a:t>дейст</a:t>
            </a:r>
            <a:r>
              <a:rPr sz="1200" b="1" spc="-90" dirty="0">
                <a:solidFill>
                  <a:srgbClr val="003366"/>
                </a:solidFill>
                <a:latin typeface="Tahoma"/>
                <a:cs typeface="Tahoma"/>
              </a:rPr>
              <a:t>вия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23423" y="2235263"/>
            <a:ext cx="2344420" cy="1397000"/>
            <a:chOff x="4023423" y="2235263"/>
            <a:chExt cx="2344420" cy="1397000"/>
          </a:xfrm>
        </p:grpSpPr>
        <p:sp>
          <p:nvSpPr>
            <p:cNvPr id="38" name="object 38"/>
            <p:cNvSpPr/>
            <p:nvPr/>
          </p:nvSpPr>
          <p:spPr>
            <a:xfrm>
              <a:off x="4028185" y="2240026"/>
              <a:ext cx="640715" cy="921385"/>
            </a:xfrm>
            <a:custGeom>
              <a:avLst/>
              <a:gdLst/>
              <a:ahLst/>
              <a:cxnLst/>
              <a:rect l="l" t="t" r="r" b="b"/>
              <a:pathLst>
                <a:path w="640714" h="921385">
                  <a:moveTo>
                    <a:pt x="0" y="0"/>
                  </a:moveTo>
                  <a:lnTo>
                    <a:pt x="640588" y="920876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0767" y="2735580"/>
              <a:ext cx="1696212" cy="8961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13147" y="2825496"/>
              <a:ext cx="1754124" cy="74675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668773" y="2760472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1521333" y="0"/>
                  </a:moveTo>
                  <a:lnTo>
                    <a:pt x="80010" y="0"/>
                  </a:lnTo>
                  <a:lnTo>
                    <a:pt x="48863" y="6306"/>
                  </a:lnTo>
                  <a:lnTo>
                    <a:pt x="23431" y="23494"/>
                  </a:lnTo>
                  <a:lnTo>
                    <a:pt x="6286" y="48970"/>
                  </a:lnTo>
                  <a:lnTo>
                    <a:pt x="0" y="80136"/>
                  </a:lnTo>
                  <a:lnTo>
                    <a:pt x="0" y="720725"/>
                  </a:lnTo>
                  <a:lnTo>
                    <a:pt x="6286" y="751871"/>
                  </a:lnTo>
                  <a:lnTo>
                    <a:pt x="23431" y="777303"/>
                  </a:lnTo>
                  <a:lnTo>
                    <a:pt x="48863" y="794448"/>
                  </a:lnTo>
                  <a:lnTo>
                    <a:pt x="80010" y="800734"/>
                  </a:lnTo>
                  <a:lnTo>
                    <a:pt x="1521333" y="800734"/>
                  </a:lnTo>
                  <a:lnTo>
                    <a:pt x="1552479" y="794448"/>
                  </a:lnTo>
                  <a:lnTo>
                    <a:pt x="1577911" y="777303"/>
                  </a:lnTo>
                  <a:lnTo>
                    <a:pt x="1595056" y="751871"/>
                  </a:lnTo>
                  <a:lnTo>
                    <a:pt x="1601342" y="720725"/>
                  </a:lnTo>
                  <a:lnTo>
                    <a:pt x="1601342" y="80136"/>
                  </a:lnTo>
                  <a:lnTo>
                    <a:pt x="1595056" y="48970"/>
                  </a:lnTo>
                  <a:lnTo>
                    <a:pt x="1577911" y="23494"/>
                  </a:lnTo>
                  <a:lnTo>
                    <a:pt x="1552479" y="6306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68773" y="2760472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0" y="80136"/>
                  </a:moveTo>
                  <a:lnTo>
                    <a:pt x="6286" y="48970"/>
                  </a:lnTo>
                  <a:lnTo>
                    <a:pt x="23431" y="23494"/>
                  </a:lnTo>
                  <a:lnTo>
                    <a:pt x="48863" y="6306"/>
                  </a:lnTo>
                  <a:lnTo>
                    <a:pt x="80010" y="0"/>
                  </a:lnTo>
                  <a:lnTo>
                    <a:pt x="1521333" y="0"/>
                  </a:lnTo>
                  <a:lnTo>
                    <a:pt x="1552479" y="6306"/>
                  </a:lnTo>
                  <a:lnTo>
                    <a:pt x="1577911" y="23494"/>
                  </a:lnTo>
                  <a:lnTo>
                    <a:pt x="1595056" y="48970"/>
                  </a:lnTo>
                  <a:lnTo>
                    <a:pt x="1601342" y="80136"/>
                  </a:lnTo>
                  <a:lnTo>
                    <a:pt x="1601342" y="720725"/>
                  </a:lnTo>
                  <a:lnTo>
                    <a:pt x="1595056" y="751871"/>
                  </a:lnTo>
                  <a:lnTo>
                    <a:pt x="1577911" y="777303"/>
                  </a:lnTo>
                  <a:lnTo>
                    <a:pt x="1552479" y="794448"/>
                  </a:lnTo>
                  <a:lnTo>
                    <a:pt x="1521333" y="800734"/>
                  </a:lnTo>
                  <a:lnTo>
                    <a:pt x="80010" y="800734"/>
                  </a:lnTo>
                  <a:lnTo>
                    <a:pt x="48863" y="794448"/>
                  </a:lnTo>
                  <a:lnTo>
                    <a:pt x="23431" y="777303"/>
                  </a:lnTo>
                  <a:lnTo>
                    <a:pt x="6286" y="751871"/>
                  </a:lnTo>
                  <a:lnTo>
                    <a:pt x="0" y="720725"/>
                  </a:lnTo>
                  <a:lnTo>
                    <a:pt x="0" y="80136"/>
                  </a:lnTo>
                  <a:close/>
                </a:path>
              </a:pathLst>
            </a:custGeom>
            <a:ln w="952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736719" y="2878327"/>
            <a:ext cx="1465580" cy="5454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635" algn="ctr">
              <a:lnSpc>
                <a:spcPct val="92100"/>
              </a:lnSpc>
              <a:spcBef>
                <a:spcPts val="210"/>
              </a:spcBef>
            </a:pPr>
            <a:r>
              <a:rPr sz="1200" b="1" spc="-60" dirty="0">
                <a:solidFill>
                  <a:srgbClr val="003366"/>
                </a:solidFill>
                <a:latin typeface="Tahoma"/>
                <a:cs typeface="Tahoma"/>
              </a:rPr>
              <a:t>Регулятивные </a:t>
            </a:r>
            <a:r>
              <a:rPr sz="12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универсальные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200" b="1" spc="-35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ебны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003366"/>
                </a:solidFill>
                <a:latin typeface="Tahoma"/>
                <a:cs typeface="Tahoma"/>
              </a:rPr>
              <a:t>дейст</a:t>
            </a:r>
            <a:r>
              <a:rPr sz="1200" b="1" spc="-90" dirty="0">
                <a:solidFill>
                  <a:srgbClr val="003366"/>
                </a:solidFill>
                <a:latin typeface="Tahoma"/>
                <a:cs typeface="Tahoma"/>
              </a:rPr>
              <a:t>вия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81492" y="2235263"/>
            <a:ext cx="2289175" cy="1391920"/>
            <a:chOff x="1781492" y="2235263"/>
            <a:chExt cx="2289175" cy="1391920"/>
          </a:xfrm>
        </p:grpSpPr>
        <p:sp>
          <p:nvSpPr>
            <p:cNvPr id="45" name="object 45"/>
            <p:cNvSpPr/>
            <p:nvPr/>
          </p:nvSpPr>
          <p:spPr>
            <a:xfrm>
              <a:off x="1786254" y="2240026"/>
              <a:ext cx="640715" cy="921385"/>
            </a:xfrm>
            <a:custGeom>
              <a:avLst/>
              <a:gdLst/>
              <a:ahLst/>
              <a:cxnLst/>
              <a:rect l="l" t="t" r="r" b="b"/>
              <a:pathLst>
                <a:path w="640714" h="921385">
                  <a:moveTo>
                    <a:pt x="0" y="0"/>
                  </a:moveTo>
                  <a:lnTo>
                    <a:pt x="640588" y="920876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83535" y="2740152"/>
              <a:ext cx="1687067" cy="8869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89275" y="2993136"/>
              <a:ext cx="1319784" cy="40995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426842" y="2760472"/>
              <a:ext cx="1601470" cy="800735"/>
            </a:xfrm>
            <a:custGeom>
              <a:avLst/>
              <a:gdLst/>
              <a:ahLst/>
              <a:cxnLst/>
              <a:rect l="l" t="t" r="r" b="b"/>
              <a:pathLst>
                <a:path w="1601470" h="800735">
                  <a:moveTo>
                    <a:pt x="1521333" y="0"/>
                  </a:moveTo>
                  <a:lnTo>
                    <a:pt x="80009" y="0"/>
                  </a:lnTo>
                  <a:lnTo>
                    <a:pt x="48863" y="6306"/>
                  </a:lnTo>
                  <a:lnTo>
                    <a:pt x="23431" y="23494"/>
                  </a:lnTo>
                  <a:lnTo>
                    <a:pt x="6286" y="48970"/>
                  </a:lnTo>
                  <a:lnTo>
                    <a:pt x="0" y="80136"/>
                  </a:lnTo>
                  <a:lnTo>
                    <a:pt x="0" y="720725"/>
                  </a:lnTo>
                  <a:lnTo>
                    <a:pt x="6286" y="751871"/>
                  </a:lnTo>
                  <a:lnTo>
                    <a:pt x="23431" y="777303"/>
                  </a:lnTo>
                  <a:lnTo>
                    <a:pt x="48863" y="794448"/>
                  </a:lnTo>
                  <a:lnTo>
                    <a:pt x="80009" y="800734"/>
                  </a:lnTo>
                  <a:lnTo>
                    <a:pt x="1521333" y="800734"/>
                  </a:lnTo>
                  <a:lnTo>
                    <a:pt x="1552479" y="794448"/>
                  </a:lnTo>
                  <a:lnTo>
                    <a:pt x="1577911" y="777303"/>
                  </a:lnTo>
                  <a:lnTo>
                    <a:pt x="1595056" y="751871"/>
                  </a:lnTo>
                  <a:lnTo>
                    <a:pt x="1601343" y="720725"/>
                  </a:lnTo>
                  <a:lnTo>
                    <a:pt x="1601343" y="80136"/>
                  </a:lnTo>
                  <a:lnTo>
                    <a:pt x="1595056" y="48970"/>
                  </a:lnTo>
                  <a:lnTo>
                    <a:pt x="1577911" y="23494"/>
                  </a:lnTo>
                  <a:lnTo>
                    <a:pt x="1552479" y="6306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712466" y="3046602"/>
            <a:ext cx="1031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Предметные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731" y="3855720"/>
            <a:ext cx="1688592" cy="1094232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312826" y="3934155"/>
            <a:ext cx="1345565" cy="87756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1800"/>
              </a:lnSpc>
              <a:spcBef>
                <a:spcPts val="195"/>
              </a:spcBef>
            </a:pP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Познавательные: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Tahoma"/>
                <a:cs typeface="Tahoma"/>
              </a:rPr>
              <a:t>базовые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логические </a:t>
            </a:r>
            <a:r>
              <a:rPr sz="1000" b="1" spc="-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действия,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базовые </a:t>
            </a:r>
            <a:r>
              <a:rPr sz="1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исследовательские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действия,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работа </a:t>
            </a:r>
            <a:r>
              <a:rPr sz="1000" b="1" spc="11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информацией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915619" y="3873957"/>
            <a:ext cx="2147570" cy="1067435"/>
            <a:chOff x="1915619" y="3873957"/>
            <a:chExt cx="2147570" cy="1067435"/>
          </a:xfrm>
        </p:grpSpPr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15619" y="4183380"/>
              <a:ext cx="400909" cy="44348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7227" y="3873957"/>
              <a:ext cx="1665773" cy="1066876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2540000" y="4004259"/>
            <a:ext cx="1373505" cy="7372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905" algn="ctr">
              <a:lnSpc>
                <a:spcPct val="91800"/>
              </a:lnSpc>
              <a:spcBef>
                <a:spcPts val="195"/>
              </a:spcBef>
            </a:pP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Коммуникативные: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умение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признавать 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возможность </a:t>
            </a:r>
            <a:r>
              <a:rPr sz="1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существования 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разных 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точек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Tahoma"/>
                <a:cs typeface="Tahoma"/>
              </a:rPr>
              <a:t>зрения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158898" y="3873957"/>
            <a:ext cx="2146300" cy="1067435"/>
            <a:chOff x="4158898" y="3873957"/>
            <a:chExt cx="2146300" cy="1067435"/>
          </a:xfrm>
        </p:grpSpPr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8898" y="4183380"/>
              <a:ext cx="399482" cy="4434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39031" y="3873957"/>
              <a:ext cx="1665773" cy="1066876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4858639" y="4074363"/>
            <a:ext cx="1224280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 algn="ctr">
              <a:lnSpc>
                <a:spcPct val="91700"/>
              </a:lnSpc>
              <a:spcBef>
                <a:spcPts val="195"/>
              </a:spcBef>
            </a:pPr>
            <a:r>
              <a:rPr sz="1000" b="1" spc="-55" dirty="0">
                <a:solidFill>
                  <a:srgbClr val="FFFFFF"/>
                </a:solidFill>
                <a:latin typeface="Tahoma"/>
                <a:cs typeface="Tahoma"/>
              </a:rPr>
              <a:t>Регулятивные: </a:t>
            </a:r>
            <a:r>
              <a:rPr sz="10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самоорга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изац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55" dirty="0">
                <a:solidFill>
                  <a:srgbClr val="FFFFFF"/>
                </a:solidFill>
                <a:latin typeface="Tahoma"/>
                <a:cs typeface="Tahoma"/>
              </a:rPr>
              <a:t>я,  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самоконтроль, 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самооценка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321552" y="687603"/>
            <a:ext cx="2822575" cy="4182110"/>
            <a:chOff x="6321552" y="687603"/>
            <a:chExt cx="2822575" cy="4182110"/>
          </a:xfrm>
        </p:grpSpPr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21552" y="720852"/>
              <a:ext cx="2822448" cy="414832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16243" y="915606"/>
              <a:ext cx="2304287" cy="35610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8996" y="687603"/>
              <a:ext cx="1092123" cy="109212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938516" y="3579876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64"/>
                  </a:lnTo>
                  <a:lnTo>
                    <a:pt x="140588" y="758393"/>
                  </a:lnTo>
                  <a:lnTo>
                    <a:pt x="1153286" y="341515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89392" y="3734688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89">
                  <a:moveTo>
                    <a:pt x="109219" y="269125"/>
                  </a:moveTo>
                  <a:lnTo>
                    <a:pt x="0" y="314083"/>
                  </a:lnTo>
                  <a:lnTo>
                    <a:pt x="62483" y="465912"/>
                  </a:lnTo>
                  <a:lnTo>
                    <a:pt x="91821" y="453847"/>
                  </a:lnTo>
                  <a:lnTo>
                    <a:pt x="40385" y="329057"/>
                  </a:lnTo>
                  <a:lnTo>
                    <a:pt x="91058" y="308190"/>
                  </a:lnTo>
                  <a:lnTo>
                    <a:pt x="125297" y="308190"/>
                  </a:lnTo>
                  <a:lnTo>
                    <a:pt x="109219" y="269125"/>
                  </a:lnTo>
                  <a:close/>
                </a:path>
                <a:path w="819784" h="466089">
                  <a:moveTo>
                    <a:pt x="125297" y="308190"/>
                  </a:moveTo>
                  <a:lnTo>
                    <a:pt x="91058" y="308190"/>
                  </a:lnTo>
                  <a:lnTo>
                    <a:pt x="142493" y="432981"/>
                  </a:lnTo>
                  <a:lnTo>
                    <a:pt x="171703" y="420954"/>
                  </a:lnTo>
                  <a:lnTo>
                    <a:pt x="125297" y="308190"/>
                  </a:lnTo>
                  <a:close/>
                </a:path>
                <a:path w="819784" h="466089">
                  <a:moveTo>
                    <a:pt x="212089" y="232117"/>
                  </a:moveTo>
                  <a:lnTo>
                    <a:pt x="174371" y="242290"/>
                  </a:lnTo>
                  <a:lnTo>
                    <a:pt x="143763" y="254901"/>
                  </a:lnTo>
                  <a:lnTo>
                    <a:pt x="206248" y="406742"/>
                  </a:lnTo>
                  <a:lnTo>
                    <a:pt x="235076" y="394843"/>
                  </a:lnTo>
                  <a:lnTo>
                    <a:pt x="208660" y="330542"/>
                  </a:lnTo>
                  <a:lnTo>
                    <a:pt x="218783" y="326196"/>
                  </a:lnTo>
                  <a:lnTo>
                    <a:pt x="249839" y="302361"/>
                  </a:lnTo>
                  <a:lnTo>
                    <a:pt x="197103" y="302361"/>
                  </a:lnTo>
                  <a:lnTo>
                    <a:pt x="184276" y="271183"/>
                  </a:lnTo>
                  <a:lnTo>
                    <a:pt x="201294" y="264147"/>
                  </a:lnTo>
                  <a:lnTo>
                    <a:pt x="207899" y="262623"/>
                  </a:lnTo>
                  <a:lnTo>
                    <a:pt x="252351" y="262623"/>
                  </a:lnTo>
                  <a:lnTo>
                    <a:pt x="252094" y="261848"/>
                  </a:lnTo>
                  <a:lnTo>
                    <a:pt x="220725" y="232156"/>
                  </a:lnTo>
                  <a:lnTo>
                    <a:pt x="212089" y="232117"/>
                  </a:lnTo>
                  <a:close/>
                </a:path>
                <a:path w="819784" h="466089">
                  <a:moveTo>
                    <a:pt x="252351" y="262623"/>
                  </a:moveTo>
                  <a:lnTo>
                    <a:pt x="207899" y="262623"/>
                  </a:lnTo>
                  <a:lnTo>
                    <a:pt x="211962" y="263271"/>
                  </a:lnTo>
                  <a:lnTo>
                    <a:pt x="217677" y="264096"/>
                  </a:lnTo>
                  <a:lnTo>
                    <a:pt x="221741" y="267436"/>
                  </a:lnTo>
                  <a:lnTo>
                    <a:pt x="224154" y="273304"/>
                  </a:lnTo>
                  <a:lnTo>
                    <a:pt x="225425" y="276694"/>
                  </a:lnTo>
                  <a:lnTo>
                    <a:pt x="225805" y="279908"/>
                  </a:lnTo>
                  <a:lnTo>
                    <a:pt x="224535" y="286004"/>
                  </a:lnTo>
                  <a:lnTo>
                    <a:pt x="223138" y="288620"/>
                  </a:lnTo>
                  <a:lnTo>
                    <a:pt x="218312" y="293014"/>
                  </a:lnTo>
                  <a:lnTo>
                    <a:pt x="213486" y="295605"/>
                  </a:lnTo>
                  <a:lnTo>
                    <a:pt x="197103" y="302361"/>
                  </a:lnTo>
                  <a:lnTo>
                    <a:pt x="249839" y="302361"/>
                  </a:lnTo>
                  <a:lnTo>
                    <a:pt x="252108" y="298418"/>
                  </a:lnTo>
                  <a:lnTo>
                    <a:pt x="254634" y="291693"/>
                  </a:lnTo>
                  <a:lnTo>
                    <a:pt x="255970" y="284592"/>
                  </a:lnTo>
                  <a:lnTo>
                    <a:pt x="255889" y="276694"/>
                  </a:lnTo>
                  <a:lnTo>
                    <a:pt x="254688" y="269671"/>
                  </a:lnTo>
                  <a:lnTo>
                    <a:pt x="252351" y="262623"/>
                  </a:lnTo>
                  <a:close/>
                </a:path>
                <a:path w="819784" h="466089">
                  <a:moveTo>
                    <a:pt x="290956" y="194271"/>
                  </a:moveTo>
                  <a:lnTo>
                    <a:pt x="262127" y="206171"/>
                  </a:lnTo>
                  <a:lnTo>
                    <a:pt x="324611" y="358013"/>
                  </a:lnTo>
                  <a:lnTo>
                    <a:pt x="349757" y="347662"/>
                  </a:lnTo>
                  <a:lnTo>
                    <a:pt x="357933" y="292442"/>
                  </a:lnTo>
                  <a:lnTo>
                    <a:pt x="331469" y="292442"/>
                  </a:lnTo>
                  <a:lnTo>
                    <a:pt x="290956" y="194271"/>
                  </a:lnTo>
                  <a:close/>
                </a:path>
                <a:path w="819784" h="466089">
                  <a:moveTo>
                    <a:pt x="400999" y="229285"/>
                  </a:moveTo>
                  <a:lnTo>
                    <a:pt x="367283" y="229285"/>
                  </a:lnTo>
                  <a:lnTo>
                    <a:pt x="406400" y="324358"/>
                  </a:lnTo>
                  <a:lnTo>
                    <a:pt x="435228" y="312458"/>
                  </a:lnTo>
                  <a:lnTo>
                    <a:pt x="400999" y="229285"/>
                  </a:lnTo>
                  <a:close/>
                </a:path>
                <a:path w="819784" h="466089">
                  <a:moveTo>
                    <a:pt x="450214" y="128778"/>
                  </a:moveTo>
                  <a:lnTo>
                    <a:pt x="422148" y="140309"/>
                  </a:lnTo>
                  <a:lnTo>
                    <a:pt x="458342" y="302971"/>
                  </a:lnTo>
                  <a:lnTo>
                    <a:pt x="486536" y="291376"/>
                  </a:lnTo>
                  <a:lnTo>
                    <a:pt x="463676" y="188620"/>
                  </a:lnTo>
                  <a:lnTo>
                    <a:pt x="501879" y="188620"/>
                  </a:lnTo>
                  <a:lnTo>
                    <a:pt x="450214" y="128778"/>
                  </a:lnTo>
                  <a:close/>
                </a:path>
                <a:path w="819784" h="466089">
                  <a:moveTo>
                    <a:pt x="372744" y="160629"/>
                  </a:moveTo>
                  <a:lnTo>
                    <a:pt x="348360" y="170649"/>
                  </a:lnTo>
                  <a:lnTo>
                    <a:pt x="331469" y="292442"/>
                  </a:lnTo>
                  <a:lnTo>
                    <a:pt x="357933" y="292442"/>
                  </a:lnTo>
                  <a:lnTo>
                    <a:pt x="367283" y="229285"/>
                  </a:lnTo>
                  <a:lnTo>
                    <a:pt x="400999" y="229285"/>
                  </a:lnTo>
                  <a:lnTo>
                    <a:pt x="372744" y="160629"/>
                  </a:lnTo>
                  <a:close/>
                </a:path>
                <a:path w="819784" h="466089">
                  <a:moveTo>
                    <a:pt x="501879" y="188620"/>
                  </a:moveTo>
                  <a:lnTo>
                    <a:pt x="463676" y="188620"/>
                  </a:lnTo>
                  <a:lnTo>
                    <a:pt x="535177" y="271348"/>
                  </a:lnTo>
                  <a:lnTo>
                    <a:pt x="560577" y="260858"/>
                  </a:lnTo>
                  <a:lnTo>
                    <a:pt x="557877" y="220129"/>
                  </a:lnTo>
                  <a:lnTo>
                    <a:pt x="529081" y="220129"/>
                  </a:lnTo>
                  <a:lnTo>
                    <a:pt x="501879" y="188620"/>
                  </a:lnTo>
                  <a:close/>
                </a:path>
                <a:path w="819784" h="466089">
                  <a:moveTo>
                    <a:pt x="588735" y="151688"/>
                  </a:moveTo>
                  <a:lnTo>
                    <a:pt x="553338" y="151688"/>
                  </a:lnTo>
                  <a:lnTo>
                    <a:pt x="609091" y="240880"/>
                  </a:lnTo>
                  <a:lnTo>
                    <a:pt x="637031" y="229374"/>
                  </a:lnTo>
                  <a:lnTo>
                    <a:pt x="588735" y="151688"/>
                  </a:lnTo>
                  <a:close/>
                </a:path>
                <a:path w="819784" h="466089">
                  <a:moveTo>
                    <a:pt x="549148" y="88011"/>
                  </a:moveTo>
                  <a:lnTo>
                    <a:pt x="520953" y="99568"/>
                  </a:lnTo>
                  <a:lnTo>
                    <a:pt x="529081" y="220129"/>
                  </a:lnTo>
                  <a:lnTo>
                    <a:pt x="557877" y="220129"/>
                  </a:lnTo>
                  <a:lnTo>
                    <a:pt x="553338" y="151688"/>
                  </a:lnTo>
                  <a:lnTo>
                    <a:pt x="588735" y="151688"/>
                  </a:lnTo>
                  <a:lnTo>
                    <a:pt x="549148" y="88011"/>
                  </a:lnTo>
                  <a:close/>
                </a:path>
                <a:path w="819784" h="466089">
                  <a:moveTo>
                    <a:pt x="680592" y="33909"/>
                  </a:moveTo>
                  <a:lnTo>
                    <a:pt x="597661" y="68072"/>
                  </a:lnTo>
                  <a:lnTo>
                    <a:pt x="660273" y="219849"/>
                  </a:lnTo>
                  <a:lnTo>
                    <a:pt x="743076" y="185724"/>
                  </a:lnTo>
                  <a:lnTo>
                    <a:pt x="740578" y="179654"/>
                  </a:lnTo>
                  <a:lnTo>
                    <a:pt x="677290" y="179654"/>
                  </a:lnTo>
                  <a:lnTo>
                    <a:pt x="660780" y="139712"/>
                  </a:lnTo>
                  <a:lnTo>
                    <a:pt x="715009" y="117348"/>
                  </a:lnTo>
                  <a:lnTo>
                    <a:pt x="712755" y="111887"/>
                  </a:lnTo>
                  <a:lnTo>
                    <a:pt x="649351" y="111887"/>
                  </a:lnTo>
                  <a:lnTo>
                    <a:pt x="638048" y="84455"/>
                  </a:lnTo>
                  <a:lnTo>
                    <a:pt x="692276" y="62230"/>
                  </a:lnTo>
                  <a:lnTo>
                    <a:pt x="680592" y="33909"/>
                  </a:lnTo>
                  <a:close/>
                </a:path>
                <a:path w="819784" h="466089">
                  <a:moveTo>
                    <a:pt x="731392" y="157340"/>
                  </a:moveTo>
                  <a:lnTo>
                    <a:pt x="677290" y="179654"/>
                  </a:lnTo>
                  <a:lnTo>
                    <a:pt x="740578" y="179654"/>
                  </a:lnTo>
                  <a:lnTo>
                    <a:pt x="731392" y="157340"/>
                  </a:lnTo>
                  <a:close/>
                </a:path>
                <a:path w="819784" h="466089">
                  <a:moveTo>
                    <a:pt x="775842" y="0"/>
                  </a:moveTo>
                  <a:lnTo>
                    <a:pt x="738124" y="10287"/>
                  </a:lnTo>
                  <a:lnTo>
                    <a:pt x="707389" y="22860"/>
                  </a:lnTo>
                  <a:lnTo>
                    <a:pt x="770001" y="174688"/>
                  </a:lnTo>
                  <a:lnTo>
                    <a:pt x="798829" y="162788"/>
                  </a:lnTo>
                  <a:lnTo>
                    <a:pt x="772413" y="98425"/>
                  </a:lnTo>
                  <a:lnTo>
                    <a:pt x="782536" y="94138"/>
                  </a:lnTo>
                  <a:lnTo>
                    <a:pt x="813583" y="70358"/>
                  </a:lnTo>
                  <a:lnTo>
                    <a:pt x="760729" y="70358"/>
                  </a:lnTo>
                  <a:lnTo>
                    <a:pt x="747902" y="39116"/>
                  </a:lnTo>
                  <a:lnTo>
                    <a:pt x="765048" y="32131"/>
                  </a:lnTo>
                  <a:lnTo>
                    <a:pt x="771525" y="30607"/>
                  </a:lnTo>
                  <a:lnTo>
                    <a:pt x="816101" y="30607"/>
                  </a:lnTo>
                  <a:lnTo>
                    <a:pt x="815848" y="29845"/>
                  </a:lnTo>
                  <a:lnTo>
                    <a:pt x="784478" y="127"/>
                  </a:lnTo>
                  <a:lnTo>
                    <a:pt x="775842" y="0"/>
                  </a:lnTo>
                  <a:close/>
                </a:path>
                <a:path w="819784" h="466089">
                  <a:moveTo>
                    <a:pt x="703579" y="89662"/>
                  </a:moveTo>
                  <a:lnTo>
                    <a:pt x="649351" y="111887"/>
                  </a:lnTo>
                  <a:lnTo>
                    <a:pt x="712755" y="111887"/>
                  </a:lnTo>
                  <a:lnTo>
                    <a:pt x="703579" y="89662"/>
                  </a:lnTo>
                  <a:close/>
                </a:path>
                <a:path w="819784" h="466089">
                  <a:moveTo>
                    <a:pt x="816101" y="30607"/>
                  </a:moveTo>
                  <a:lnTo>
                    <a:pt x="771525" y="30607"/>
                  </a:lnTo>
                  <a:lnTo>
                    <a:pt x="775715" y="31242"/>
                  </a:lnTo>
                  <a:lnTo>
                    <a:pt x="781303" y="32004"/>
                  </a:lnTo>
                  <a:lnTo>
                    <a:pt x="785367" y="35433"/>
                  </a:lnTo>
                  <a:lnTo>
                    <a:pt x="787780" y="41275"/>
                  </a:lnTo>
                  <a:lnTo>
                    <a:pt x="789177" y="44577"/>
                  </a:lnTo>
                  <a:lnTo>
                    <a:pt x="789558" y="47879"/>
                  </a:lnTo>
                  <a:lnTo>
                    <a:pt x="760729" y="70358"/>
                  </a:lnTo>
                  <a:lnTo>
                    <a:pt x="813583" y="70358"/>
                  </a:lnTo>
                  <a:lnTo>
                    <a:pt x="815861" y="66403"/>
                  </a:lnTo>
                  <a:lnTo>
                    <a:pt x="818387" y="59690"/>
                  </a:lnTo>
                  <a:lnTo>
                    <a:pt x="819723" y="52544"/>
                  </a:lnTo>
                  <a:lnTo>
                    <a:pt x="819631" y="44577"/>
                  </a:lnTo>
                  <a:lnTo>
                    <a:pt x="818441" y="37633"/>
                  </a:lnTo>
                  <a:lnTo>
                    <a:pt x="816101" y="30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737" y="1088263"/>
            <a:ext cx="8214359" cy="2226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38760"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РУССК</a:t>
            </a:r>
            <a:r>
              <a:rPr sz="2000" b="1" spc="-2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2000" b="1" spc="-175" dirty="0">
                <a:solidFill>
                  <a:srgbClr val="FF0000"/>
                </a:solidFill>
                <a:latin typeface="Tahoma"/>
                <a:cs typeface="Tahoma"/>
              </a:rPr>
              <a:t>Й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270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2000" b="1" spc="-17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2000" b="1" spc="-270" dirty="0">
                <a:solidFill>
                  <a:srgbClr val="FF0000"/>
                </a:solidFill>
                <a:latin typeface="Tahoma"/>
                <a:cs typeface="Tahoma"/>
              </a:rPr>
              <a:t>Ы</a:t>
            </a:r>
            <a:r>
              <a:rPr sz="2000" b="1" spc="-160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175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20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225" dirty="0">
                <a:solidFill>
                  <a:srgbClr val="FF0000"/>
                </a:solidFill>
                <a:latin typeface="Tahoma"/>
                <a:cs typeface="Tahoma"/>
              </a:rPr>
              <a:t>ЛИТЕ</a:t>
            </a:r>
            <a:r>
              <a:rPr sz="2000" b="1" spc="-21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2000" b="1" spc="-130" dirty="0">
                <a:solidFill>
                  <a:srgbClr val="FF0000"/>
                </a:solidFill>
                <a:latin typeface="Tahoma"/>
                <a:cs typeface="Tahoma"/>
              </a:rPr>
              <a:t>АТУ</a:t>
            </a:r>
            <a:r>
              <a:rPr sz="2000" b="1" spc="-12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2000" b="1" spc="1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endParaRPr sz="2000">
              <a:latin typeface="Tahoma"/>
              <a:cs typeface="Tahoma"/>
            </a:endParaRPr>
          </a:p>
          <a:p>
            <a:pPr marL="303530" indent="-291465">
              <a:lnSpc>
                <a:spcPct val="100000"/>
              </a:lnSpc>
              <a:spcBef>
                <a:spcPts val="2020"/>
              </a:spcBef>
              <a:buFont typeface="Arial"/>
              <a:buChar char="►"/>
              <a:tabLst>
                <a:tab pos="304165" algn="l"/>
              </a:tabLst>
            </a:pPr>
            <a:r>
              <a:rPr sz="1800" i="1" spc="55" dirty="0">
                <a:latin typeface="Verdana"/>
                <a:cs typeface="Verdana"/>
              </a:rPr>
              <a:t>Ф</a:t>
            </a:r>
            <a:r>
              <a:rPr sz="1800" i="1" spc="30" dirty="0">
                <a:latin typeface="Verdana"/>
                <a:cs typeface="Verdana"/>
              </a:rPr>
              <a:t>о</a:t>
            </a:r>
            <a:r>
              <a:rPr sz="1800" i="1" spc="175" dirty="0">
                <a:latin typeface="Verdana"/>
                <a:cs typeface="Verdana"/>
              </a:rPr>
              <a:t>р</a:t>
            </a:r>
            <a:r>
              <a:rPr sz="1800" i="1" spc="190" dirty="0">
                <a:latin typeface="Verdana"/>
                <a:cs typeface="Verdana"/>
              </a:rPr>
              <a:t>м</a:t>
            </a:r>
            <a:r>
              <a:rPr sz="1800" i="1" spc="-65" dirty="0">
                <a:latin typeface="Verdana"/>
                <a:cs typeface="Verdana"/>
              </a:rPr>
              <a:t>и</a:t>
            </a:r>
            <a:r>
              <a:rPr sz="1800" i="1" spc="90" dirty="0">
                <a:latin typeface="Verdana"/>
                <a:cs typeface="Verdana"/>
              </a:rPr>
              <a:t>р</a:t>
            </a:r>
            <a:r>
              <a:rPr sz="1800" i="1" spc="85" dirty="0">
                <a:latin typeface="Verdana"/>
                <a:cs typeface="Verdana"/>
              </a:rPr>
              <a:t>о</a:t>
            </a:r>
            <a:r>
              <a:rPr sz="1800" i="1" spc="-40" dirty="0">
                <a:latin typeface="Verdana"/>
                <a:cs typeface="Verdana"/>
              </a:rPr>
              <a:t>в</a:t>
            </a:r>
            <a:r>
              <a:rPr sz="1800" i="1" spc="-55" dirty="0">
                <a:latin typeface="Verdana"/>
                <a:cs typeface="Verdana"/>
              </a:rPr>
              <a:t>а</a:t>
            </a:r>
            <a:r>
              <a:rPr sz="1800" i="1" spc="-60" dirty="0">
                <a:latin typeface="Verdana"/>
                <a:cs typeface="Verdana"/>
              </a:rPr>
              <a:t>н</a:t>
            </a:r>
            <a:r>
              <a:rPr sz="1800" i="1" spc="-65" dirty="0">
                <a:latin typeface="Verdana"/>
                <a:cs typeface="Verdana"/>
              </a:rPr>
              <a:t>и</a:t>
            </a:r>
            <a:r>
              <a:rPr sz="1800" i="1" spc="95" dirty="0">
                <a:latin typeface="Verdana"/>
                <a:cs typeface="Verdana"/>
              </a:rPr>
              <a:t>е</a:t>
            </a:r>
            <a:r>
              <a:rPr sz="1800" i="1" spc="-114" dirty="0">
                <a:latin typeface="Verdana"/>
                <a:cs typeface="Verdana"/>
              </a:rPr>
              <a:t> </a:t>
            </a:r>
            <a:r>
              <a:rPr sz="1800" i="1" spc="130" dirty="0">
                <a:latin typeface="Verdana"/>
                <a:cs typeface="Verdana"/>
              </a:rPr>
              <a:t>б</a:t>
            </a:r>
            <a:r>
              <a:rPr sz="1800" i="1" spc="110" dirty="0">
                <a:latin typeface="Verdana"/>
                <a:cs typeface="Verdana"/>
              </a:rPr>
              <a:t>а</a:t>
            </a:r>
            <a:r>
              <a:rPr sz="1800" i="1" spc="-105" dirty="0">
                <a:latin typeface="Verdana"/>
                <a:cs typeface="Verdana"/>
              </a:rPr>
              <a:t>зо</a:t>
            </a:r>
            <a:r>
              <a:rPr sz="1800" i="1" spc="-120" dirty="0">
                <a:latin typeface="Verdana"/>
                <a:cs typeface="Verdana"/>
              </a:rPr>
              <a:t>в</a:t>
            </a:r>
            <a:r>
              <a:rPr sz="1800" i="1" spc="-220" dirty="0">
                <a:latin typeface="Verdana"/>
                <a:cs typeface="Verdana"/>
              </a:rPr>
              <a:t>ы</a:t>
            </a:r>
            <a:r>
              <a:rPr sz="1800" i="1" spc="-160" dirty="0">
                <a:latin typeface="Verdana"/>
                <a:cs typeface="Verdana"/>
              </a:rPr>
              <a:t>х</a:t>
            </a:r>
            <a:r>
              <a:rPr sz="1800" i="1" spc="-145" dirty="0">
                <a:latin typeface="Verdana"/>
                <a:cs typeface="Verdana"/>
              </a:rPr>
              <a:t> </a:t>
            </a:r>
            <a:r>
              <a:rPr sz="1800" i="1" spc="-95" dirty="0">
                <a:latin typeface="Verdana"/>
                <a:cs typeface="Verdana"/>
              </a:rPr>
              <a:t>лог</a:t>
            </a:r>
            <a:r>
              <a:rPr sz="1800" i="1" spc="-110" dirty="0">
                <a:latin typeface="Verdana"/>
                <a:cs typeface="Verdana"/>
              </a:rPr>
              <a:t>и</a:t>
            </a:r>
            <a:r>
              <a:rPr sz="1800" i="1" spc="-270" dirty="0">
                <a:latin typeface="Verdana"/>
                <a:cs typeface="Verdana"/>
              </a:rPr>
              <a:t>ч</a:t>
            </a:r>
            <a:r>
              <a:rPr sz="1800" i="1" spc="85" dirty="0">
                <a:latin typeface="Verdana"/>
                <a:cs typeface="Verdana"/>
              </a:rPr>
              <a:t>е</a:t>
            </a:r>
            <a:r>
              <a:rPr sz="1800" i="1" spc="10" dirty="0">
                <a:latin typeface="Verdana"/>
                <a:cs typeface="Verdana"/>
              </a:rPr>
              <a:t>ск</a:t>
            </a:r>
            <a:r>
              <a:rPr sz="1800" i="1" spc="-5" dirty="0">
                <a:latin typeface="Verdana"/>
                <a:cs typeface="Verdana"/>
              </a:rPr>
              <a:t>и</a:t>
            </a:r>
            <a:r>
              <a:rPr sz="1800" i="1" spc="-204" dirty="0">
                <a:latin typeface="Verdana"/>
                <a:cs typeface="Verdana"/>
              </a:rPr>
              <a:t>х</a:t>
            </a:r>
            <a:r>
              <a:rPr sz="1800" i="1" spc="-90" dirty="0">
                <a:latin typeface="Verdana"/>
                <a:cs typeface="Verdana"/>
              </a:rPr>
              <a:t> </a:t>
            </a:r>
            <a:r>
              <a:rPr sz="1800" i="1" spc="-70" dirty="0">
                <a:latin typeface="Verdana"/>
                <a:cs typeface="Verdana"/>
              </a:rPr>
              <a:t>д</a:t>
            </a:r>
            <a:r>
              <a:rPr sz="1800" i="1" spc="85" dirty="0">
                <a:latin typeface="Verdana"/>
                <a:cs typeface="Verdana"/>
              </a:rPr>
              <a:t>е</a:t>
            </a:r>
            <a:r>
              <a:rPr sz="1800" i="1" spc="-65" dirty="0">
                <a:latin typeface="Verdana"/>
                <a:cs typeface="Verdana"/>
              </a:rPr>
              <a:t>й</a:t>
            </a:r>
            <a:r>
              <a:rPr sz="1800" i="1" spc="-50" dirty="0">
                <a:latin typeface="Verdana"/>
                <a:cs typeface="Verdana"/>
              </a:rPr>
              <a:t>ст</a:t>
            </a:r>
            <a:r>
              <a:rPr sz="1800" i="1" spc="-65" dirty="0">
                <a:latin typeface="Verdana"/>
                <a:cs typeface="Verdana"/>
              </a:rPr>
              <a:t>ви</a:t>
            </a:r>
            <a:r>
              <a:rPr sz="1800" i="1" spc="-55" dirty="0">
                <a:latin typeface="Verdana"/>
                <a:cs typeface="Verdana"/>
              </a:rPr>
              <a:t>й</a:t>
            </a:r>
            <a:endParaRPr sz="1800">
              <a:latin typeface="Verdana"/>
              <a:cs typeface="Verdana"/>
            </a:endParaRPr>
          </a:p>
          <a:p>
            <a:pPr marL="303530" indent="-291465">
              <a:lnSpc>
                <a:spcPct val="100000"/>
              </a:lnSpc>
              <a:spcBef>
                <a:spcPts val="530"/>
              </a:spcBef>
              <a:buFont typeface="Arial"/>
              <a:buChar char="►"/>
              <a:tabLst>
                <a:tab pos="304165" algn="l"/>
              </a:tabLst>
            </a:pPr>
            <a:r>
              <a:rPr sz="1800" i="1" spc="35" dirty="0">
                <a:latin typeface="Verdana"/>
                <a:cs typeface="Verdana"/>
              </a:rPr>
              <a:t>Формирование</a:t>
            </a:r>
            <a:r>
              <a:rPr sz="1800" i="1" spc="-110" dirty="0">
                <a:latin typeface="Verdana"/>
                <a:cs typeface="Verdana"/>
              </a:rPr>
              <a:t> </a:t>
            </a:r>
            <a:r>
              <a:rPr sz="1800" i="1" spc="-65" dirty="0">
                <a:latin typeface="Verdana"/>
                <a:cs typeface="Verdana"/>
              </a:rPr>
              <a:t>базовых</a:t>
            </a:r>
            <a:r>
              <a:rPr sz="1800" i="1" spc="-145" dirty="0">
                <a:latin typeface="Verdana"/>
                <a:cs typeface="Verdana"/>
              </a:rPr>
              <a:t> </a:t>
            </a:r>
            <a:r>
              <a:rPr sz="1800" i="1" spc="-25" dirty="0">
                <a:latin typeface="Verdana"/>
                <a:cs typeface="Verdana"/>
              </a:rPr>
              <a:t>исследовательских</a:t>
            </a:r>
            <a:r>
              <a:rPr sz="1800" i="1" spc="-90" dirty="0">
                <a:latin typeface="Verdana"/>
                <a:cs typeface="Verdana"/>
              </a:rPr>
              <a:t> </a:t>
            </a:r>
            <a:r>
              <a:rPr sz="1800" i="1" spc="-40" dirty="0">
                <a:latin typeface="Verdana"/>
                <a:cs typeface="Verdana"/>
              </a:rPr>
              <a:t>действий</a:t>
            </a:r>
            <a:endParaRPr sz="1800">
              <a:latin typeface="Verdana"/>
              <a:cs typeface="Verdana"/>
            </a:endParaRPr>
          </a:p>
          <a:p>
            <a:pPr marL="303530" indent="-291465">
              <a:lnSpc>
                <a:spcPct val="100000"/>
              </a:lnSpc>
              <a:spcBef>
                <a:spcPts val="525"/>
              </a:spcBef>
              <a:buFont typeface="Arial"/>
              <a:buChar char="►"/>
              <a:tabLst>
                <a:tab pos="304165" algn="l"/>
              </a:tabLst>
            </a:pPr>
            <a:r>
              <a:rPr sz="1800" i="1" spc="75" dirty="0">
                <a:latin typeface="Verdana"/>
                <a:cs typeface="Verdana"/>
              </a:rPr>
              <a:t>Раб</a:t>
            </a:r>
            <a:r>
              <a:rPr sz="1800" i="1" spc="25" dirty="0">
                <a:latin typeface="Verdana"/>
                <a:cs typeface="Verdana"/>
              </a:rPr>
              <a:t>ота</a:t>
            </a:r>
            <a:r>
              <a:rPr sz="1800" i="1" spc="-165" dirty="0">
                <a:latin typeface="Verdana"/>
                <a:cs typeface="Verdana"/>
              </a:rPr>
              <a:t> </a:t>
            </a:r>
            <a:r>
              <a:rPr sz="1800" i="1" spc="225" dirty="0">
                <a:latin typeface="Verdana"/>
                <a:cs typeface="Verdana"/>
              </a:rPr>
              <a:t>с</a:t>
            </a:r>
            <a:r>
              <a:rPr sz="1800" i="1" spc="-130" dirty="0">
                <a:latin typeface="Verdana"/>
                <a:cs typeface="Verdana"/>
              </a:rPr>
              <a:t> </a:t>
            </a:r>
            <a:r>
              <a:rPr sz="1800" i="1" spc="-65" dirty="0">
                <a:latin typeface="Verdana"/>
                <a:cs typeface="Verdana"/>
              </a:rPr>
              <a:t>и</a:t>
            </a:r>
            <a:r>
              <a:rPr sz="1800" i="1" spc="-60" dirty="0">
                <a:latin typeface="Verdana"/>
                <a:cs typeface="Verdana"/>
              </a:rPr>
              <a:t>н</a:t>
            </a:r>
            <a:r>
              <a:rPr sz="1800" i="1" spc="290" dirty="0">
                <a:latin typeface="Verdana"/>
                <a:cs typeface="Verdana"/>
              </a:rPr>
              <a:t>ф</a:t>
            </a:r>
            <a:r>
              <a:rPr sz="1800" i="1" spc="200" dirty="0">
                <a:latin typeface="Verdana"/>
                <a:cs typeface="Verdana"/>
              </a:rPr>
              <a:t>о</a:t>
            </a:r>
            <a:r>
              <a:rPr sz="1800" i="1" spc="175" dirty="0">
                <a:latin typeface="Verdana"/>
                <a:cs typeface="Verdana"/>
              </a:rPr>
              <a:t>рм</a:t>
            </a:r>
            <a:r>
              <a:rPr sz="1800" i="1" spc="150" dirty="0">
                <a:latin typeface="Verdana"/>
                <a:cs typeface="Verdana"/>
              </a:rPr>
              <a:t>а</a:t>
            </a:r>
            <a:r>
              <a:rPr sz="1800" i="1" spc="5" dirty="0">
                <a:latin typeface="Verdana"/>
                <a:cs typeface="Verdana"/>
              </a:rPr>
              <a:t>ци</a:t>
            </a:r>
            <a:r>
              <a:rPr sz="1800" i="1" spc="-5" dirty="0">
                <a:latin typeface="Verdana"/>
                <a:cs typeface="Verdana"/>
              </a:rPr>
              <a:t>е</a:t>
            </a:r>
            <a:r>
              <a:rPr sz="1800" i="1" spc="-55" dirty="0">
                <a:latin typeface="Verdana"/>
                <a:cs typeface="Verdana"/>
              </a:rPr>
              <a:t>й</a:t>
            </a:r>
            <a:endParaRPr sz="1800">
              <a:latin typeface="Verdana"/>
              <a:cs typeface="Verdana"/>
            </a:endParaRPr>
          </a:p>
          <a:p>
            <a:pPr marL="303530" indent="-291465">
              <a:lnSpc>
                <a:spcPct val="100000"/>
              </a:lnSpc>
              <a:spcBef>
                <a:spcPts val="520"/>
              </a:spcBef>
              <a:buFont typeface="Arial"/>
              <a:buChar char="►"/>
              <a:tabLst>
                <a:tab pos="304165" algn="l"/>
              </a:tabLst>
            </a:pPr>
            <a:r>
              <a:rPr sz="1800" i="1" spc="35" dirty="0">
                <a:latin typeface="Verdana"/>
                <a:cs typeface="Verdana"/>
              </a:rPr>
              <a:t>Формирование</a:t>
            </a:r>
            <a:r>
              <a:rPr sz="1800" i="1" spc="-105" dirty="0">
                <a:latin typeface="Verdana"/>
                <a:cs typeface="Verdana"/>
              </a:rPr>
              <a:t> </a:t>
            </a:r>
            <a:r>
              <a:rPr sz="1800" i="1" spc="-55" dirty="0">
                <a:latin typeface="Verdana"/>
                <a:cs typeface="Verdana"/>
              </a:rPr>
              <a:t>универсальных</a:t>
            </a:r>
            <a:r>
              <a:rPr sz="1800" i="1" spc="-90" dirty="0">
                <a:latin typeface="Verdana"/>
                <a:cs typeface="Verdana"/>
              </a:rPr>
              <a:t> учебных</a:t>
            </a:r>
            <a:r>
              <a:rPr sz="1800" i="1" spc="-105" dirty="0">
                <a:latin typeface="Verdana"/>
                <a:cs typeface="Verdana"/>
              </a:rPr>
              <a:t> </a:t>
            </a:r>
            <a:r>
              <a:rPr sz="1800" i="1" spc="-45" dirty="0">
                <a:latin typeface="Verdana"/>
                <a:cs typeface="Verdana"/>
              </a:rPr>
              <a:t>коммуникативных</a:t>
            </a:r>
            <a:r>
              <a:rPr sz="1800" i="1" spc="-105" dirty="0">
                <a:latin typeface="Verdana"/>
                <a:cs typeface="Verdana"/>
              </a:rPr>
              <a:t> </a:t>
            </a:r>
            <a:r>
              <a:rPr sz="1800" i="1" spc="-40" dirty="0">
                <a:latin typeface="Verdana"/>
                <a:cs typeface="Verdana"/>
              </a:rPr>
              <a:t>действий</a:t>
            </a:r>
            <a:endParaRPr sz="1800">
              <a:latin typeface="Verdana"/>
              <a:cs typeface="Verdana"/>
            </a:endParaRPr>
          </a:p>
          <a:p>
            <a:pPr marL="303530" indent="-291465">
              <a:lnSpc>
                <a:spcPct val="100000"/>
              </a:lnSpc>
              <a:spcBef>
                <a:spcPts val="530"/>
              </a:spcBef>
              <a:buFont typeface="Arial"/>
              <a:buChar char="►"/>
              <a:tabLst>
                <a:tab pos="304165" algn="l"/>
              </a:tabLst>
            </a:pPr>
            <a:r>
              <a:rPr sz="1800" i="1" spc="35" dirty="0">
                <a:latin typeface="Verdana"/>
                <a:cs typeface="Verdana"/>
              </a:rPr>
              <a:t>Формирование</a:t>
            </a:r>
            <a:r>
              <a:rPr sz="1800" i="1" spc="-110" dirty="0">
                <a:latin typeface="Verdana"/>
                <a:cs typeface="Verdana"/>
              </a:rPr>
              <a:t> </a:t>
            </a:r>
            <a:r>
              <a:rPr sz="1800" i="1" spc="-55" dirty="0">
                <a:latin typeface="Verdana"/>
                <a:cs typeface="Verdana"/>
              </a:rPr>
              <a:t>универсальных</a:t>
            </a:r>
            <a:r>
              <a:rPr sz="1800" i="1" spc="-100" dirty="0">
                <a:latin typeface="Verdana"/>
                <a:cs typeface="Verdana"/>
              </a:rPr>
              <a:t> </a:t>
            </a:r>
            <a:r>
              <a:rPr sz="1800" i="1" spc="-90" dirty="0">
                <a:latin typeface="Verdana"/>
                <a:cs typeface="Verdana"/>
              </a:rPr>
              <a:t>учебных</a:t>
            </a:r>
            <a:r>
              <a:rPr sz="1800" i="1" spc="-110" dirty="0">
                <a:latin typeface="Verdana"/>
                <a:cs typeface="Verdana"/>
              </a:rPr>
              <a:t> </a:t>
            </a:r>
            <a:r>
              <a:rPr sz="1800" i="1" spc="-120" dirty="0">
                <a:latin typeface="Verdana"/>
                <a:cs typeface="Verdana"/>
              </a:rPr>
              <a:t>регулятивных</a:t>
            </a:r>
            <a:r>
              <a:rPr sz="1800" i="1" spc="-100" dirty="0">
                <a:latin typeface="Verdana"/>
                <a:cs typeface="Verdana"/>
              </a:rPr>
              <a:t> </a:t>
            </a:r>
            <a:r>
              <a:rPr sz="1800" i="1" spc="-40" dirty="0">
                <a:latin typeface="Verdana"/>
                <a:cs typeface="Verdana"/>
              </a:rPr>
              <a:t>действий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1644" y="3521540"/>
            <a:ext cx="1460711" cy="146071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566406" y="455294"/>
            <a:ext cx="1153795" cy="758825"/>
            <a:chOff x="7566406" y="455294"/>
            <a:chExt cx="1153795" cy="758825"/>
          </a:xfrm>
        </p:grpSpPr>
        <p:sp>
          <p:nvSpPr>
            <p:cNvPr id="7" name="object 7"/>
            <p:cNvSpPr/>
            <p:nvPr/>
          </p:nvSpPr>
          <p:spPr>
            <a:xfrm>
              <a:off x="7566406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9" y="758316"/>
                  </a:lnTo>
                  <a:lnTo>
                    <a:pt x="1153287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17282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4" y="465836"/>
                  </a:lnTo>
                  <a:lnTo>
                    <a:pt x="91821" y="453770"/>
                  </a:lnTo>
                  <a:lnTo>
                    <a:pt x="40386" y="329056"/>
                  </a:lnTo>
                  <a:lnTo>
                    <a:pt x="91186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186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217" y="232028"/>
                  </a:moveTo>
                  <a:lnTo>
                    <a:pt x="174371" y="242188"/>
                  </a:lnTo>
                  <a:lnTo>
                    <a:pt x="143764" y="254888"/>
                  </a:lnTo>
                  <a:lnTo>
                    <a:pt x="206248" y="406653"/>
                  </a:lnTo>
                  <a:lnTo>
                    <a:pt x="235203" y="394842"/>
                  </a:lnTo>
                  <a:lnTo>
                    <a:pt x="208661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217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3" y="263270"/>
                  </a:lnTo>
                  <a:lnTo>
                    <a:pt x="217677" y="264032"/>
                  </a:lnTo>
                  <a:lnTo>
                    <a:pt x="221742" y="267334"/>
                  </a:lnTo>
                  <a:lnTo>
                    <a:pt x="224154" y="273303"/>
                  </a:lnTo>
                  <a:lnTo>
                    <a:pt x="225551" y="276605"/>
                  </a:lnTo>
                  <a:lnTo>
                    <a:pt x="225933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5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1084" y="194182"/>
                  </a:moveTo>
                  <a:lnTo>
                    <a:pt x="262127" y="206120"/>
                  </a:lnTo>
                  <a:lnTo>
                    <a:pt x="324612" y="358013"/>
                  </a:lnTo>
                  <a:lnTo>
                    <a:pt x="349758" y="347599"/>
                  </a:lnTo>
                  <a:lnTo>
                    <a:pt x="357938" y="292353"/>
                  </a:lnTo>
                  <a:lnTo>
                    <a:pt x="331470" y="292353"/>
                  </a:lnTo>
                  <a:lnTo>
                    <a:pt x="291084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284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5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7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5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1" y="170561"/>
                  </a:lnTo>
                  <a:lnTo>
                    <a:pt x="331470" y="292353"/>
                  </a:lnTo>
                  <a:lnTo>
                    <a:pt x="357938" y="292353"/>
                  </a:lnTo>
                  <a:lnTo>
                    <a:pt x="367284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2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64" y="151637"/>
                  </a:moveTo>
                  <a:lnTo>
                    <a:pt x="553339" y="151637"/>
                  </a:lnTo>
                  <a:lnTo>
                    <a:pt x="609092" y="240791"/>
                  </a:lnTo>
                  <a:lnTo>
                    <a:pt x="637159" y="229362"/>
                  </a:lnTo>
                  <a:lnTo>
                    <a:pt x="588764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2" y="220090"/>
                  </a:lnTo>
                  <a:lnTo>
                    <a:pt x="557876" y="220090"/>
                  </a:lnTo>
                  <a:lnTo>
                    <a:pt x="553339" y="151637"/>
                  </a:lnTo>
                  <a:lnTo>
                    <a:pt x="588764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789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291" y="179577"/>
                  </a:lnTo>
                  <a:lnTo>
                    <a:pt x="660781" y="139700"/>
                  </a:lnTo>
                  <a:lnTo>
                    <a:pt x="715010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291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81" y="623"/>
                  </a:lnTo>
                  <a:lnTo>
                    <a:pt x="759983" y="2508"/>
                  </a:lnTo>
                  <a:lnTo>
                    <a:pt x="749786" y="5679"/>
                  </a:lnTo>
                  <a:lnTo>
                    <a:pt x="738124" y="10159"/>
                  </a:lnTo>
                  <a:lnTo>
                    <a:pt x="707390" y="22859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4" y="98425"/>
                  </a:lnTo>
                  <a:lnTo>
                    <a:pt x="782536" y="94067"/>
                  </a:lnTo>
                  <a:lnTo>
                    <a:pt x="813589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6099" y="30479"/>
                  </a:lnTo>
                  <a:lnTo>
                    <a:pt x="815848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609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9" y="47751"/>
                  </a:lnTo>
                  <a:lnTo>
                    <a:pt x="788289" y="53847"/>
                  </a:lnTo>
                  <a:lnTo>
                    <a:pt x="786765" y="56514"/>
                  </a:lnTo>
                  <a:lnTo>
                    <a:pt x="784351" y="58674"/>
                  </a:lnTo>
                  <a:lnTo>
                    <a:pt x="782066" y="60959"/>
                  </a:lnTo>
                  <a:lnTo>
                    <a:pt x="777240" y="63500"/>
                  </a:lnTo>
                  <a:lnTo>
                    <a:pt x="760729" y="70230"/>
                  </a:lnTo>
                  <a:lnTo>
                    <a:pt x="813589" y="70230"/>
                  </a:lnTo>
                  <a:lnTo>
                    <a:pt x="815861" y="66278"/>
                  </a:lnTo>
                  <a:lnTo>
                    <a:pt x="818388" y="59562"/>
                  </a:lnTo>
                  <a:lnTo>
                    <a:pt x="819723" y="52488"/>
                  </a:lnTo>
                  <a:lnTo>
                    <a:pt x="819637" y="44576"/>
                  </a:lnTo>
                  <a:lnTo>
                    <a:pt x="818441" y="37578"/>
                  </a:lnTo>
                  <a:lnTo>
                    <a:pt x="81609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1245971"/>
            <a:ext cx="8641080" cy="46228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315"/>
              </a:spcBef>
            </a:pP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Утвержден 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новый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Федеральный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перечень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учебников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9185" y="2728086"/>
            <a:ext cx="56057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21.09.2022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858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«Об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утверждении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федерального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перечня учебников, допущенных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к 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использованию при реализации имеющих государственную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аккредитацию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образовательных</a:t>
            </a:r>
            <a:r>
              <a:rPr sz="1200" i="1" spc="32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программ</a:t>
            </a:r>
            <a:r>
              <a:rPr sz="1200" i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начального</a:t>
            </a:r>
            <a:r>
              <a:rPr sz="1200" i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общего,</a:t>
            </a:r>
            <a:r>
              <a:rPr sz="1200" i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основного</a:t>
            </a:r>
            <a:r>
              <a:rPr sz="1200" i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общего,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9185" y="3459860"/>
            <a:ext cx="398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97890" algn="l"/>
                <a:tab pos="1473835" algn="l"/>
                <a:tab pos="1670685" algn="l"/>
                <a:tab pos="2703830" algn="l"/>
                <a:tab pos="2807970" algn="l"/>
                <a:tab pos="2941955" algn="l"/>
              </a:tabLst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среднего	общего		образования	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организациями, </a:t>
            </a:r>
            <a:r>
              <a:rPr sz="1200" i="1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ю	дея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ос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	и		у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ов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1572" y="3459860"/>
            <a:ext cx="1492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  <a:tabLst>
                <a:tab pos="1078865" algn="l"/>
              </a:tabLst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ос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щес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ю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щи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еде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	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9185" y="3825646"/>
            <a:ext cx="294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использования</a:t>
            </a:r>
            <a:r>
              <a:rPr sz="12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исключенных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учебников»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811" y="3080177"/>
            <a:ext cx="509901" cy="5099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9617" y="852161"/>
            <a:ext cx="8118475" cy="422148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397510" algn="ctr">
              <a:lnSpc>
                <a:spcPct val="100000"/>
              </a:lnSpc>
              <a:spcBef>
                <a:spcPts val="1045"/>
              </a:spcBef>
            </a:pPr>
            <a:r>
              <a:rPr sz="1400" b="1" spc="-15" dirty="0">
                <a:latin typeface="Tahoma"/>
                <a:cs typeface="Tahoma"/>
              </a:rPr>
              <a:t>Формирование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базовых</a:t>
            </a:r>
            <a:r>
              <a:rPr sz="1400" b="1" spc="-40" dirty="0">
                <a:latin typeface="Tahoma"/>
                <a:cs typeface="Tahoma"/>
              </a:rPr>
              <a:t> логических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действий</a:t>
            </a:r>
            <a:endParaRPr sz="1400">
              <a:latin typeface="Tahoma"/>
              <a:cs typeface="Tahoma"/>
            </a:endParaRPr>
          </a:p>
          <a:p>
            <a:pPr marR="454025" algn="ctr">
              <a:lnSpc>
                <a:spcPct val="100000"/>
              </a:lnSpc>
              <a:spcBef>
                <a:spcPts val="740"/>
              </a:spcBef>
            </a:pP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70" dirty="0">
                <a:solidFill>
                  <a:srgbClr val="7E7E7E"/>
                </a:solidFill>
                <a:latin typeface="Tahoma"/>
                <a:cs typeface="Tahoma"/>
              </a:rPr>
              <a:t>УС</a:t>
            </a:r>
            <a:r>
              <a:rPr sz="1100" b="1" spc="8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КИЙ</a:t>
            </a:r>
            <a:r>
              <a:rPr sz="1100" b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14" dirty="0">
                <a:solidFill>
                  <a:srgbClr val="7E7E7E"/>
                </a:solidFill>
                <a:latin typeface="Tahoma"/>
                <a:cs typeface="Tahoma"/>
              </a:rPr>
              <a:t>ЯЗЫК</a:t>
            </a:r>
            <a:r>
              <a:rPr sz="1100" b="1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35" dirty="0">
                <a:solidFill>
                  <a:srgbClr val="7E7E7E"/>
                </a:solidFill>
                <a:latin typeface="Tahoma"/>
                <a:cs typeface="Tahoma"/>
              </a:rPr>
              <a:t>ЛИТ</a:t>
            </a: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ЕР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АТ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60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endParaRPr sz="1100">
              <a:latin typeface="Tahoma"/>
              <a:cs typeface="Tahoma"/>
            </a:endParaRPr>
          </a:p>
          <a:p>
            <a:pPr marL="12700" marR="5715" algn="just">
              <a:lnSpc>
                <a:spcPct val="114500"/>
              </a:lnSpc>
              <a:spcBef>
                <a:spcPts val="325"/>
              </a:spcBef>
              <a:buFont typeface="Times New Roman"/>
              <a:buChar char="►"/>
              <a:tabLst>
                <a:tab pos="197485" algn="l"/>
              </a:tabLst>
            </a:pP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Анализировать,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классифицировать,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сравнивать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языковые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единицы,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7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также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 тексты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различных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функциональных </a:t>
            </a:r>
            <a:r>
              <a:rPr sz="1100" spc="-3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разновидностей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языка,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функционально-смысловых</a:t>
            </a:r>
            <a:r>
              <a:rPr sz="1100" spc="-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типов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речи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жанров</a:t>
            </a:r>
            <a:endParaRPr sz="1100">
              <a:latin typeface="Tahoma"/>
              <a:cs typeface="Tahoma"/>
            </a:endParaRPr>
          </a:p>
          <a:p>
            <a:pPr marL="12700" marR="5715" algn="just">
              <a:lnSpc>
                <a:spcPct val="114999"/>
              </a:lnSpc>
              <a:spcBef>
                <a:spcPts val="105"/>
              </a:spcBef>
              <a:buFont typeface="Times New Roman"/>
              <a:buChar char="►"/>
              <a:tabLst>
                <a:tab pos="198755" algn="l"/>
              </a:tabLst>
            </a:pP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Выявлять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характеризовать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существенные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признаки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классификации,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основания 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для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обобщения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сравнения, </a:t>
            </a:r>
            <a:r>
              <a:rPr sz="1100" spc="-3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критерии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проводимого анализа </a:t>
            </a:r>
            <a:r>
              <a:rPr sz="1100" spc="-20" dirty="0">
                <a:solidFill>
                  <a:srgbClr val="003366"/>
                </a:solidFill>
                <a:latin typeface="Tahoma"/>
                <a:cs typeface="Tahoma"/>
              </a:rPr>
              <a:t>языковых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единиц,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текстов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различных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функциональных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разновидностей 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языка,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функционально-смысловых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типов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речи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жанров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5500"/>
              </a:lnSpc>
              <a:spcBef>
                <a:spcPts val="95"/>
              </a:spcBef>
              <a:buFont typeface="Times New Roman"/>
              <a:buChar char="►"/>
              <a:tabLst>
                <a:tab pos="285750" algn="l"/>
              </a:tabLst>
            </a:pP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Устанавливать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существенный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признак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классификации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классифицировать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литературные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объекты,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устанавливать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основания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для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их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обобщения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сравнения,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определять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критерии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проводимого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анализа</a:t>
            </a:r>
            <a:endParaRPr sz="1100">
              <a:latin typeface="Tahoma"/>
              <a:cs typeface="Tahoma"/>
            </a:endParaRPr>
          </a:p>
          <a:p>
            <a:pPr marL="227329" indent="-215265" algn="just">
              <a:lnSpc>
                <a:spcPct val="100000"/>
              </a:lnSpc>
              <a:spcBef>
                <a:spcPts val="290"/>
              </a:spcBef>
              <a:buFont typeface="Times New Roman"/>
              <a:buChar char="►"/>
              <a:tabLst>
                <a:tab pos="227965" algn="l"/>
              </a:tabLst>
            </a:pP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Выявлять</a:t>
            </a:r>
            <a:r>
              <a:rPr sz="1100" spc="2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2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комментировать</a:t>
            </a:r>
            <a:r>
              <a:rPr sz="1100" spc="2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закономерности</a:t>
            </a:r>
            <a:r>
              <a:rPr sz="1100" spc="2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при</a:t>
            </a:r>
            <a:r>
              <a:rPr sz="1100" spc="25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изучении</a:t>
            </a:r>
            <a:r>
              <a:rPr sz="1100" spc="2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003366"/>
                </a:solidFill>
                <a:latin typeface="Tahoma"/>
                <a:cs typeface="Tahoma"/>
              </a:rPr>
              <a:t>языковых</a:t>
            </a:r>
            <a:r>
              <a:rPr sz="1100" spc="2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процессов;</a:t>
            </a:r>
            <a:r>
              <a:rPr sz="1100" spc="2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формулировать</a:t>
            </a:r>
            <a:r>
              <a:rPr sz="1100" spc="2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выводы</a:t>
            </a:r>
            <a:r>
              <a:rPr sz="1100" spc="2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204"/>
              </a:spcBef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использованием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дедуктивных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индуктивных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умозаключений,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умозаключений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r>
              <a:rPr sz="11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аналогии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100"/>
              </a:spcBef>
              <a:buFont typeface="Times New Roman"/>
              <a:buChar char="►"/>
              <a:tabLst>
                <a:tab pos="244475" algn="l"/>
              </a:tabLst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Самостоятельно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выбирать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способ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решения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учебной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задачи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при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работе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разными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единицами 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языка,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разными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типами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текстов,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сравнивая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варианты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решения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выбирая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оптимальный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вариант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</a:t>
            </a:r>
            <a:r>
              <a:rPr sz="1100" spc="2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учетом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самостоятельно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выделенных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критериев</a:t>
            </a:r>
            <a:endParaRPr sz="1100">
              <a:latin typeface="Tahoma"/>
              <a:cs typeface="Tahoma"/>
            </a:endParaRPr>
          </a:p>
          <a:p>
            <a:pPr marL="250190" indent="-238125" algn="just">
              <a:lnSpc>
                <a:spcPct val="100000"/>
              </a:lnSpc>
              <a:spcBef>
                <a:spcPts val="300"/>
              </a:spcBef>
              <a:buFont typeface="Times New Roman"/>
              <a:buChar char="►"/>
              <a:tabLst>
                <a:tab pos="250825" algn="l"/>
              </a:tabLst>
            </a:pP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Выявлять</a:t>
            </a:r>
            <a:r>
              <a:rPr sz="1100" spc="434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(в</a:t>
            </a:r>
            <a:r>
              <a:rPr sz="1100" spc="4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003366"/>
                </a:solidFill>
                <a:latin typeface="Tahoma"/>
                <a:cs typeface="Tahoma"/>
              </a:rPr>
              <a:t>рамках</a:t>
            </a:r>
            <a:r>
              <a:rPr sz="1100" spc="4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предложенной</a:t>
            </a:r>
            <a:r>
              <a:rPr sz="11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задачи)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 критерии</a:t>
            </a:r>
            <a:r>
              <a:rPr sz="11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определения</a:t>
            </a:r>
            <a:r>
              <a:rPr sz="1100" spc="4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закономерностей</a:t>
            </a:r>
            <a:r>
              <a:rPr sz="1100" spc="4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противоречий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рассматриваемых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литературных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фактах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наблюдениях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над</a:t>
            </a:r>
            <a:r>
              <a:rPr sz="11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текстом</a:t>
            </a:r>
            <a:endParaRPr sz="1100">
              <a:latin typeface="Tahoma"/>
              <a:cs typeface="Tahoma"/>
            </a:endParaRPr>
          </a:p>
          <a:p>
            <a:pPr marL="12700" marR="7620" algn="just">
              <a:lnSpc>
                <a:spcPct val="114500"/>
              </a:lnSpc>
              <a:spcBef>
                <a:spcPts val="110"/>
              </a:spcBef>
              <a:buFont typeface="Times New Roman"/>
              <a:buChar char="►"/>
              <a:tabLst>
                <a:tab pos="223520" algn="l"/>
              </a:tabLst>
            </a:pP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Выявлять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дефицит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литературной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другой </a:t>
            </a:r>
            <a:r>
              <a:rPr sz="1100" spc="114" dirty="0">
                <a:solidFill>
                  <a:srgbClr val="003366"/>
                </a:solidFill>
                <a:latin typeface="Tahoma"/>
                <a:cs typeface="Tahoma"/>
              </a:rPr>
              <a:t>информации,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данных,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необходимых 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для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решения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поставленной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учебной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задачи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5500"/>
              </a:lnSpc>
              <a:spcBef>
                <a:spcPts val="95"/>
              </a:spcBef>
              <a:buFont typeface="Times New Roman"/>
              <a:buChar char="►"/>
              <a:tabLst>
                <a:tab pos="320675" algn="l"/>
              </a:tabLst>
            </a:pP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Устанавливать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причинно-следственные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связи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при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изучении</a:t>
            </a:r>
            <a:r>
              <a:rPr sz="11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литературных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явлений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процессов,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формулировать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гипотезы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25" dirty="0">
                <a:solidFill>
                  <a:srgbClr val="003366"/>
                </a:solidFill>
                <a:latin typeface="Tahoma"/>
                <a:cs typeface="Tahoma"/>
              </a:rPr>
              <a:t>об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их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взаимосвязях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1428588"/>
            <a:ext cx="369570" cy="3663950"/>
          </a:xfrm>
          <a:custGeom>
            <a:avLst/>
            <a:gdLst/>
            <a:ahLst/>
            <a:cxnLst/>
            <a:rect l="l" t="t" r="r" b="b"/>
            <a:pathLst>
              <a:path w="369570" h="3663950">
                <a:moveTo>
                  <a:pt x="369328" y="0"/>
                </a:moveTo>
                <a:lnTo>
                  <a:pt x="0" y="0"/>
                </a:lnTo>
                <a:lnTo>
                  <a:pt x="0" y="3663441"/>
                </a:lnTo>
                <a:lnTo>
                  <a:pt x="369328" y="3663441"/>
                </a:lnTo>
                <a:lnTo>
                  <a:pt x="36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8568" y="2803130"/>
            <a:ext cx="306070" cy="9188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ПРИМЕР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66406" y="455294"/>
            <a:ext cx="1153795" cy="758825"/>
            <a:chOff x="7566406" y="455294"/>
            <a:chExt cx="1153795" cy="758825"/>
          </a:xfrm>
        </p:grpSpPr>
        <p:sp>
          <p:nvSpPr>
            <p:cNvPr id="8" name="object 8"/>
            <p:cNvSpPr/>
            <p:nvPr/>
          </p:nvSpPr>
          <p:spPr>
            <a:xfrm>
              <a:off x="7566406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9" y="758316"/>
                  </a:lnTo>
                  <a:lnTo>
                    <a:pt x="1153287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7282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4" y="465836"/>
                  </a:lnTo>
                  <a:lnTo>
                    <a:pt x="91821" y="453770"/>
                  </a:lnTo>
                  <a:lnTo>
                    <a:pt x="40386" y="329056"/>
                  </a:lnTo>
                  <a:lnTo>
                    <a:pt x="91186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186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217" y="232028"/>
                  </a:moveTo>
                  <a:lnTo>
                    <a:pt x="174371" y="242188"/>
                  </a:lnTo>
                  <a:lnTo>
                    <a:pt x="143764" y="254888"/>
                  </a:lnTo>
                  <a:lnTo>
                    <a:pt x="206248" y="406653"/>
                  </a:lnTo>
                  <a:lnTo>
                    <a:pt x="235203" y="394842"/>
                  </a:lnTo>
                  <a:lnTo>
                    <a:pt x="208661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217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3" y="263270"/>
                  </a:lnTo>
                  <a:lnTo>
                    <a:pt x="217677" y="264032"/>
                  </a:lnTo>
                  <a:lnTo>
                    <a:pt x="221742" y="267334"/>
                  </a:lnTo>
                  <a:lnTo>
                    <a:pt x="224154" y="273303"/>
                  </a:lnTo>
                  <a:lnTo>
                    <a:pt x="225551" y="276605"/>
                  </a:lnTo>
                  <a:lnTo>
                    <a:pt x="225933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5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1084" y="194182"/>
                  </a:moveTo>
                  <a:lnTo>
                    <a:pt x="262127" y="206120"/>
                  </a:lnTo>
                  <a:lnTo>
                    <a:pt x="324612" y="358013"/>
                  </a:lnTo>
                  <a:lnTo>
                    <a:pt x="349758" y="347599"/>
                  </a:lnTo>
                  <a:lnTo>
                    <a:pt x="357938" y="292353"/>
                  </a:lnTo>
                  <a:lnTo>
                    <a:pt x="331470" y="292353"/>
                  </a:lnTo>
                  <a:lnTo>
                    <a:pt x="291084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284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5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7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5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1" y="170561"/>
                  </a:lnTo>
                  <a:lnTo>
                    <a:pt x="331470" y="292353"/>
                  </a:lnTo>
                  <a:lnTo>
                    <a:pt x="357938" y="292353"/>
                  </a:lnTo>
                  <a:lnTo>
                    <a:pt x="367284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2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64" y="151637"/>
                  </a:moveTo>
                  <a:lnTo>
                    <a:pt x="553339" y="151637"/>
                  </a:lnTo>
                  <a:lnTo>
                    <a:pt x="609092" y="240791"/>
                  </a:lnTo>
                  <a:lnTo>
                    <a:pt x="637159" y="229362"/>
                  </a:lnTo>
                  <a:lnTo>
                    <a:pt x="588764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2" y="220090"/>
                  </a:lnTo>
                  <a:lnTo>
                    <a:pt x="557876" y="220090"/>
                  </a:lnTo>
                  <a:lnTo>
                    <a:pt x="553339" y="151637"/>
                  </a:lnTo>
                  <a:lnTo>
                    <a:pt x="588764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789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291" y="179577"/>
                  </a:lnTo>
                  <a:lnTo>
                    <a:pt x="660781" y="139700"/>
                  </a:lnTo>
                  <a:lnTo>
                    <a:pt x="715010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291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81" y="623"/>
                  </a:lnTo>
                  <a:lnTo>
                    <a:pt x="759983" y="2508"/>
                  </a:lnTo>
                  <a:lnTo>
                    <a:pt x="749786" y="5679"/>
                  </a:lnTo>
                  <a:lnTo>
                    <a:pt x="738124" y="10159"/>
                  </a:lnTo>
                  <a:lnTo>
                    <a:pt x="707390" y="22859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4" y="98425"/>
                  </a:lnTo>
                  <a:lnTo>
                    <a:pt x="782536" y="94067"/>
                  </a:lnTo>
                  <a:lnTo>
                    <a:pt x="813589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6099" y="30479"/>
                  </a:lnTo>
                  <a:lnTo>
                    <a:pt x="815848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609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9" y="47751"/>
                  </a:lnTo>
                  <a:lnTo>
                    <a:pt x="788289" y="53847"/>
                  </a:lnTo>
                  <a:lnTo>
                    <a:pt x="786765" y="56514"/>
                  </a:lnTo>
                  <a:lnTo>
                    <a:pt x="784351" y="58674"/>
                  </a:lnTo>
                  <a:lnTo>
                    <a:pt x="782066" y="60959"/>
                  </a:lnTo>
                  <a:lnTo>
                    <a:pt x="777240" y="63500"/>
                  </a:lnTo>
                  <a:lnTo>
                    <a:pt x="760729" y="70230"/>
                  </a:lnTo>
                  <a:lnTo>
                    <a:pt x="813589" y="70230"/>
                  </a:lnTo>
                  <a:lnTo>
                    <a:pt x="815861" y="66278"/>
                  </a:lnTo>
                  <a:lnTo>
                    <a:pt x="818388" y="59562"/>
                  </a:lnTo>
                  <a:lnTo>
                    <a:pt x="819723" y="52488"/>
                  </a:lnTo>
                  <a:lnTo>
                    <a:pt x="819637" y="44576"/>
                  </a:lnTo>
                  <a:lnTo>
                    <a:pt x="818441" y="37578"/>
                  </a:lnTo>
                  <a:lnTo>
                    <a:pt x="81609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9617" y="852161"/>
            <a:ext cx="8115934" cy="31000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385445" algn="ctr">
              <a:lnSpc>
                <a:spcPct val="100000"/>
              </a:lnSpc>
              <a:spcBef>
                <a:spcPts val="1045"/>
              </a:spcBef>
            </a:pPr>
            <a:r>
              <a:rPr sz="1400" b="1" spc="-15" dirty="0">
                <a:latin typeface="Tahoma"/>
                <a:cs typeface="Tahoma"/>
              </a:rPr>
              <a:t>Формирование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базовых </a:t>
            </a:r>
            <a:r>
              <a:rPr sz="1400" b="1" spc="-5" dirty="0">
                <a:latin typeface="Tahoma"/>
                <a:cs typeface="Tahoma"/>
              </a:rPr>
              <a:t>исследовательских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действий</a:t>
            </a:r>
            <a:endParaRPr sz="1400">
              <a:latin typeface="Tahoma"/>
              <a:cs typeface="Tahoma"/>
            </a:endParaRPr>
          </a:p>
          <a:p>
            <a:pPr marR="452120" algn="ctr">
              <a:lnSpc>
                <a:spcPct val="100000"/>
              </a:lnSpc>
              <a:spcBef>
                <a:spcPts val="740"/>
              </a:spcBef>
            </a:pP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70" dirty="0">
                <a:solidFill>
                  <a:srgbClr val="7E7E7E"/>
                </a:solidFill>
                <a:latin typeface="Tahoma"/>
                <a:cs typeface="Tahoma"/>
              </a:rPr>
              <a:t>УС</a:t>
            </a:r>
            <a:r>
              <a:rPr sz="1100" b="1" spc="8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КИЙ</a:t>
            </a:r>
            <a:r>
              <a:rPr sz="1100" b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14" dirty="0">
                <a:solidFill>
                  <a:srgbClr val="7E7E7E"/>
                </a:solidFill>
                <a:latin typeface="Tahoma"/>
                <a:cs typeface="Tahoma"/>
              </a:rPr>
              <a:t>ЯЗЫК</a:t>
            </a:r>
            <a:r>
              <a:rPr sz="1100" b="1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35" dirty="0">
                <a:solidFill>
                  <a:srgbClr val="7E7E7E"/>
                </a:solidFill>
                <a:latin typeface="Tahoma"/>
                <a:cs typeface="Tahoma"/>
              </a:rPr>
              <a:t>ЛИТ</a:t>
            </a: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ЕР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АТ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60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2700" marR="5080" algn="just">
              <a:lnSpc>
                <a:spcPct val="114500"/>
              </a:lnSpc>
              <a:spcBef>
                <a:spcPts val="955"/>
              </a:spcBef>
              <a:buSzPct val="90909"/>
              <a:buFont typeface="Times New Roman"/>
              <a:buChar char="►"/>
              <a:tabLst>
                <a:tab pos="152400" algn="l"/>
              </a:tabLst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Самостоятельно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определять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формулировать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цели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лингвистических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мини-исследований,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формулировать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использовать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вопросы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как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исследовательский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инструмент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5599"/>
              </a:lnSpc>
              <a:spcBef>
                <a:spcPts val="90"/>
              </a:spcBef>
              <a:buSzPct val="90909"/>
              <a:buFont typeface="Times New Roman"/>
              <a:buChar char="►"/>
              <a:tabLst>
                <a:tab pos="152400" algn="l"/>
              </a:tabLst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Формулировать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устной и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письменной </a:t>
            </a:r>
            <a:r>
              <a:rPr sz="1100" spc="200" dirty="0">
                <a:solidFill>
                  <a:srgbClr val="003366"/>
                </a:solidFill>
                <a:latin typeface="Tahoma"/>
                <a:cs typeface="Tahoma"/>
              </a:rPr>
              <a:t>форме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гипотезу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предстоящего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исследования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(исследовательского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проекта)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языкового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материала;</a:t>
            </a:r>
            <a:r>
              <a:rPr sz="11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осуществлять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проверку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гипотезы;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аргументировать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свою</a:t>
            </a:r>
            <a:r>
              <a:rPr sz="11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позицию,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мнение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105"/>
              </a:spcBef>
              <a:buSzPct val="90909"/>
              <a:buFont typeface="Times New Roman"/>
              <a:buChar char="►"/>
              <a:tabLst>
                <a:tab pos="152400" algn="l"/>
              </a:tabLst>
            </a:pP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Проводить</a:t>
            </a:r>
            <a:r>
              <a:rPr sz="11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самостоятельно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составленному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плану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небольшое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исследование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установлению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особенностей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003366"/>
                </a:solidFill>
                <a:latin typeface="Tahoma"/>
                <a:cs typeface="Tahoma"/>
              </a:rPr>
              <a:t>языковых</a:t>
            </a:r>
            <a:r>
              <a:rPr sz="1100" spc="3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единиц,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003366"/>
                </a:solidFill>
                <a:latin typeface="Tahoma"/>
                <a:cs typeface="Tahoma"/>
              </a:rPr>
              <a:t>языковых</a:t>
            </a:r>
            <a:r>
              <a:rPr sz="1100" spc="3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процессов,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 особенностей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причинно-следственных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связей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зависимостей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объектов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между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0" dirty="0">
                <a:solidFill>
                  <a:srgbClr val="003366"/>
                </a:solidFill>
                <a:latin typeface="Tahoma"/>
                <a:cs typeface="Tahoma"/>
              </a:rPr>
              <a:t>собой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5199"/>
              </a:lnSpc>
              <a:spcBef>
                <a:spcPts val="85"/>
              </a:spcBef>
              <a:buSzPct val="90909"/>
              <a:buFont typeface="Times New Roman"/>
              <a:buChar char="►"/>
              <a:tabLst>
                <a:tab pos="152400" algn="l"/>
              </a:tabLst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Самостоятельно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формулировать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обобщения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выводы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результатам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проведенного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наблюдения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за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языковым </a:t>
            </a:r>
            <a:r>
              <a:rPr sz="1100" spc="-3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003366"/>
                </a:solidFill>
                <a:latin typeface="Tahoma"/>
                <a:cs typeface="Tahoma"/>
              </a:rPr>
              <a:t>материалом</a:t>
            </a:r>
            <a:r>
              <a:rPr sz="1100" spc="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языковыми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явлениями,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лингвистического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мини-исследования,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представлять</a:t>
            </a:r>
            <a:r>
              <a:rPr sz="11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результаты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исследования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устной и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письменной </a:t>
            </a:r>
            <a:r>
              <a:rPr sz="1100" spc="160" dirty="0">
                <a:solidFill>
                  <a:srgbClr val="003366"/>
                </a:solidFill>
                <a:latin typeface="Tahoma"/>
                <a:cs typeface="Tahoma"/>
              </a:rPr>
              <a:t>форме,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виде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электронной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презентации,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схемы,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таблицы, 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диаграммы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-3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3366"/>
                </a:solidFill>
                <a:latin typeface="Tahoma"/>
                <a:cs typeface="Tahoma"/>
              </a:rPr>
              <a:t>т.п.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1716646"/>
            <a:ext cx="369570" cy="2367280"/>
          </a:xfrm>
          <a:custGeom>
            <a:avLst/>
            <a:gdLst/>
            <a:ahLst/>
            <a:cxnLst/>
            <a:rect l="l" t="t" r="r" b="b"/>
            <a:pathLst>
              <a:path w="369570" h="2367279">
                <a:moveTo>
                  <a:pt x="369328" y="0"/>
                </a:moveTo>
                <a:lnTo>
                  <a:pt x="0" y="0"/>
                </a:lnTo>
                <a:lnTo>
                  <a:pt x="0" y="2367280"/>
                </a:lnTo>
                <a:lnTo>
                  <a:pt x="369328" y="2367280"/>
                </a:lnTo>
                <a:lnTo>
                  <a:pt x="36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8568" y="2443212"/>
            <a:ext cx="306070" cy="9188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ПРИМЕР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66406" y="455294"/>
            <a:ext cx="1153795" cy="758825"/>
            <a:chOff x="7566406" y="455294"/>
            <a:chExt cx="1153795" cy="758825"/>
          </a:xfrm>
        </p:grpSpPr>
        <p:sp>
          <p:nvSpPr>
            <p:cNvPr id="8" name="object 8"/>
            <p:cNvSpPr/>
            <p:nvPr/>
          </p:nvSpPr>
          <p:spPr>
            <a:xfrm>
              <a:off x="7566406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9" y="758316"/>
                  </a:lnTo>
                  <a:lnTo>
                    <a:pt x="1153287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7282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4" y="465836"/>
                  </a:lnTo>
                  <a:lnTo>
                    <a:pt x="91821" y="453770"/>
                  </a:lnTo>
                  <a:lnTo>
                    <a:pt x="40386" y="329056"/>
                  </a:lnTo>
                  <a:lnTo>
                    <a:pt x="91186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186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217" y="232028"/>
                  </a:moveTo>
                  <a:lnTo>
                    <a:pt x="174371" y="242188"/>
                  </a:lnTo>
                  <a:lnTo>
                    <a:pt x="143764" y="254888"/>
                  </a:lnTo>
                  <a:lnTo>
                    <a:pt x="206248" y="406653"/>
                  </a:lnTo>
                  <a:lnTo>
                    <a:pt x="235203" y="394842"/>
                  </a:lnTo>
                  <a:lnTo>
                    <a:pt x="208661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217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3" y="263270"/>
                  </a:lnTo>
                  <a:lnTo>
                    <a:pt x="217677" y="264032"/>
                  </a:lnTo>
                  <a:lnTo>
                    <a:pt x="221742" y="267334"/>
                  </a:lnTo>
                  <a:lnTo>
                    <a:pt x="224154" y="273303"/>
                  </a:lnTo>
                  <a:lnTo>
                    <a:pt x="225551" y="276605"/>
                  </a:lnTo>
                  <a:lnTo>
                    <a:pt x="225933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5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1084" y="194182"/>
                  </a:moveTo>
                  <a:lnTo>
                    <a:pt x="262127" y="206120"/>
                  </a:lnTo>
                  <a:lnTo>
                    <a:pt x="324612" y="358013"/>
                  </a:lnTo>
                  <a:lnTo>
                    <a:pt x="349758" y="347599"/>
                  </a:lnTo>
                  <a:lnTo>
                    <a:pt x="357938" y="292353"/>
                  </a:lnTo>
                  <a:lnTo>
                    <a:pt x="331470" y="292353"/>
                  </a:lnTo>
                  <a:lnTo>
                    <a:pt x="291084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284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5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7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5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1" y="170561"/>
                  </a:lnTo>
                  <a:lnTo>
                    <a:pt x="331470" y="292353"/>
                  </a:lnTo>
                  <a:lnTo>
                    <a:pt x="357938" y="292353"/>
                  </a:lnTo>
                  <a:lnTo>
                    <a:pt x="367284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2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64" y="151637"/>
                  </a:moveTo>
                  <a:lnTo>
                    <a:pt x="553339" y="151637"/>
                  </a:lnTo>
                  <a:lnTo>
                    <a:pt x="609092" y="240791"/>
                  </a:lnTo>
                  <a:lnTo>
                    <a:pt x="637159" y="229362"/>
                  </a:lnTo>
                  <a:lnTo>
                    <a:pt x="588764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2" y="220090"/>
                  </a:lnTo>
                  <a:lnTo>
                    <a:pt x="557876" y="220090"/>
                  </a:lnTo>
                  <a:lnTo>
                    <a:pt x="553339" y="151637"/>
                  </a:lnTo>
                  <a:lnTo>
                    <a:pt x="588764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789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291" y="179577"/>
                  </a:lnTo>
                  <a:lnTo>
                    <a:pt x="660781" y="139700"/>
                  </a:lnTo>
                  <a:lnTo>
                    <a:pt x="715010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291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81" y="623"/>
                  </a:lnTo>
                  <a:lnTo>
                    <a:pt x="759983" y="2508"/>
                  </a:lnTo>
                  <a:lnTo>
                    <a:pt x="749786" y="5679"/>
                  </a:lnTo>
                  <a:lnTo>
                    <a:pt x="738124" y="10159"/>
                  </a:lnTo>
                  <a:lnTo>
                    <a:pt x="707390" y="22859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4" y="98425"/>
                  </a:lnTo>
                  <a:lnTo>
                    <a:pt x="782536" y="94067"/>
                  </a:lnTo>
                  <a:lnTo>
                    <a:pt x="813589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6099" y="30479"/>
                  </a:lnTo>
                  <a:lnTo>
                    <a:pt x="815848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609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9" y="47751"/>
                  </a:lnTo>
                  <a:lnTo>
                    <a:pt x="788289" y="53847"/>
                  </a:lnTo>
                  <a:lnTo>
                    <a:pt x="786765" y="56514"/>
                  </a:lnTo>
                  <a:lnTo>
                    <a:pt x="784351" y="58674"/>
                  </a:lnTo>
                  <a:lnTo>
                    <a:pt x="782066" y="60959"/>
                  </a:lnTo>
                  <a:lnTo>
                    <a:pt x="777240" y="63500"/>
                  </a:lnTo>
                  <a:lnTo>
                    <a:pt x="760729" y="70230"/>
                  </a:lnTo>
                  <a:lnTo>
                    <a:pt x="813589" y="70230"/>
                  </a:lnTo>
                  <a:lnTo>
                    <a:pt x="815861" y="66278"/>
                  </a:lnTo>
                  <a:lnTo>
                    <a:pt x="818388" y="59562"/>
                  </a:lnTo>
                  <a:lnTo>
                    <a:pt x="819723" y="52488"/>
                  </a:lnTo>
                  <a:lnTo>
                    <a:pt x="819637" y="44576"/>
                  </a:lnTo>
                  <a:lnTo>
                    <a:pt x="818441" y="37578"/>
                  </a:lnTo>
                  <a:lnTo>
                    <a:pt x="81609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421" y="83558"/>
            <a:ext cx="8339455" cy="7404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304540" indent="-3305175">
              <a:lnSpc>
                <a:spcPct val="100000"/>
              </a:lnSpc>
              <a:spcBef>
                <a:spcPts val="15"/>
              </a:spcBef>
            </a:pP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Описание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взаимосвязи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УУД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27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FFFFFF"/>
                </a:solidFill>
                <a:latin typeface="Tahoma"/>
                <a:cs typeface="Tahoma"/>
              </a:rPr>
              <a:t>содержанием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учебных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предметов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617" y="852161"/>
            <a:ext cx="8117840" cy="312102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502920" algn="ctr">
              <a:lnSpc>
                <a:spcPct val="100000"/>
              </a:lnSpc>
              <a:spcBef>
                <a:spcPts val="1045"/>
              </a:spcBef>
            </a:pPr>
            <a:r>
              <a:rPr sz="1400" b="1" spc="-15" dirty="0">
                <a:latin typeface="Tahoma"/>
                <a:cs typeface="Tahoma"/>
              </a:rPr>
              <a:t>Формирование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базовых </a:t>
            </a:r>
            <a:r>
              <a:rPr sz="1400" b="1" spc="-5" dirty="0">
                <a:latin typeface="Tahoma"/>
                <a:cs typeface="Tahoma"/>
              </a:rPr>
              <a:t>исследовательских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действий</a:t>
            </a:r>
            <a:endParaRPr sz="1400">
              <a:latin typeface="Tahoma"/>
              <a:cs typeface="Tahoma"/>
            </a:endParaRPr>
          </a:p>
          <a:p>
            <a:pPr marR="454025" algn="ctr">
              <a:lnSpc>
                <a:spcPct val="100000"/>
              </a:lnSpc>
              <a:spcBef>
                <a:spcPts val="740"/>
              </a:spcBef>
            </a:pP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70" dirty="0">
                <a:solidFill>
                  <a:srgbClr val="7E7E7E"/>
                </a:solidFill>
                <a:latin typeface="Tahoma"/>
                <a:cs typeface="Tahoma"/>
              </a:rPr>
              <a:t>УС</a:t>
            </a:r>
            <a:r>
              <a:rPr sz="1100" b="1" spc="8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КИЙ</a:t>
            </a:r>
            <a:r>
              <a:rPr sz="1100" b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14" dirty="0">
                <a:solidFill>
                  <a:srgbClr val="7E7E7E"/>
                </a:solidFill>
                <a:latin typeface="Tahoma"/>
                <a:cs typeface="Tahoma"/>
              </a:rPr>
              <a:t>ЯЗЫК</a:t>
            </a:r>
            <a:r>
              <a:rPr sz="1100" b="1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35" dirty="0">
                <a:solidFill>
                  <a:srgbClr val="7E7E7E"/>
                </a:solidFill>
                <a:latin typeface="Tahoma"/>
                <a:cs typeface="Tahoma"/>
              </a:rPr>
              <a:t>ЛИТ</a:t>
            </a: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ЕР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АТ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60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ahoma"/>
              <a:cs typeface="Tahoma"/>
            </a:endParaRPr>
          </a:p>
          <a:p>
            <a:pPr marL="152400" indent="-140335" algn="just">
              <a:lnSpc>
                <a:spcPct val="100000"/>
              </a:lnSpc>
              <a:buSzPct val="90909"/>
              <a:buFont typeface="Times New Roman"/>
              <a:buChar char="►"/>
              <a:tabLst>
                <a:tab pos="153035" algn="l"/>
              </a:tabLst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Формулировать</a:t>
            </a:r>
            <a:r>
              <a:rPr sz="1100" spc="2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гипотезу</a:t>
            </a:r>
            <a:r>
              <a:rPr sz="1100" spc="2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25" dirty="0">
                <a:solidFill>
                  <a:srgbClr val="003366"/>
                </a:solidFill>
                <a:latin typeface="Tahoma"/>
                <a:cs typeface="Tahoma"/>
              </a:rPr>
              <a:t>об</a:t>
            </a:r>
            <a:r>
              <a:rPr sz="1100" spc="2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истинности</a:t>
            </a:r>
            <a:r>
              <a:rPr sz="1100" spc="2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собственных</a:t>
            </a:r>
            <a:r>
              <a:rPr sz="1100" spc="2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суждений</a:t>
            </a:r>
            <a:r>
              <a:rPr sz="1100" spc="2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2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суждений</a:t>
            </a:r>
            <a:r>
              <a:rPr sz="1100" spc="229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других,</a:t>
            </a:r>
            <a:r>
              <a:rPr sz="1100" spc="2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аргументировать</a:t>
            </a:r>
            <a:r>
              <a:rPr sz="1100" spc="2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свою</a:t>
            </a:r>
            <a:endParaRPr sz="11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90"/>
              </a:spcBef>
            </a:pP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позицию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выборе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интерпретации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литературного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объекта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исследования</a:t>
            </a:r>
            <a:endParaRPr sz="1100">
              <a:latin typeface="Tahoma"/>
              <a:cs typeface="Tahoma"/>
            </a:endParaRPr>
          </a:p>
          <a:p>
            <a:pPr marL="12700" marR="6985" algn="just">
              <a:lnSpc>
                <a:spcPct val="115500"/>
              </a:lnSpc>
              <a:spcBef>
                <a:spcPts val="95"/>
              </a:spcBef>
              <a:buSzPct val="90909"/>
              <a:buFont typeface="Times New Roman"/>
              <a:buChar char="►"/>
              <a:tabLst>
                <a:tab pos="224790" algn="l"/>
              </a:tabLst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Самостоятельно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составлять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план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исследования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особенностей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литературного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объекта 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изучения,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причинно-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следственных</a:t>
            </a:r>
            <a:r>
              <a:rPr sz="11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связей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зависимостей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объектов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между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0" dirty="0">
                <a:solidFill>
                  <a:srgbClr val="003366"/>
                </a:solidFill>
                <a:latin typeface="Tahoma"/>
                <a:cs typeface="Tahoma"/>
              </a:rPr>
              <a:t>собой</a:t>
            </a:r>
            <a:endParaRPr sz="1100">
              <a:latin typeface="Tahoma"/>
              <a:cs typeface="Tahoma"/>
            </a:endParaRPr>
          </a:p>
          <a:p>
            <a:pPr marL="189230" indent="-177165" algn="just">
              <a:lnSpc>
                <a:spcPct val="100000"/>
              </a:lnSpc>
              <a:spcBef>
                <a:spcPts val="300"/>
              </a:spcBef>
              <a:buSzPct val="90909"/>
              <a:buFont typeface="Times New Roman"/>
              <a:buChar char="►"/>
              <a:tabLst>
                <a:tab pos="189865" algn="l"/>
              </a:tabLst>
            </a:pP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Овладеть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инструментами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оценки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достоверности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полученных</a:t>
            </a:r>
            <a:r>
              <a:rPr sz="11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выводов</a:t>
            </a:r>
            <a:r>
              <a:rPr sz="11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003366"/>
                </a:solidFill>
                <a:latin typeface="Tahoma"/>
                <a:cs typeface="Tahoma"/>
              </a:rPr>
              <a:t>обобщений</a:t>
            </a:r>
            <a:endParaRPr sz="1100">
              <a:latin typeface="Tahoma"/>
              <a:cs typeface="Tahoma"/>
            </a:endParaRPr>
          </a:p>
          <a:p>
            <a:pPr marL="12700" marR="6350" algn="just">
              <a:lnSpc>
                <a:spcPct val="115100"/>
              </a:lnSpc>
              <a:spcBef>
                <a:spcPts val="90"/>
              </a:spcBef>
              <a:buSzPct val="90909"/>
              <a:buFont typeface="Times New Roman"/>
              <a:buChar char="►"/>
              <a:tabLst>
                <a:tab pos="235585" algn="l"/>
              </a:tabLst>
            </a:pP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Прогнозировать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возможное дальнейшее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развитие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событий и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их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последствия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аналогичных или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сходных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ситуациях, </a:t>
            </a:r>
            <a:r>
              <a:rPr sz="1100" spc="175" dirty="0">
                <a:solidFill>
                  <a:srgbClr val="003366"/>
                </a:solidFill>
                <a:latin typeface="Tahoma"/>
                <a:cs typeface="Tahoma"/>
              </a:rPr>
              <a:t>а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также </a:t>
            </a:r>
            <a:r>
              <a:rPr sz="1100" spc="-10" dirty="0">
                <a:solidFill>
                  <a:srgbClr val="003366"/>
                </a:solidFill>
                <a:latin typeface="Tahoma"/>
                <a:cs typeface="Tahoma"/>
              </a:rPr>
              <a:t>выдвигать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предположения </a:t>
            </a:r>
            <a:r>
              <a:rPr sz="1100" spc="125" dirty="0">
                <a:solidFill>
                  <a:srgbClr val="003366"/>
                </a:solidFill>
                <a:latin typeface="Tahoma"/>
                <a:cs typeface="Tahoma"/>
              </a:rPr>
              <a:t>об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их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развитии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новых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условиях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контекстах,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том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числе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 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литературных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произведениях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100"/>
              </a:spcBef>
              <a:buSzPct val="90909"/>
              <a:buFont typeface="Times New Roman"/>
              <a:buChar char="►"/>
              <a:tabLst>
                <a:tab pos="267335" algn="l"/>
              </a:tabLst>
            </a:pP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Публично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представлять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результаты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учебного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исследования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проектной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деятельности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на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уроке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или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во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внеурочной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деятельности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(устный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журнал,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виртуальная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экскурсия,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научная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конференция,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стендовый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доклад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др.)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523" y="1716646"/>
            <a:ext cx="369570" cy="2367280"/>
          </a:xfrm>
          <a:custGeom>
            <a:avLst/>
            <a:gdLst/>
            <a:ahLst/>
            <a:cxnLst/>
            <a:rect l="l" t="t" r="r" b="b"/>
            <a:pathLst>
              <a:path w="369570" h="2367279">
                <a:moveTo>
                  <a:pt x="369328" y="0"/>
                </a:moveTo>
                <a:lnTo>
                  <a:pt x="0" y="0"/>
                </a:lnTo>
                <a:lnTo>
                  <a:pt x="0" y="2367280"/>
                </a:lnTo>
                <a:lnTo>
                  <a:pt x="369328" y="2367280"/>
                </a:lnTo>
                <a:lnTo>
                  <a:pt x="36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568" y="2443212"/>
            <a:ext cx="306070" cy="9188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ПРИМЕР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66406" y="455294"/>
            <a:ext cx="1153795" cy="758825"/>
            <a:chOff x="7566406" y="455294"/>
            <a:chExt cx="1153795" cy="758825"/>
          </a:xfrm>
        </p:grpSpPr>
        <p:sp>
          <p:nvSpPr>
            <p:cNvPr id="9" name="object 9"/>
            <p:cNvSpPr/>
            <p:nvPr/>
          </p:nvSpPr>
          <p:spPr>
            <a:xfrm>
              <a:off x="7566406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9" y="758316"/>
                  </a:lnTo>
                  <a:lnTo>
                    <a:pt x="1153287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17282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4" y="465836"/>
                  </a:lnTo>
                  <a:lnTo>
                    <a:pt x="91821" y="453770"/>
                  </a:lnTo>
                  <a:lnTo>
                    <a:pt x="40386" y="329056"/>
                  </a:lnTo>
                  <a:lnTo>
                    <a:pt x="91186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186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217" y="232028"/>
                  </a:moveTo>
                  <a:lnTo>
                    <a:pt x="174371" y="242188"/>
                  </a:lnTo>
                  <a:lnTo>
                    <a:pt x="143764" y="254888"/>
                  </a:lnTo>
                  <a:lnTo>
                    <a:pt x="206248" y="406653"/>
                  </a:lnTo>
                  <a:lnTo>
                    <a:pt x="235203" y="394842"/>
                  </a:lnTo>
                  <a:lnTo>
                    <a:pt x="208661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217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3" y="263270"/>
                  </a:lnTo>
                  <a:lnTo>
                    <a:pt x="217677" y="264032"/>
                  </a:lnTo>
                  <a:lnTo>
                    <a:pt x="221742" y="267334"/>
                  </a:lnTo>
                  <a:lnTo>
                    <a:pt x="224154" y="273303"/>
                  </a:lnTo>
                  <a:lnTo>
                    <a:pt x="225551" y="276605"/>
                  </a:lnTo>
                  <a:lnTo>
                    <a:pt x="225933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5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1084" y="194182"/>
                  </a:moveTo>
                  <a:lnTo>
                    <a:pt x="262127" y="206120"/>
                  </a:lnTo>
                  <a:lnTo>
                    <a:pt x="324612" y="358013"/>
                  </a:lnTo>
                  <a:lnTo>
                    <a:pt x="349758" y="347599"/>
                  </a:lnTo>
                  <a:lnTo>
                    <a:pt x="357938" y="292353"/>
                  </a:lnTo>
                  <a:lnTo>
                    <a:pt x="331470" y="292353"/>
                  </a:lnTo>
                  <a:lnTo>
                    <a:pt x="291084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284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5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7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5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1" y="170561"/>
                  </a:lnTo>
                  <a:lnTo>
                    <a:pt x="331470" y="292353"/>
                  </a:lnTo>
                  <a:lnTo>
                    <a:pt x="357938" y="292353"/>
                  </a:lnTo>
                  <a:lnTo>
                    <a:pt x="367284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2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64" y="151637"/>
                  </a:moveTo>
                  <a:lnTo>
                    <a:pt x="553339" y="151637"/>
                  </a:lnTo>
                  <a:lnTo>
                    <a:pt x="609092" y="240791"/>
                  </a:lnTo>
                  <a:lnTo>
                    <a:pt x="637159" y="229362"/>
                  </a:lnTo>
                  <a:lnTo>
                    <a:pt x="588764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2" y="220090"/>
                  </a:lnTo>
                  <a:lnTo>
                    <a:pt x="557876" y="220090"/>
                  </a:lnTo>
                  <a:lnTo>
                    <a:pt x="553339" y="151637"/>
                  </a:lnTo>
                  <a:lnTo>
                    <a:pt x="588764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789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291" y="179577"/>
                  </a:lnTo>
                  <a:lnTo>
                    <a:pt x="660781" y="139700"/>
                  </a:lnTo>
                  <a:lnTo>
                    <a:pt x="715010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291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81" y="623"/>
                  </a:lnTo>
                  <a:lnTo>
                    <a:pt x="759983" y="2508"/>
                  </a:lnTo>
                  <a:lnTo>
                    <a:pt x="749786" y="5679"/>
                  </a:lnTo>
                  <a:lnTo>
                    <a:pt x="738124" y="10159"/>
                  </a:lnTo>
                  <a:lnTo>
                    <a:pt x="707390" y="22859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4" y="98425"/>
                  </a:lnTo>
                  <a:lnTo>
                    <a:pt x="782536" y="94067"/>
                  </a:lnTo>
                  <a:lnTo>
                    <a:pt x="813589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6099" y="30479"/>
                  </a:lnTo>
                  <a:lnTo>
                    <a:pt x="815848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609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9" y="47751"/>
                  </a:lnTo>
                  <a:lnTo>
                    <a:pt x="788289" y="53847"/>
                  </a:lnTo>
                  <a:lnTo>
                    <a:pt x="786765" y="56514"/>
                  </a:lnTo>
                  <a:lnTo>
                    <a:pt x="784351" y="58674"/>
                  </a:lnTo>
                  <a:lnTo>
                    <a:pt x="782066" y="60959"/>
                  </a:lnTo>
                  <a:lnTo>
                    <a:pt x="777240" y="63500"/>
                  </a:lnTo>
                  <a:lnTo>
                    <a:pt x="760729" y="70230"/>
                  </a:lnTo>
                  <a:lnTo>
                    <a:pt x="813589" y="70230"/>
                  </a:lnTo>
                  <a:lnTo>
                    <a:pt x="815861" y="66278"/>
                  </a:lnTo>
                  <a:lnTo>
                    <a:pt x="818388" y="59562"/>
                  </a:lnTo>
                  <a:lnTo>
                    <a:pt x="819723" y="52488"/>
                  </a:lnTo>
                  <a:lnTo>
                    <a:pt x="819637" y="44576"/>
                  </a:lnTo>
                  <a:lnTo>
                    <a:pt x="818441" y="37578"/>
                  </a:lnTo>
                  <a:lnTo>
                    <a:pt x="81609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3917" y="859318"/>
            <a:ext cx="8004175" cy="344932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R="475615" algn="ctr">
              <a:lnSpc>
                <a:spcPct val="100000"/>
              </a:lnSpc>
              <a:spcBef>
                <a:spcPts val="925"/>
              </a:spcBef>
            </a:pPr>
            <a:r>
              <a:rPr sz="1400" b="1" spc="20" dirty="0">
                <a:latin typeface="Tahoma"/>
                <a:cs typeface="Tahoma"/>
              </a:rPr>
              <a:t>Работа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160" dirty="0">
                <a:latin typeface="Tahoma"/>
                <a:cs typeface="Tahoma"/>
              </a:rPr>
              <a:t>с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10" dirty="0">
                <a:latin typeface="Tahoma"/>
                <a:cs typeface="Tahoma"/>
              </a:rPr>
              <a:t>информацией</a:t>
            </a:r>
            <a:endParaRPr sz="1400">
              <a:latin typeface="Tahoma"/>
              <a:cs typeface="Tahoma"/>
            </a:endParaRPr>
          </a:p>
          <a:p>
            <a:pPr marR="524510" algn="ctr">
              <a:lnSpc>
                <a:spcPct val="100000"/>
              </a:lnSpc>
              <a:spcBef>
                <a:spcPts val="650"/>
              </a:spcBef>
            </a:pP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70" dirty="0">
                <a:solidFill>
                  <a:srgbClr val="7E7E7E"/>
                </a:solidFill>
                <a:latin typeface="Tahoma"/>
                <a:cs typeface="Tahoma"/>
              </a:rPr>
              <a:t>УС</a:t>
            </a:r>
            <a:r>
              <a:rPr sz="1100" b="1" spc="8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КИЙ</a:t>
            </a:r>
            <a:r>
              <a:rPr sz="1100" b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14" dirty="0">
                <a:solidFill>
                  <a:srgbClr val="7E7E7E"/>
                </a:solidFill>
                <a:latin typeface="Tahoma"/>
                <a:cs typeface="Tahoma"/>
              </a:rPr>
              <a:t>ЯЗЫК</a:t>
            </a:r>
            <a:r>
              <a:rPr sz="1100" b="1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35" dirty="0">
                <a:solidFill>
                  <a:srgbClr val="7E7E7E"/>
                </a:solidFill>
                <a:latin typeface="Tahoma"/>
                <a:cs typeface="Tahoma"/>
              </a:rPr>
              <a:t>ЛИТ</a:t>
            </a: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ЕР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АТ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60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ahoma"/>
              <a:cs typeface="Tahoma"/>
            </a:endParaRPr>
          </a:p>
          <a:p>
            <a:pPr marL="12700" marR="5715" algn="just">
              <a:lnSpc>
                <a:spcPct val="114999"/>
              </a:lnSpc>
              <a:buFont typeface="Times New Roman"/>
              <a:buChar char="►"/>
              <a:tabLst>
                <a:tab pos="343535" algn="l"/>
              </a:tabLst>
            </a:pP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Выбирать,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анализировать,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обобщать,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систематизировать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интерпретировать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комментировать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003366"/>
                </a:solidFill>
                <a:latin typeface="Tahoma"/>
                <a:cs typeface="Tahoma"/>
              </a:rPr>
              <a:t>информацию,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представленную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текстах,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таблицах,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схемах;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представлять текст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виде таблиц,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графиков;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извлекать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информацию 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из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различных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источников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(энциклопедий,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словарей,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справочников,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средств </a:t>
            </a:r>
            <a:r>
              <a:rPr sz="1100" spc="130" dirty="0">
                <a:solidFill>
                  <a:srgbClr val="003366"/>
                </a:solidFill>
                <a:latin typeface="Tahoma"/>
                <a:cs typeface="Tahoma"/>
              </a:rPr>
              <a:t>массовой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003366"/>
                </a:solidFill>
                <a:latin typeface="Tahoma"/>
                <a:cs typeface="Tahoma"/>
              </a:rPr>
              <a:t>информации,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государственных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электронных 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ресурсов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учебного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назначения),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передавать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информацию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 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003366"/>
                </a:solidFill>
                <a:latin typeface="Tahoma"/>
                <a:cs typeface="Tahoma"/>
              </a:rPr>
              <a:t>сжатом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развернутом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виде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соответствии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учебной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задачей</a:t>
            </a:r>
            <a:endParaRPr sz="1100">
              <a:latin typeface="Tahoma"/>
              <a:cs typeface="Tahoma"/>
            </a:endParaRPr>
          </a:p>
          <a:p>
            <a:pPr marL="230504" indent="-218440" algn="just">
              <a:lnSpc>
                <a:spcPct val="100000"/>
              </a:lnSpc>
              <a:spcBef>
                <a:spcPts val="190"/>
              </a:spcBef>
              <a:buChar char="►"/>
              <a:tabLst>
                <a:tab pos="231140" algn="l"/>
              </a:tabLst>
            </a:pP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Использовать</a:t>
            </a:r>
            <a:r>
              <a:rPr sz="1100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различные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виды</a:t>
            </a:r>
            <a:r>
              <a:rPr sz="1100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аудирования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(выборочное,</a:t>
            </a:r>
            <a:r>
              <a:rPr sz="1100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ознакомительное,</a:t>
            </a:r>
            <a:r>
              <a:rPr sz="1100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детальное)</a:t>
            </a:r>
            <a:r>
              <a:rPr sz="1100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003366"/>
                </a:solidFill>
                <a:latin typeface="Tahoma"/>
                <a:cs typeface="Tahoma"/>
              </a:rPr>
              <a:t>чтения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(изучающее,</a:t>
            </a:r>
            <a:endParaRPr sz="1100">
              <a:latin typeface="Tahoma"/>
              <a:cs typeface="Tahoma"/>
            </a:endParaRPr>
          </a:p>
          <a:p>
            <a:pPr marL="12700" marR="7620" algn="just">
              <a:lnSpc>
                <a:spcPct val="114799"/>
              </a:lnSpc>
              <a:spcBef>
                <a:spcPts val="15"/>
              </a:spcBef>
            </a:pP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ознакомительное,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просмотровое,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поисковое)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зависимости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от</a:t>
            </a:r>
            <a:r>
              <a:rPr sz="1100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поставленной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учебной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задачи</a:t>
            </a:r>
            <a:r>
              <a:rPr sz="1100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(цели);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извлекать </a:t>
            </a:r>
            <a:r>
              <a:rPr sz="1100" spc="-3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необходимую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информацию</a:t>
            </a:r>
            <a:r>
              <a:rPr sz="11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из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прослушанных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прочитанных</a:t>
            </a:r>
            <a:r>
              <a:rPr sz="11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текстов</a:t>
            </a:r>
            <a:r>
              <a:rPr sz="1100" spc="4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различных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функциональных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разновидностей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языка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жанров;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оценивать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прочитанный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или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прослушанный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текст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</a:t>
            </a:r>
            <a:r>
              <a:rPr sz="1100" spc="2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точки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зрения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использованных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в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45" dirty="0">
                <a:solidFill>
                  <a:srgbClr val="003366"/>
                </a:solidFill>
                <a:latin typeface="Tahoma"/>
                <a:cs typeface="Tahoma"/>
              </a:rPr>
              <a:t>нем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003366"/>
                </a:solidFill>
                <a:latin typeface="Tahoma"/>
                <a:cs typeface="Tahoma"/>
              </a:rPr>
              <a:t>языковых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средств;</a:t>
            </a:r>
            <a:r>
              <a:rPr sz="11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оценивать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достоверность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003366"/>
                </a:solidFill>
                <a:latin typeface="Tahoma"/>
                <a:cs typeface="Tahoma"/>
              </a:rPr>
              <a:t>содержащейся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тексте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информации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5100"/>
              </a:lnSpc>
              <a:spcBef>
                <a:spcPts val="5"/>
              </a:spcBef>
              <a:buChar char="►"/>
              <a:tabLst>
                <a:tab pos="269240" algn="l"/>
              </a:tabLst>
            </a:pPr>
            <a:r>
              <a:rPr sz="1100" spc="-10" dirty="0">
                <a:solidFill>
                  <a:srgbClr val="003366"/>
                </a:solidFill>
                <a:latin typeface="Tahoma"/>
                <a:cs typeface="Tahoma"/>
              </a:rPr>
              <a:t>Выделять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главную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дополнительную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информацию</a:t>
            </a:r>
            <a:r>
              <a:rPr sz="1100" spc="1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текстов;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выявлять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дефицит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0" dirty="0">
                <a:solidFill>
                  <a:srgbClr val="003366"/>
                </a:solidFill>
                <a:latin typeface="Tahoma"/>
                <a:cs typeface="Tahoma"/>
              </a:rPr>
              <a:t>информации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текста,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необходимой </a:t>
            </a:r>
            <a:r>
              <a:rPr sz="1100" spc="-15" dirty="0">
                <a:solidFill>
                  <a:srgbClr val="003366"/>
                </a:solidFill>
                <a:latin typeface="Tahoma"/>
                <a:cs typeface="Tahoma"/>
              </a:rPr>
              <a:t>для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решения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поставленной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задачи,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восполнять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его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путем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использования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других источников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003366"/>
                </a:solidFill>
                <a:latin typeface="Tahoma"/>
                <a:cs typeface="Tahoma"/>
              </a:rPr>
              <a:t>информации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1716633"/>
            <a:ext cx="369570" cy="2655570"/>
          </a:xfrm>
          <a:custGeom>
            <a:avLst/>
            <a:gdLst/>
            <a:ahLst/>
            <a:cxnLst/>
            <a:rect l="l" t="t" r="r" b="b"/>
            <a:pathLst>
              <a:path w="369570" h="2655570">
                <a:moveTo>
                  <a:pt x="369328" y="0"/>
                </a:moveTo>
                <a:lnTo>
                  <a:pt x="0" y="0"/>
                </a:lnTo>
                <a:lnTo>
                  <a:pt x="0" y="2655316"/>
                </a:lnTo>
                <a:lnTo>
                  <a:pt x="369328" y="2655316"/>
                </a:lnTo>
                <a:lnTo>
                  <a:pt x="36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8568" y="2586087"/>
            <a:ext cx="306070" cy="9188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ПРИМЕР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66406" y="455294"/>
            <a:ext cx="1153795" cy="758825"/>
            <a:chOff x="7566406" y="455294"/>
            <a:chExt cx="1153795" cy="758825"/>
          </a:xfrm>
        </p:grpSpPr>
        <p:sp>
          <p:nvSpPr>
            <p:cNvPr id="8" name="object 8"/>
            <p:cNvSpPr/>
            <p:nvPr/>
          </p:nvSpPr>
          <p:spPr>
            <a:xfrm>
              <a:off x="7566406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9" y="758316"/>
                  </a:lnTo>
                  <a:lnTo>
                    <a:pt x="1153287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7282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4" y="465836"/>
                  </a:lnTo>
                  <a:lnTo>
                    <a:pt x="91821" y="453770"/>
                  </a:lnTo>
                  <a:lnTo>
                    <a:pt x="40386" y="329056"/>
                  </a:lnTo>
                  <a:lnTo>
                    <a:pt x="91186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186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217" y="232028"/>
                  </a:moveTo>
                  <a:lnTo>
                    <a:pt x="174371" y="242188"/>
                  </a:lnTo>
                  <a:lnTo>
                    <a:pt x="143764" y="254888"/>
                  </a:lnTo>
                  <a:lnTo>
                    <a:pt x="206248" y="406653"/>
                  </a:lnTo>
                  <a:lnTo>
                    <a:pt x="235203" y="394842"/>
                  </a:lnTo>
                  <a:lnTo>
                    <a:pt x="208661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217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3" y="263270"/>
                  </a:lnTo>
                  <a:lnTo>
                    <a:pt x="217677" y="264032"/>
                  </a:lnTo>
                  <a:lnTo>
                    <a:pt x="221742" y="267334"/>
                  </a:lnTo>
                  <a:lnTo>
                    <a:pt x="224154" y="273303"/>
                  </a:lnTo>
                  <a:lnTo>
                    <a:pt x="225551" y="276605"/>
                  </a:lnTo>
                  <a:lnTo>
                    <a:pt x="225933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5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1084" y="194182"/>
                  </a:moveTo>
                  <a:lnTo>
                    <a:pt x="262127" y="206120"/>
                  </a:lnTo>
                  <a:lnTo>
                    <a:pt x="324612" y="358013"/>
                  </a:lnTo>
                  <a:lnTo>
                    <a:pt x="349758" y="347599"/>
                  </a:lnTo>
                  <a:lnTo>
                    <a:pt x="357938" y="292353"/>
                  </a:lnTo>
                  <a:lnTo>
                    <a:pt x="331470" y="292353"/>
                  </a:lnTo>
                  <a:lnTo>
                    <a:pt x="291084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284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5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7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5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1" y="170561"/>
                  </a:lnTo>
                  <a:lnTo>
                    <a:pt x="331470" y="292353"/>
                  </a:lnTo>
                  <a:lnTo>
                    <a:pt x="357938" y="292353"/>
                  </a:lnTo>
                  <a:lnTo>
                    <a:pt x="367284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2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64" y="151637"/>
                  </a:moveTo>
                  <a:lnTo>
                    <a:pt x="553339" y="151637"/>
                  </a:lnTo>
                  <a:lnTo>
                    <a:pt x="609092" y="240791"/>
                  </a:lnTo>
                  <a:lnTo>
                    <a:pt x="637159" y="229362"/>
                  </a:lnTo>
                  <a:lnTo>
                    <a:pt x="588764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2" y="220090"/>
                  </a:lnTo>
                  <a:lnTo>
                    <a:pt x="557876" y="220090"/>
                  </a:lnTo>
                  <a:lnTo>
                    <a:pt x="553339" y="151637"/>
                  </a:lnTo>
                  <a:lnTo>
                    <a:pt x="588764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789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291" y="179577"/>
                  </a:lnTo>
                  <a:lnTo>
                    <a:pt x="660781" y="139700"/>
                  </a:lnTo>
                  <a:lnTo>
                    <a:pt x="715010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291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81" y="623"/>
                  </a:lnTo>
                  <a:lnTo>
                    <a:pt x="759983" y="2508"/>
                  </a:lnTo>
                  <a:lnTo>
                    <a:pt x="749786" y="5679"/>
                  </a:lnTo>
                  <a:lnTo>
                    <a:pt x="738124" y="10159"/>
                  </a:lnTo>
                  <a:lnTo>
                    <a:pt x="707390" y="22859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4" y="98425"/>
                  </a:lnTo>
                  <a:lnTo>
                    <a:pt x="782536" y="94067"/>
                  </a:lnTo>
                  <a:lnTo>
                    <a:pt x="813589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6099" y="30479"/>
                  </a:lnTo>
                  <a:lnTo>
                    <a:pt x="815848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609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9" y="47751"/>
                  </a:lnTo>
                  <a:lnTo>
                    <a:pt x="788289" y="53847"/>
                  </a:lnTo>
                  <a:lnTo>
                    <a:pt x="786765" y="56514"/>
                  </a:lnTo>
                  <a:lnTo>
                    <a:pt x="784351" y="58674"/>
                  </a:lnTo>
                  <a:lnTo>
                    <a:pt x="782066" y="60959"/>
                  </a:lnTo>
                  <a:lnTo>
                    <a:pt x="777240" y="63500"/>
                  </a:lnTo>
                  <a:lnTo>
                    <a:pt x="760729" y="70230"/>
                  </a:lnTo>
                  <a:lnTo>
                    <a:pt x="813589" y="70230"/>
                  </a:lnTo>
                  <a:lnTo>
                    <a:pt x="815861" y="66278"/>
                  </a:lnTo>
                  <a:lnTo>
                    <a:pt x="818388" y="59562"/>
                  </a:lnTo>
                  <a:lnTo>
                    <a:pt x="819723" y="52488"/>
                  </a:lnTo>
                  <a:lnTo>
                    <a:pt x="819637" y="44576"/>
                  </a:lnTo>
                  <a:lnTo>
                    <a:pt x="818441" y="37578"/>
                  </a:lnTo>
                  <a:lnTo>
                    <a:pt x="81609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4773" y="859318"/>
            <a:ext cx="7838440" cy="324612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R="291465" algn="ctr">
              <a:lnSpc>
                <a:spcPct val="100000"/>
              </a:lnSpc>
              <a:spcBef>
                <a:spcPts val="925"/>
              </a:spcBef>
            </a:pPr>
            <a:r>
              <a:rPr sz="1400" b="1" spc="20" dirty="0">
                <a:latin typeface="Tahoma"/>
                <a:cs typeface="Tahoma"/>
              </a:rPr>
              <a:t>Работа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160" dirty="0">
                <a:latin typeface="Tahoma"/>
                <a:cs typeface="Tahoma"/>
              </a:rPr>
              <a:t>с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10" dirty="0">
                <a:latin typeface="Tahoma"/>
                <a:cs typeface="Tahoma"/>
              </a:rPr>
              <a:t>информацией</a:t>
            </a:r>
            <a:endParaRPr sz="1400">
              <a:latin typeface="Tahoma"/>
              <a:cs typeface="Tahoma"/>
            </a:endParaRPr>
          </a:p>
          <a:p>
            <a:pPr marR="340360" algn="ctr">
              <a:lnSpc>
                <a:spcPct val="100000"/>
              </a:lnSpc>
              <a:spcBef>
                <a:spcPts val="650"/>
              </a:spcBef>
            </a:pP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70" dirty="0">
                <a:solidFill>
                  <a:srgbClr val="7E7E7E"/>
                </a:solidFill>
                <a:latin typeface="Tahoma"/>
                <a:cs typeface="Tahoma"/>
              </a:rPr>
              <a:t>УС</a:t>
            </a:r>
            <a:r>
              <a:rPr sz="1100" b="1" spc="8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КИЙ</a:t>
            </a:r>
            <a:r>
              <a:rPr sz="1100" b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14" dirty="0">
                <a:solidFill>
                  <a:srgbClr val="7E7E7E"/>
                </a:solidFill>
                <a:latin typeface="Tahoma"/>
                <a:cs typeface="Tahoma"/>
              </a:rPr>
              <a:t>ЯЗЫК</a:t>
            </a:r>
            <a:r>
              <a:rPr sz="1100" b="1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35" dirty="0">
                <a:solidFill>
                  <a:srgbClr val="7E7E7E"/>
                </a:solidFill>
                <a:latin typeface="Tahoma"/>
                <a:cs typeface="Tahoma"/>
              </a:rPr>
              <a:t>ЛИТ</a:t>
            </a: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ЕР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АТ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60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2700" marR="5080" algn="just">
              <a:lnSpc>
                <a:spcPct val="115100"/>
              </a:lnSpc>
              <a:spcBef>
                <a:spcPts val="1090"/>
              </a:spcBef>
              <a:buChar char="►"/>
              <a:tabLst>
                <a:tab pos="224790" algn="l"/>
              </a:tabLst>
            </a:pPr>
            <a:r>
              <a:rPr sz="1200" spc="-20" dirty="0">
                <a:latin typeface="Tahoma"/>
                <a:cs typeface="Tahoma"/>
              </a:rPr>
              <a:t>В </a:t>
            </a:r>
            <a:r>
              <a:rPr sz="1200" spc="140" dirty="0">
                <a:latin typeface="Tahoma"/>
                <a:cs typeface="Tahoma"/>
              </a:rPr>
              <a:t>процессе </a:t>
            </a:r>
            <a:r>
              <a:rPr sz="1200" spc="-15" dirty="0">
                <a:latin typeface="Tahoma"/>
                <a:cs typeface="Tahoma"/>
              </a:rPr>
              <a:t>чтения </a:t>
            </a:r>
            <a:r>
              <a:rPr sz="1200" spc="55" dirty="0">
                <a:latin typeface="Tahoma"/>
                <a:cs typeface="Tahoma"/>
              </a:rPr>
              <a:t>текста </a:t>
            </a:r>
            <a:r>
              <a:rPr sz="1200" spc="50" dirty="0">
                <a:latin typeface="Tahoma"/>
                <a:cs typeface="Tahoma"/>
              </a:rPr>
              <a:t>прогнозировать </a:t>
            </a:r>
            <a:r>
              <a:rPr sz="1200" spc="70" dirty="0">
                <a:latin typeface="Tahoma"/>
                <a:cs typeface="Tahoma"/>
              </a:rPr>
              <a:t>его </a:t>
            </a:r>
            <a:r>
              <a:rPr sz="1200" spc="114" dirty="0">
                <a:latin typeface="Tahoma"/>
                <a:cs typeface="Tahoma"/>
              </a:rPr>
              <a:t>содержание </a:t>
            </a:r>
            <a:r>
              <a:rPr sz="1200" spc="40" dirty="0">
                <a:latin typeface="Tahoma"/>
                <a:cs typeface="Tahoma"/>
              </a:rPr>
              <a:t>(по </a:t>
            </a:r>
            <a:r>
              <a:rPr sz="1200" spc="50" dirty="0">
                <a:latin typeface="Tahoma"/>
                <a:cs typeface="Tahoma"/>
              </a:rPr>
              <a:t>названию, </a:t>
            </a:r>
            <a:r>
              <a:rPr sz="1200" spc="35" dirty="0">
                <a:latin typeface="Tahoma"/>
                <a:cs typeface="Tahoma"/>
              </a:rPr>
              <a:t>ключевым </a:t>
            </a:r>
            <a:r>
              <a:rPr sz="1200" spc="100" dirty="0">
                <a:latin typeface="Tahoma"/>
                <a:cs typeface="Tahoma"/>
              </a:rPr>
              <a:t>словам, </a:t>
            </a:r>
            <a:r>
              <a:rPr sz="1200" spc="85" dirty="0">
                <a:latin typeface="Tahoma"/>
                <a:cs typeface="Tahoma"/>
              </a:rPr>
              <a:t>по </a:t>
            </a:r>
            <a:r>
              <a:rPr sz="1200" spc="9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первому </a:t>
            </a:r>
            <a:r>
              <a:rPr sz="1200" spc="60" dirty="0">
                <a:latin typeface="Tahoma"/>
                <a:cs typeface="Tahoma"/>
              </a:rPr>
              <a:t>и </a:t>
            </a:r>
            <a:r>
              <a:rPr sz="1200" spc="105" dirty="0">
                <a:latin typeface="Tahoma"/>
                <a:cs typeface="Tahoma"/>
              </a:rPr>
              <a:t>последнему </a:t>
            </a:r>
            <a:r>
              <a:rPr sz="1200" spc="100" dirty="0">
                <a:latin typeface="Tahoma"/>
                <a:cs typeface="Tahoma"/>
              </a:rPr>
              <a:t>абзацу </a:t>
            </a:r>
            <a:r>
              <a:rPr sz="1200" spc="60" dirty="0">
                <a:latin typeface="Tahoma"/>
                <a:cs typeface="Tahoma"/>
              </a:rPr>
              <a:t>и </a:t>
            </a:r>
            <a:r>
              <a:rPr sz="1200" spc="-65" dirty="0">
                <a:latin typeface="Tahoma"/>
                <a:cs typeface="Tahoma"/>
              </a:rPr>
              <a:t>т. </a:t>
            </a:r>
            <a:r>
              <a:rPr sz="1200" spc="-10" dirty="0">
                <a:latin typeface="Tahoma"/>
                <a:cs typeface="Tahoma"/>
              </a:rPr>
              <a:t>п.), выдвигать </a:t>
            </a:r>
            <a:r>
              <a:rPr sz="1200" spc="65" dirty="0">
                <a:latin typeface="Tahoma"/>
                <a:cs typeface="Tahoma"/>
              </a:rPr>
              <a:t>предположения </a:t>
            </a:r>
            <a:r>
              <a:rPr sz="1200" spc="130" dirty="0">
                <a:latin typeface="Tahoma"/>
                <a:cs typeface="Tahoma"/>
              </a:rPr>
              <a:t>о </a:t>
            </a:r>
            <a:r>
              <a:rPr sz="1200" spc="105" dirty="0">
                <a:latin typeface="Tahoma"/>
                <a:cs typeface="Tahoma"/>
              </a:rPr>
              <a:t>дальнейшем </a:t>
            </a:r>
            <a:r>
              <a:rPr sz="1200" spc="35" dirty="0">
                <a:latin typeface="Tahoma"/>
                <a:cs typeface="Tahoma"/>
              </a:rPr>
              <a:t>развитии </a:t>
            </a:r>
            <a:r>
              <a:rPr sz="1200" spc="105" dirty="0">
                <a:latin typeface="Tahoma"/>
                <a:cs typeface="Tahoma"/>
              </a:rPr>
              <a:t>мысли </a:t>
            </a:r>
            <a:r>
              <a:rPr sz="1200" spc="11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автора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и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проверять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20" dirty="0">
                <a:latin typeface="Tahoma"/>
                <a:cs typeface="Tahoma"/>
              </a:rPr>
              <a:t>их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70" dirty="0">
                <a:latin typeface="Tahoma"/>
                <a:cs typeface="Tahoma"/>
              </a:rPr>
              <a:t>в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процессе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чтения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текста,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вести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диалог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220" dirty="0">
                <a:latin typeface="Tahoma"/>
                <a:cs typeface="Tahoma"/>
              </a:rPr>
              <a:t>с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текстом.</a:t>
            </a: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buChar char="►"/>
              <a:tabLst>
                <a:tab pos="220345" algn="l"/>
              </a:tabLst>
            </a:pPr>
            <a:r>
              <a:rPr sz="1200" spc="35" dirty="0">
                <a:latin typeface="Tahoma"/>
                <a:cs typeface="Tahoma"/>
              </a:rPr>
              <a:t>Находить </a:t>
            </a:r>
            <a:r>
              <a:rPr sz="1200" spc="60" dirty="0">
                <a:latin typeface="Tahoma"/>
                <a:cs typeface="Tahoma"/>
              </a:rPr>
              <a:t>и </a:t>
            </a:r>
            <a:r>
              <a:rPr sz="1200" spc="100" dirty="0">
                <a:latin typeface="Tahoma"/>
                <a:cs typeface="Tahoma"/>
              </a:rPr>
              <a:t>формулировать </a:t>
            </a:r>
            <a:r>
              <a:rPr sz="1200" spc="60" dirty="0">
                <a:latin typeface="Tahoma"/>
                <a:cs typeface="Tahoma"/>
              </a:rPr>
              <a:t>аргументы, </a:t>
            </a:r>
            <a:r>
              <a:rPr sz="1200" spc="75" dirty="0">
                <a:latin typeface="Tahoma"/>
                <a:cs typeface="Tahoma"/>
              </a:rPr>
              <a:t>подтверждающую </a:t>
            </a:r>
            <a:r>
              <a:rPr sz="1200" spc="40" dirty="0">
                <a:latin typeface="Tahoma"/>
                <a:cs typeface="Tahoma"/>
              </a:rPr>
              <a:t>или </a:t>
            </a:r>
            <a:r>
              <a:rPr sz="1200" spc="95" dirty="0">
                <a:latin typeface="Tahoma"/>
                <a:cs typeface="Tahoma"/>
              </a:rPr>
              <a:t>опровергающую </a:t>
            </a:r>
            <a:r>
              <a:rPr sz="1200" spc="60" dirty="0">
                <a:latin typeface="Tahoma"/>
                <a:cs typeface="Tahoma"/>
              </a:rPr>
              <a:t>позицию </a:t>
            </a:r>
            <a:r>
              <a:rPr sz="1200" spc="80" dirty="0">
                <a:latin typeface="Tahoma"/>
                <a:cs typeface="Tahoma"/>
              </a:rPr>
              <a:t>автора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текста</a:t>
            </a:r>
            <a:r>
              <a:rPr sz="1200" spc="60" dirty="0">
                <a:latin typeface="Tahoma"/>
                <a:cs typeface="Tahoma"/>
              </a:rPr>
              <a:t> и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собственную</a:t>
            </a:r>
            <a:r>
              <a:rPr sz="1200" spc="8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точку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зрения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на проблему </a:t>
            </a:r>
            <a:r>
              <a:rPr sz="1200" spc="40" dirty="0">
                <a:latin typeface="Tahoma"/>
                <a:cs typeface="Tahoma"/>
              </a:rPr>
              <a:t>текста,</a:t>
            </a:r>
            <a:r>
              <a:rPr sz="1200" spc="45" dirty="0">
                <a:latin typeface="Tahoma"/>
                <a:cs typeface="Tahoma"/>
              </a:rPr>
              <a:t> </a:t>
            </a:r>
            <a:r>
              <a:rPr sz="1200" spc="-70" dirty="0">
                <a:latin typeface="Tahoma"/>
                <a:cs typeface="Tahoma"/>
              </a:rPr>
              <a:t>в</a:t>
            </a:r>
            <a:r>
              <a:rPr sz="1200" spc="24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анализируемом </a:t>
            </a:r>
            <a:r>
              <a:rPr sz="1200" spc="50" dirty="0">
                <a:latin typeface="Tahoma"/>
                <a:cs typeface="Tahoma"/>
              </a:rPr>
              <a:t>тексте</a:t>
            </a:r>
            <a:r>
              <a:rPr sz="1200" spc="5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spc="30" dirty="0">
                <a:latin typeface="Tahoma"/>
                <a:cs typeface="Tahoma"/>
              </a:rPr>
              <a:t>других 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источниках.</a:t>
            </a:r>
            <a:endParaRPr sz="1200">
              <a:latin typeface="Tahoma"/>
              <a:cs typeface="Tahoma"/>
            </a:endParaRPr>
          </a:p>
          <a:p>
            <a:pPr marL="12700" marR="6350" algn="just">
              <a:lnSpc>
                <a:spcPct val="114999"/>
              </a:lnSpc>
              <a:buChar char="►"/>
              <a:tabLst>
                <a:tab pos="314960" algn="l"/>
              </a:tabLst>
            </a:pPr>
            <a:r>
              <a:rPr sz="1200" spc="80" dirty="0">
                <a:latin typeface="Tahoma"/>
                <a:cs typeface="Tahoma"/>
              </a:rPr>
              <a:t>Самостоятельно</a:t>
            </a:r>
            <a:r>
              <a:rPr sz="1200" spc="85" dirty="0">
                <a:latin typeface="Tahoma"/>
                <a:cs typeface="Tahoma"/>
              </a:rPr>
              <a:t> </a:t>
            </a:r>
            <a:r>
              <a:rPr sz="1200" spc="35" dirty="0">
                <a:latin typeface="Tahoma"/>
                <a:cs typeface="Tahoma"/>
              </a:rPr>
              <a:t>выбирать</a:t>
            </a:r>
            <a:r>
              <a:rPr sz="1200" spc="4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оптимальную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spc="195" dirty="0">
                <a:latin typeface="Tahoma"/>
                <a:cs typeface="Tahoma"/>
              </a:rPr>
              <a:t>форму</a:t>
            </a:r>
            <a:r>
              <a:rPr sz="1200" spc="20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представления</a:t>
            </a:r>
            <a:r>
              <a:rPr sz="1200" spc="60" dirty="0">
                <a:latin typeface="Tahoma"/>
                <a:cs typeface="Tahoma"/>
              </a:rPr>
              <a:t> литературной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и</a:t>
            </a:r>
            <a:r>
              <a:rPr sz="1200" spc="6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другой </a:t>
            </a:r>
            <a:r>
              <a:rPr sz="1200" spc="60" dirty="0">
                <a:latin typeface="Tahoma"/>
                <a:cs typeface="Tahoma"/>
              </a:rPr>
              <a:t> </a:t>
            </a:r>
            <a:r>
              <a:rPr sz="1200" spc="140" dirty="0">
                <a:latin typeface="Tahoma"/>
                <a:cs typeface="Tahoma"/>
              </a:rPr>
              <a:t>информации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(текст,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презентация,</a:t>
            </a:r>
            <a:r>
              <a:rPr sz="1200" spc="-1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таблица,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135" dirty="0">
                <a:latin typeface="Tahoma"/>
                <a:cs typeface="Tahoma"/>
              </a:rPr>
              <a:t>схема)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-70" dirty="0">
                <a:latin typeface="Tahoma"/>
                <a:cs typeface="Tahoma"/>
              </a:rPr>
              <a:t>в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зависимости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spc="10" dirty="0">
                <a:latin typeface="Tahoma"/>
                <a:cs typeface="Tahoma"/>
              </a:rPr>
              <a:t>от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коммуникативной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установки.</a:t>
            </a: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buChar char="►"/>
              <a:tabLst>
                <a:tab pos="262890" algn="l"/>
              </a:tabLst>
            </a:pPr>
            <a:r>
              <a:rPr sz="1200" spc="55" dirty="0">
                <a:latin typeface="Tahoma"/>
                <a:cs typeface="Tahoma"/>
              </a:rPr>
              <a:t>Оценивать </a:t>
            </a:r>
            <a:r>
              <a:rPr sz="1200" spc="70" dirty="0">
                <a:latin typeface="Tahoma"/>
                <a:cs typeface="Tahoma"/>
              </a:rPr>
              <a:t>надежность </a:t>
            </a:r>
            <a:r>
              <a:rPr sz="1200" spc="60" dirty="0">
                <a:latin typeface="Tahoma"/>
                <a:cs typeface="Tahoma"/>
              </a:rPr>
              <a:t>литературной и другой </a:t>
            </a:r>
            <a:r>
              <a:rPr sz="1200" spc="140" dirty="0">
                <a:latin typeface="Tahoma"/>
                <a:cs typeface="Tahoma"/>
              </a:rPr>
              <a:t>информации </a:t>
            </a:r>
            <a:r>
              <a:rPr sz="1200" spc="85" dirty="0">
                <a:latin typeface="Tahoma"/>
                <a:cs typeface="Tahoma"/>
              </a:rPr>
              <a:t>по </a:t>
            </a:r>
            <a:r>
              <a:rPr sz="1200" spc="55" dirty="0">
                <a:latin typeface="Tahoma"/>
                <a:cs typeface="Tahoma"/>
              </a:rPr>
              <a:t>критериям, </a:t>
            </a:r>
            <a:r>
              <a:rPr sz="1200" spc="80" dirty="0">
                <a:latin typeface="Tahoma"/>
                <a:cs typeface="Tahoma"/>
              </a:rPr>
              <a:t>предложенным </a:t>
            </a:r>
            <a:r>
              <a:rPr sz="1200" spc="85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учителем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или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120" dirty="0">
                <a:latin typeface="Tahoma"/>
                <a:cs typeface="Tahoma"/>
              </a:rPr>
              <a:t>сформулированным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65" dirty="0">
                <a:latin typeface="Tahoma"/>
                <a:cs typeface="Tahoma"/>
              </a:rPr>
              <a:t>самостоятельно;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120" dirty="0">
                <a:latin typeface="Tahoma"/>
                <a:cs typeface="Tahoma"/>
              </a:rPr>
              <a:t>эффективно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запоминать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и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spc="70" dirty="0">
                <a:latin typeface="Tahoma"/>
                <a:cs typeface="Tahoma"/>
              </a:rPr>
              <a:t>систематизировать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эту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130" dirty="0">
                <a:latin typeface="Tahoma"/>
                <a:cs typeface="Tahoma"/>
              </a:rPr>
              <a:t>информацию.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514" y="1563598"/>
            <a:ext cx="369570" cy="2592705"/>
          </a:xfrm>
          <a:custGeom>
            <a:avLst/>
            <a:gdLst/>
            <a:ahLst/>
            <a:cxnLst/>
            <a:rect l="l" t="t" r="r" b="b"/>
            <a:pathLst>
              <a:path w="369570" h="2592704">
                <a:moveTo>
                  <a:pt x="369328" y="0"/>
                </a:moveTo>
                <a:lnTo>
                  <a:pt x="0" y="0"/>
                </a:lnTo>
                <a:lnTo>
                  <a:pt x="0" y="2592324"/>
                </a:lnTo>
                <a:lnTo>
                  <a:pt x="369328" y="2592324"/>
                </a:lnTo>
                <a:lnTo>
                  <a:pt x="36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635" y="2401683"/>
            <a:ext cx="306070" cy="9188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ПРИМЕР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66406" y="455294"/>
            <a:ext cx="1153795" cy="758825"/>
            <a:chOff x="7566406" y="455294"/>
            <a:chExt cx="1153795" cy="758825"/>
          </a:xfrm>
        </p:grpSpPr>
        <p:sp>
          <p:nvSpPr>
            <p:cNvPr id="8" name="object 8"/>
            <p:cNvSpPr/>
            <p:nvPr/>
          </p:nvSpPr>
          <p:spPr>
            <a:xfrm>
              <a:off x="7566406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9" y="758316"/>
                  </a:lnTo>
                  <a:lnTo>
                    <a:pt x="1153287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7282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4" y="465836"/>
                  </a:lnTo>
                  <a:lnTo>
                    <a:pt x="91821" y="453770"/>
                  </a:lnTo>
                  <a:lnTo>
                    <a:pt x="40386" y="329056"/>
                  </a:lnTo>
                  <a:lnTo>
                    <a:pt x="91186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186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217" y="232028"/>
                  </a:moveTo>
                  <a:lnTo>
                    <a:pt x="174371" y="242188"/>
                  </a:lnTo>
                  <a:lnTo>
                    <a:pt x="143764" y="254888"/>
                  </a:lnTo>
                  <a:lnTo>
                    <a:pt x="206248" y="406653"/>
                  </a:lnTo>
                  <a:lnTo>
                    <a:pt x="235203" y="394842"/>
                  </a:lnTo>
                  <a:lnTo>
                    <a:pt x="208661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217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3" y="263270"/>
                  </a:lnTo>
                  <a:lnTo>
                    <a:pt x="217677" y="264032"/>
                  </a:lnTo>
                  <a:lnTo>
                    <a:pt x="221742" y="267334"/>
                  </a:lnTo>
                  <a:lnTo>
                    <a:pt x="224154" y="273303"/>
                  </a:lnTo>
                  <a:lnTo>
                    <a:pt x="225551" y="276605"/>
                  </a:lnTo>
                  <a:lnTo>
                    <a:pt x="225933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5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1084" y="194182"/>
                  </a:moveTo>
                  <a:lnTo>
                    <a:pt x="262127" y="206120"/>
                  </a:lnTo>
                  <a:lnTo>
                    <a:pt x="324612" y="358013"/>
                  </a:lnTo>
                  <a:lnTo>
                    <a:pt x="349758" y="347599"/>
                  </a:lnTo>
                  <a:lnTo>
                    <a:pt x="357938" y="292353"/>
                  </a:lnTo>
                  <a:lnTo>
                    <a:pt x="331470" y="292353"/>
                  </a:lnTo>
                  <a:lnTo>
                    <a:pt x="291084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284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5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7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5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1" y="170561"/>
                  </a:lnTo>
                  <a:lnTo>
                    <a:pt x="331470" y="292353"/>
                  </a:lnTo>
                  <a:lnTo>
                    <a:pt x="357938" y="292353"/>
                  </a:lnTo>
                  <a:lnTo>
                    <a:pt x="367284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2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64" y="151637"/>
                  </a:moveTo>
                  <a:lnTo>
                    <a:pt x="553339" y="151637"/>
                  </a:lnTo>
                  <a:lnTo>
                    <a:pt x="609092" y="240791"/>
                  </a:lnTo>
                  <a:lnTo>
                    <a:pt x="637159" y="229362"/>
                  </a:lnTo>
                  <a:lnTo>
                    <a:pt x="588764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2" y="220090"/>
                  </a:lnTo>
                  <a:lnTo>
                    <a:pt x="557876" y="220090"/>
                  </a:lnTo>
                  <a:lnTo>
                    <a:pt x="553339" y="151637"/>
                  </a:lnTo>
                  <a:lnTo>
                    <a:pt x="588764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789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291" y="179577"/>
                  </a:lnTo>
                  <a:lnTo>
                    <a:pt x="660781" y="139700"/>
                  </a:lnTo>
                  <a:lnTo>
                    <a:pt x="715010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291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81" y="623"/>
                  </a:lnTo>
                  <a:lnTo>
                    <a:pt x="759983" y="2508"/>
                  </a:lnTo>
                  <a:lnTo>
                    <a:pt x="749786" y="5679"/>
                  </a:lnTo>
                  <a:lnTo>
                    <a:pt x="738124" y="10159"/>
                  </a:lnTo>
                  <a:lnTo>
                    <a:pt x="707390" y="22859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4" y="98425"/>
                  </a:lnTo>
                  <a:lnTo>
                    <a:pt x="782536" y="94067"/>
                  </a:lnTo>
                  <a:lnTo>
                    <a:pt x="813589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6099" y="30479"/>
                  </a:lnTo>
                  <a:lnTo>
                    <a:pt x="815848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609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9" y="47751"/>
                  </a:lnTo>
                  <a:lnTo>
                    <a:pt x="788289" y="53847"/>
                  </a:lnTo>
                  <a:lnTo>
                    <a:pt x="786765" y="56514"/>
                  </a:lnTo>
                  <a:lnTo>
                    <a:pt x="784351" y="58674"/>
                  </a:lnTo>
                  <a:lnTo>
                    <a:pt x="782066" y="60959"/>
                  </a:lnTo>
                  <a:lnTo>
                    <a:pt x="777240" y="63500"/>
                  </a:lnTo>
                  <a:lnTo>
                    <a:pt x="760729" y="70230"/>
                  </a:lnTo>
                  <a:lnTo>
                    <a:pt x="813589" y="70230"/>
                  </a:lnTo>
                  <a:lnTo>
                    <a:pt x="815861" y="66278"/>
                  </a:lnTo>
                  <a:lnTo>
                    <a:pt x="818388" y="59562"/>
                  </a:lnTo>
                  <a:lnTo>
                    <a:pt x="819723" y="52488"/>
                  </a:lnTo>
                  <a:lnTo>
                    <a:pt x="819637" y="44576"/>
                  </a:lnTo>
                  <a:lnTo>
                    <a:pt x="818441" y="37578"/>
                  </a:lnTo>
                  <a:lnTo>
                    <a:pt x="81609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73" y="852161"/>
            <a:ext cx="8127365" cy="35064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391160" algn="ctr">
              <a:lnSpc>
                <a:spcPct val="100000"/>
              </a:lnSpc>
              <a:spcBef>
                <a:spcPts val="1045"/>
              </a:spcBef>
            </a:pPr>
            <a:r>
              <a:rPr sz="1400" b="1" spc="-15" dirty="0">
                <a:latin typeface="Tahoma"/>
                <a:cs typeface="Tahoma"/>
              </a:rPr>
              <a:t>Формирование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универсальных учебных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коммуникативных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действий</a:t>
            </a:r>
            <a:endParaRPr sz="1400">
              <a:latin typeface="Tahoma"/>
              <a:cs typeface="Tahoma"/>
            </a:endParaRPr>
          </a:p>
          <a:p>
            <a:pPr marR="445134" algn="ctr">
              <a:lnSpc>
                <a:spcPct val="100000"/>
              </a:lnSpc>
              <a:spcBef>
                <a:spcPts val="740"/>
              </a:spcBef>
            </a:pP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70" dirty="0">
                <a:solidFill>
                  <a:srgbClr val="7E7E7E"/>
                </a:solidFill>
                <a:latin typeface="Tahoma"/>
                <a:cs typeface="Tahoma"/>
              </a:rPr>
              <a:t>УС</a:t>
            </a:r>
            <a:r>
              <a:rPr sz="1100" b="1" spc="8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КИЙ</a:t>
            </a:r>
            <a:r>
              <a:rPr sz="1100" b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14" dirty="0">
                <a:solidFill>
                  <a:srgbClr val="7E7E7E"/>
                </a:solidFill>
                <a:latin typeface="Tahoma"/>
                <a:cs typeface="Tahoma"/>
              </a:rPr>
              <a:t>ЯЗЫК</a:t>
            </a:r>
            <a:r>
              <a:rPr sz="1100" b="1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35" dirty="0">
                <a:solidFill>
                  <a:srgbClr val="7E7E7E"/>
                </a:solidFill>
                <a:latin typeface="Tahoma"/>
                <a:cs typeface="Tahoma"/>
              </a:rPr>
              <a:t>ЛИТ</a:t>
            </a: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ЕР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АТ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60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2700" marR="5080" algn="just">
              <a:lnSpc>
                <a:spcPct val="114799"/>
              </a:lnSpc>
              <a:spcBef>
                <a:spcPts val="1019"/>
              </a:spcBef>
              <a:buFont typeface="Times New Roman"/>
              <a:buChar char="►"/>
              <a:tabLst>
                <a:tab pos="205104" algn="l"/>
              </a:tabLst>
            </a:pP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Владеть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различными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видами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монолога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диалога,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формулировать 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в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устной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письменной </a:t>
            </a:r>
            <a:r>
              <a:rPr sz="1100" spc="200" dirty="0">
                <a:solidFill>
                  <a:srgbClr val="003366"/>
                </a:solidFill>
                <a:latin typeface="Tahoma"/>
                <a:cs typeface="Tahoma"/>
              </a:rPr>
              <a:t>форме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суждения </a:t>
            </a:r>
            <a:r>
              <a:rPr sz="1100" spc="-3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на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социально-культурные,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нравственно-этические,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бытовые,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учебные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темы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соответствии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темой,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целью,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65" dirty="0">
                <a:solidFill>
                  <a:srgbClr val="003366"/>
                </a:solidFill>
                <a:latin typeface="Tahoma"/>
                <a:cs typeface="Tahoma"/>
              </a:rPr>
              <a:t>сферой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ситуацией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общения;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правильно,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логично,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аргументированно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излагать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свою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точку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зрения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по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поставленной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003366"/>
                </a:solidFill>
                <a:latin typeface="Tahoma"/>
                <a:cs typeface="Tahoma"/>
              </a:rPr>
              <a:t>проблеме</a:t>
            </a:r>
            <a:endParaRPr sz="1100">
              <a:latin typeface="Tahoma"/>
              <a:cs typeface="Tahoma"/>
            </a:endParaRPr>
          </a:p>
          <a:p>
            <a:pPr marL="12700" marR="6350" algn="just">
              <a:lnSpc>
                <a:spcPct val="115100"/>
              </a:lnSpc>
              <a:spcBef>
                <a:spcPts val="100"/>
              </a:spcBef>
              <a:buFont typeface="Times New Roman"/>
              <a:buChar char="►"/>
              <a:tabLst>
                <a:tab pos="213995" algn="l"/>
              </a:tabLst>
            </a:pP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Выражать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свою 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точку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зрения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аргументировать </a:t>
            </a:r>
            <a:r>
              <a:rPr sz="1100" spc="130" dirty="0">
                <a:solidFill>
                  <a:srgbClr val="003366"/>
                </a:solidFill>
                <a:latin typeface="Tahoma"/>
                <a:cs typeface="Tahoma"/>
              </a:rPr>
              <a:t>ее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диалогах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дискуссиях;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сопоставлять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свои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суждения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 </a:t>
            </a:r>
            <a:r>
              <a:rPr sz="1100" spc="2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суждениями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других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участников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диалога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полилога,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обнаруживать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различие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сходство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позиций;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корректно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выражать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свое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отношение</a:t>
            </a:r>
            <a:r>
              <a:rPr sz="1100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суждениям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собеседников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5500"/>
              </a:lnSpc>
              <a:spcBef>
                <a:spcPts val="95"/>
              </a:spcBef>
              <a:buFont typeface="Times New Roman"/>
              <a:buChar char="►"/>
              <a:tabLst>
                <a:tab pos="247650" algn="l"/>
              </a:tabLst>
            </a:pP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Формулировать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цель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учебной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деятельности,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планировать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ее,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осуществлять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самоконтроль,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самооценку, </a:t>
            </a:r>
            <a:r>
              <a:rPr sz="1100" spc="1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самокоррекцию;</a:t>
            </a:r>
            <a:r>
              <a:rPr sz="11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объяснять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причины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достижения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(недостижения)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результата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деятельности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90"/>
              </a:spcBef>
              <a:buFont typeface="Times New Roman"/>
              <a:buChar char="►"/>
              <a:tabLst>
                <a:tab pos="212725" algn="l"/>
              </a:tabLst>
            </a:pP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Осуществлять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речевую </a:t>
            </a:r>
            <a:r>
              <a:rPr sz="1100" spc="120" dirty="0">
                <a:solidFill>
                  <a:srgbClr val="003366"/>
                </a:solidFill>
                <a:latin typeface="Tahoma"/>
                <a:cs typeface="Tahoma"/>
              </a:rPr>
              <a:t>рефлексию 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(выявлять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коммуникативные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неудачи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их причины,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уметь предупреждать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003366"/>
                </a:solidFill>
                <a:latin typeface="Tahoma"/>
                <a:cs typeface="Tahoma"/>
              </a:rPr>
              <a:t>их),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давать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оценку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приобретенному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речевому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опыту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корректировать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собственную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речь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учетом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целей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условий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общения;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оценивать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соответствие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результата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поставленной</a:t>
            </a:r>
            <a:r>
              <a:rPr sz="1100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цели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условиям</a:t>
            </a:r>
            <a:r>
              <a:rPr sz="1100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общения</a:t>
            </a:r>
            <a:endParaRPr sz="1100">
              <a:latin typeface="Tahoma"/>
              <a:cs typeface="Tahoma"/>
            </a:endParaRPr>
          </a:p>
          <a:p>
            <a:pPr marL="151765" indent="-139700" algn="just">
              <a:lnSpc>
                <a:spcPct val="100000"/>
              </a:lnSpc>
              <a:spcBef>
                <a:spcPts val="305"/>
              </a:spcBef>
              <a:buFont typeface="Times New Roman"/>
              <a:buChar char="►"/>
              <a:tabLst>
                <a:tab pos="152400" algn="l"/>
              </a:tabLst>
            </a:pP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Управлять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003366"/>
                </a:solidFill>
                <a:latin typeface="Tahoma"/>
                <a:cs typeface="Tahoma"/>
              </a:rPr>
              <a:t>собственными</a:t>
            </a:r>
            <a:r>
              <a:rPr sz="11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эмоциями,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корректно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выражать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их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30" dirty="0">
                <a:solidFill>
                  <a:srgbClr val="003366"/>
                </a:solidFill>
                <a:latin typeface="Tahoma"/>
                <a:cs typeface="Tahoma"/>
              </a:rPr>
              <a:t>процессе</a:t>
            </a:r>
            <a:r>
              <a:rPr sz="1100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речевого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общения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1716633"/>
            <a:ext cx="369570" cy="2655570"/>
          </a:xfrm>
          <a:custGeom>
            <a:avLst/>
            <a:gdLst/>
            <a:ahLst/>
            <a:cxnLst/>
            <a:rect l="l" t="t" r="r" b="b"/>
            <a:pathLst>
              <a:path w="369570" h="2655570">
                <a:moveTo>
                  <a:pt x="369328" y="0"/>
                </a:moveTo>
                <a:lnTo>
                  <a:pt x="0" y="0"/>
                </a:lnTo>
                <a:lnTo>
                  <a:pt x="0" y="2655316"/>
                </a:lnTo>
                <a:lnTo>
                  <a:pt x="369328" y="2655316"/>
                </a:lnTo>
                <a:lnTo>
                  <a:pt x="36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8568" y="2586087"/>
            <a:ext cx="306070" cy="9188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ПРИМЕР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67243" y="455294"/>
            <a:ext cx="1153795" cy="758825"/>
            <a:chOff x="7667243" y="455294"/>
            <a:chExt cx="1153795" cy="758825"/>
          </a:xfrm>
        </p:grpSpPr>
        <p:sp>
          <p:nvSpPr>
            <p:cNvPr id="8" name="object 8"/>
            <p:cNvSpPr/>
            <p:nvPr/>
          </p:nvSpPr>
          <p:spPr>
            <a:xfrm>
              <a:off x="7667243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8" y="758316"/>
                  </a:lnTo>
                  <a:lnTo>
                    <a:pt x="1153286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18119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3" y="465836"/>
                  </a:lnTo>
                  <a:lnTo>
                    <a:pt x="91821" y="453770"/>
                  </a:lnTo>
                  <a:lnTo>
                    <a:pt x="40385" y="329056"/>
                  </a:lnTo>
                  <a:lnTo>
                    <a:pt x="91058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058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089" y="232028"/>
                  </a:moveTo>
                  <a:lnTo>
                    <a:pt x="174371" y="242188"/>
                  </a:lnTo>
                  <a:lnTo>
                    <a:pt x="143763" y="254888"/>
                  </a:lnTo>
                  <a:lnTo>
                    <a:pt x="206248" y="406653"/>
                  </a:lnTo>
                  <a:lnTo>
                    <a:pt x="235076" y="394842"/>
                  </a:lnTo>
                  <a:lnTo>
                    <a:pt x="208660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089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2" y="263270"/>
                  </a:lnTo>
                  <a:lnTo>
                    <a:pt x="217677" y="264032"/>
                  </a:lnTo>
                  <a:lnTo>
                    <a:pt x="221614" y="267334"/>
                  </a:lnTo>
                  <a:lnTo>
                    <a:pt x="224027" y="273303"/>
                  </a:lnTo>
                  <a:lnTo>
                    <a:pt x="225425" y="276605"/>
                  </a:lnTo>
                  <a:lnTo>
                    <a:pt x="225805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4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0956" y="194182"/>
                  </a:moveTo>
                  <a:lnTo>
                    <a:pt x="262127" y="206120"/>
                  </a:lnTo>
                  <a:lnTo>
                    <a:pt x="324611" y="358013"/>
                  </a:lnTo>
                  <a:lnTo>
                    <a:pt x="349757" y="347599"/>
                  </a:lnTo>
                  <a:lnTo>
                    <a:pt x="357878" y="292353"/>
                  </a:lnTo>
                  <a:lnTo>
                    <a:pt x="331470" y="292353"/>
                  </a:lnTo>
                  <a:lnTo>
                    <a:pt x="290956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156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4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6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4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0" y="170561"/>
                  </a:lnTo>
                  <a:lnTo>
                    <a:pt x="331470" y="292353"/>
                  </a:lnTo>
                  <a:lnTo>
                    <a:pt x="357878" y="292353"/>
                  </a:lnTo>
                  <a:lnTo>
                    <a:pt x="367156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1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07" y="151637"/>
                  </a:moveTo>
                  <a:lnTo>
                    <a:pt x="553338" y="151637"/>
                  </a:lnTo>
                  <a:lnTo>
                    <a:pt x="609091" y="240791"/>
                  </a:lnTo>
                  <a:lnTo>
                    <a:pt x="637031" y="229362"/>
                  </a:lnTo>
                  <a:lnTo>
                    <a:pt x="588707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1" y="220090"/>
                  </a:lnTo>
                  <a:lnTo>
                    <a:pt x="557876" y="220090"/>
                  </a:lnTo>
                  <a:lnTo>
                    <a:pt x="553338" y="151637"/>
                  </a:lnTo>
                  <a:lnTo>
                    <a:pt x="588707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661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163" y="179577"/>
                  </a:lnTo>
                  <a:lnTo>
                    <a:pt x="660780" y="139700"/>
                  </a:lnTo>
                  <a:lnTo>
                    <a:pt x="715009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163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27" y="623"/>
                  </a:lnTo>
                  <a:lnTo>
                    <a:pt x="759936" y="2508"/>
                  </a:lnTo>
                  <a:lnTo>
                    <a:pt x="749768" y="5679"/>
                  </a:lnTo>
                  <a:lnTo>
                    <a:pt x="738124" y="10159"/>
                  </a:lnTo>
                  <a:lnTo>
                    <a:pt x="707389" y="22859"/>
                  </a:lnTo>
                  <a:lnTo>
                    <a:pt x="769874" y="174625"/>
                  </a:lnTo>
                  <a:lnTo>
                    <a:pt x="798829" y="162687"/>
                  </a:lnTo>
                  <a:lnTo>
                    <a:pt x="772413" y="98425"/>
                  </a:lnTo>
                  <a:lnTo>
                    <a:pt x="782536" y="94067"/>
                  </a:lnTo>
                  <a:lnTo>
                    <a:pt x="813553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56030" y="35687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5979" y="30479"/>
                  </a:lnTo>
                  <a:lnTo>
                    <a:pt x="815721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597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8" y="47751"/>
                  </a:lnTo>
                  <a:lnTo>
                    <a:pt x="788288" y="53847"/>
                  </a:lnTo>
                  <a:lnTo>
                    <a:pt x="786764" y="56514"/>
                  </a:lnTo>
                  <a:lnTo>
                    <a:pt x="784351" y="58674"/>
                  </a:lnTo>
                  <a:lnTo>
                    <a:pt x="781938" y="60959"/>
                  </a:lnTo>
                  <a:lnTo>
                    <a:pt x="777112" y="63500"/>
                  </a:lnTo>
                  <a:lnTo>
                    <a:pt x="760729" y="70230"/>
                  </a:lnTo>
                  <a:lnTo>
                    <a:pt x="813553" y="70230"/>
                  </a:lnTo>
                  <a:lnTo>
                    <a:pt x="815844" y="66278"/>
                  </a:lnTo>
                  <a:lnTo>
                    <a:pt x="818387" y="59562"/>
                  </a:lnTo>
                  <a:lnTo>
                    <a:pt x="819721" y="52488"/>
                  </a:lnTo>
                  <a:lnTo>
                    <a:pt x="819618" y="44576"/>
                  </a:lnTo>
                  <a:lnTo>
                    <a:pt x="818387" y="37578"/>
                  </a:lnTo>
                  <a:lnTo>
                    <a:pt x="81597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0590"/>
          </a:xfrm>
          <a:custGeom>
            <a:avLst/>
            <a:gdLst/>
            <a:ahLst/>
            <a:cxnLst/>
            <a:rect l="l" t="t" r="r" b="b"/>
            <a:pathLst>
              <a:path w="9144000" h="910590">
                <a:moveTo>
                  <a:pt x="9144000" y="0"/>
                </a:moveTo>
                <a:lnTo>
                  <a:pt x="0" y="0"/>
                </a:lnTo>
                <a:lnTo>
                  <a:pt x="0" y="910463"/>
                </a:lnTo>
                <a:lnTo>
                  <a:pt x="9144000" y="9104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0" marR="5080" indent="-330517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Описание</a:t>
            </a:r>
            <a:r>
              <a:rPr spc="-40" dirty="0"/>
              <a:t> </a:t>
            </a:r>
            <a:r>
              <a:rPr spc="-65" dirty="0"/>
              <a:t>взаимосвязи</a:t>
            </a:r>
            <a:r>
              <a:rPr spc="-45" dirty="0"/>
              <a:t> УУД</a:t>
            </a:r>
            <a:r>
              <a:rPr spc="-30" dirty="0"/>
              <a:t> </a:t>
            </a:r>
            <a:r>
              <a:rPr spc="270" dirty="0"/>
              <a:t>с</a:t>
            </a:r>
            <a:r>
              <a:rPr spc="-40" dirty="0"/>
              <a:t> </a:t>
            </a:r>
            <a:r>
              <a:rPr spc="30" dirty="0"/>
              <a:t>содержанием</a:t>
            </a:r>
            <a:r>
              <a:rPr spc="-25" dirty="0"/>
              <a:t> </a:t>
            </a:r>
            <a:r>
              <a:rPr spc="-60" dirty="0"/>
              <a:t>учебных </a:t>
            </a:r>
            <a:r>
              <a:rPr spc="-690" dirty="0"/>
              <a:t> </a:t>
            </a:r>
            <a:r>
              <a:rPr spc="15" dirty="0"/>
              <a:t>предметов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473" y="852161"/>
            <a:ext cx="8126095" cy="231140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385445" algn="ctr">
              <a:lnSpc>
                <a:spcPct val="100000"/>
              </a:lnSpc>
              <a:spcBef>
                <a:spcPts val="1045"/>
              </a:spcBef>
            </a:pPr>
            <a:r>
              <a:rPr sz="1400" b="1" spc="-15" dirty="0">
                <a:latin typeface="Tahoma"/>
                <a:cs typeface="Tahoma"/>
              </a:rPr>
              <a:t>Формирование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универсальных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учебных </a:t>
            </a:r>
            <a:r>
              <a:rPr sz="1400" b="1" spc="-60" dirty="0">
                <a:latin typeface="Tahoma"/>
                <a:cs typeface="Tahoma"/>
              </a:rPr>
              <a:t>регулятивных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действий</a:t>
            </a:r>
            <a:endParaRPr sz="1400">
              <a:latin typeface="Tahoma"/>
              <a:cs typeface="Tahoma"/>
            </a:endParaRPr>
          </a:p>
          <a:p>
            <a:pPr marR="443230" algn="ctr">
              <a:lnSpc>
                <a:spcPct val="100000"/>
              </a:lnSpc>
              <a:spcBef>
                <a:spcPts val="740"/>
              </a:spcBef>
            </a:pP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70" dirty="0">
                <a:solidFill>
                  <a:srgbClr val="7E7E7E"/>
                </a:solidFill>
                <a:latin typeface="Tahoma"/>
                <a:cs typeface="Tahoma"/>
              </a:rPr>
              <a:t>УС</a:t>
            </a:r>
            <a:r>
              <a:rPr sz="1100" b="1" spc="80" dirty="0">
                <a:solidFill>
                  <a:srgbClr val="7E7E7E"/>
                </a:solidFill>
                <a:latin typeface="Tahoma"/>
                <a:cs typeface="Tahoma"/>
              </a:rPr>
              <a:t>С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КИЙ</a:t>
            </a:r>
            <a:r>
              <a:rPr sz="1100" b="1" spc="-5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14" dirty="0">
                <a:solidFill>
                  <a:srgbClr val="7E7E7E"/>
                </a:solidFill>
                <a:latin typeface="Tahoma"/>
                <a:cs typeface="Tahoma"/>
              </a:rPr>
              <a:t>ЯЗЫК</a:t>
            </a:r>
            <a:r>
              <a:rPr sz="1100" b="1" spc="-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7E7E7E"/>
                </a:solidFill>
                <a:latin typeface="Tahoma"/>
                <a:cs typeface="Tahoma"/>
              </a:rPr>
              <a:t>И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b="1" spc="-135" dirty="0">
                <a:solidFill>
                  <a:srgbClr val="7E7E7E"/>
                </a:solidFill>
                <a:latin typeface="Tahoma"/>
                <a:cs typeface="Tahoma"/>
              </a:rPr>
              <a:t>ЛИТ</a:t>
            </a:r>
            <a:r>
              <a:rPr sz="1100" b="1" spc="-105" dirty="0">
                <a:solidFill>
                  <a:srgbClr val="7E7E7E"/>
                </a:solidFill>
                <a:latin typeface="Tahoma"/>
                <a:cs typeface="Tahoma"/>
              </a:rPr>
              <a:t>ЕР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АТ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У</a:t>
            </a:r>
            <a:r>
              <a:rPr sz="1100" b="1" spc="-80" dirty="0">
                <a:solidFill>
                  <a:srgbClr val="7E7E7E"/>
                </a:solidFill>
                <a:latin typeface="Tahoma"/>
                <a:cs typeface="Tahoma"/>
              </a:rPr>
              <a:t>Р</a:t>
            </a:r>
            <a:r>
              <a:rPr sz="1100" b="1" spc="60" dirty="0">
                <a:solidFill>
                  <a:srgbClr val="7E7E7E"/>
                </a:solidFill>
                <a:latin typeface="Tahoma"/>
                <a:cs typeface="Tahoma"/>
              </a:rPr>
              <a:t>А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1020"/>
              </a:spcBef>
              <a:buFont typeface="Times New Roman"/>
              <a:buChar char="►"/>
              <a:tabLst>
                <a:tab pos="255270" algn="l"/>
              </a:tabLst>
            </a:pP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Владеть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социокультурными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45" dirty="0">
                <a:solidFill>
                  <a:srgbClr val="003366"/>
                </a:solidFill>
                <a:latin typeface="Tahoma"/>
                <a:cs typeface="Tahoma"/>
              </a:rPr>
              <a:t>нормами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45" dirty="0">
                <a:solidFill>
                  <a:srgbClr val="003366"/>
                </a:solidFill>
                <a:latin typeface="Tahoma"/>
                <a:cs typeface="Tahoma"/>
              </a:rPr>
              <a:t>нормами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речевого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поведения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актуальных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60" dirty="0">
                <a:solidFill>
                  <a:srgbClr val="003366"/>
                </a:solidFill>
                <a:latin typeface="Tahoma"/>
                <a:cs typeface="Tahoma"/>
              </a:rPr>
              <a:t>сферах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речевого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общения,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соблюдать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нормы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современного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русского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литературного </a:t>
            </a:r>
            <a:r>
              <a:rPr sz="1100" dirty="0">
                <a:solidFill>
                  <a:srgbClr val="003366"/>
                </a:solidFill>
                <a:latin typeface="Tahoma"/>
                <a:cs typeface="Tahoma"/>
              </a:rPr>
              <a:t>языка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нормы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речевого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этикета;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уместно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пользоваться</a:t>
            </a:r>
            <a:r>
              <a:rPr sz="1100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внеязыковыми</a:t>
            </a:r>
            <a:r>
              <a:rPr sz="1100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5" dirty="0">
                <a:solidFill>
                  <a:srgbClr val="003366"/>
                </a:solidFill>
                <a:latin typeface="Tahoma"/>
                <a:cs typeface="Tahoma"/>
              </a:rPr>
              <a:t>средствами</a:t>
            </a:r>
            <a:r>
              <a:rPr sz="1100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003366"/>
                </a:solidFill>
                <a:latin typeface="Tahoma"/>
                <a:cs typeface="Tahoma"/>
              </a:rPr>
              <a:t>общения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(жестами,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мимикой)</a:t>
            </a:r>
            <a:endParaRPr sz="1100">
              <a:latin typeface="Tahoma"/>
              <a:cs typeface="Tahoma"/>
            </a:endParaRPr>
          </a:p>
          <a:p>
            <a:pPr marL="12700" marR="5715" algn="just">
              <a:lnSpc>
                <a:spcPct val="114900"/>
              </a:lnSpc>
              <a:spcBef>
                <a:spcPts val="100"/>
              </a:spcBef>
              <a:buFont typeface="Times New Roman"/>
              <a:buChar char="►"/>
              <a:tabLst>
                <a:tab pos="287020" algn="l"/>
              </a:tabLst>
            </a:pP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Публично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представлять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результаты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проведенного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3366"/>
                </a:solidFill>
                <a:latin typeface="Tahoma"/>
                <a:cs typeface="Tahoma"/>
              </a:rPr>
              <a:t>языкового</a:t>
            </a:r>
            <a:r>
              <a:rPr sz="1100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анализа,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выполненного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лингвистического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003366"/>
                </a:solidFill>
                <a:latin typeface="Tahoma"/>
                <a:cs typeface="Tahoma"/>
              </a:rPr>
              <a:t>эксперимента,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исследования,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003366"/>
                </a:solidFill>
                <a:latin typeface="Tahoma"/>
                <a:cs typeface="Tahoma"/>
              </a:rPr>
              <a:t>проекта;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самостоятельно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выбирать</a:t>
            </a:r>
            <a:r>
              <a:rPr sz="1100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60" dirty="0">
                <a:solidFill>
                  <a:srgbClr val="003366"/>
                </a:solidFill>
                <a:latin typeface="Tahoma"/>
                <a:cs typeface="Tahoma"/>
              </a:rPr>
              <a:t>формат</a:t>
            </a:r>
            <a:r>
              <a:rPr sz="1100" spc="1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выступления</a:t>
            </a:r>
            <a:r>
              <a:rPr sz="11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 </a:t>
            </a:r>
            <a:r>
              <a:rPr sz="1100" spc="55" dirty="0">
                <a:solidFill>
                  <a:srgbClr val="003366"/>
                </a:solidFill>
                <a:latin typeface="Tahoma"/>
                <a:cs typeface="Tahoma"/>
              </a:rPr>
              <a:t>учетом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003366"/>
                </a:solidFill>
                <a:latin typeface="Tahoma"/>
                <a:cs typeface="Tahoma"/>
              </a:rPr>
              <a:t>цели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003366"/>
                </a:solidFill>
                <a:latin typeface="Tahoma"/>
                <a:cs typeface="Tahoma"/>
              </a:rPr>
              <a:t>презентации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особенностей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аудитории и </a:t>
            </a:r>
            <a:r>
              <a:rPr sz="1100" spc="-6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003366"/>
                </a:solidFill>
                <a:latin typeface="Tahoma"/>
                <a:cs typeface="Tahoma"/>
              </a:rPr>
              <a:t>соответствии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 </a:t>
            </a:r>
            <a:r>
              <a:rPr sz="1100" spc="100" dirty="0">
                <a:solidFill>
                  <a:srgbClr val="003366"/>
                </a:solidFill>
                <a:latin typeface="Tahoma"/>
                <a:cs typeface="Tahoma"/>
              </a:rPr>
              <a:t>этим </a:t>
            </a:r>
            <a:r>
              <a:rPr sz="1100" spc="30" dirty="0">
                <a:solidFill>
                  <a:srgbClr val="003366"/>
                </a:solidFill>
                <a:latin typeface="Tahoma"/>
                <a:cs typeface="Tahoma"/>
              </a:rPr>
              <a:t>составлять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устные </a:t>
            </a:r>
            <a:r>
              <a:rPr sz="1100" spc="60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100" spc="80" dirty="0">
                <a:solidFill>
                  <a:srgbClr val="003366"/>
                </a:solidFill>
                <a:latin typeface="Tahoma"/>
                <a:cs typeface="Tahoma"/>
              </a:rPr>
              <a:t>письменные </a:t>
            </a:r>
            <a:r>
              <a:rPr sz="1100" spc="20" dirty="0">
                <a:solidFill>
                  <a:srgbClr val="003366"/>
                </a:solidFill>
                <a:latin typeface="Tahoma"/>
                <a:cs typeface="Tahoma"/>
              </a:rPr>
              <a:t>тексты </a:t>
            </a:r>
            <a:r>
              <a:rPr sz="1100" spc="204" dirty="0">
                <a:solidFill>
                  <a:srgbClr val="003366"/>
                </a:solidFill>
                <a:latin typeface="Tahoma"/>
                <a:cs typeface="Tahoma"/>
              </a:rPr>
              <a:t>с </a:t>
            </a:r>
            <a:r>
              <a:rPr sz="1100" spc="2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003366"/>
                </a:solidFill>
                <a:latin typeface="Tahoma"/>
                <a:cs typeface="Tahoma"/>
              </a:rPr>
              <a:t>использованием</a:t>
            </a:r>
            <a:r>
              <a:rPr sz="1100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45" dirty="0">
                <a:solidFill>
                  <a:srgbClr val="003366"/>
                </a:solidFill>
                <a:latin typeface="Tahoma"/>
                <a:cs typeface="Tahoma"/>
              </a:rPr>
              <a:t>иллюстративного</a:t>
            </a:r>
            <a:r>
              <a:rPr sz="11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003366"/>
                </a:solidFill>
                <a:latin typeface="Tahoma"/>
                <a:cs typeface="Tahoma"/>
              </a:rPr>
              <a:t>материала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1716658"/>
            <a:ext cx="369570" cy="1503680"/>
          </a:xfrm>
          <a:custGeom>
            <a:avLst/>
            <a:gdLst/>
            <a:ahLst/>
            <a:cxnLst/>
            <a:rect l="l" t="t" r="r" b="b"/>
            <a:pathLst>
              <a:path w="369570" h="1503680">
                <a:moveTo>
                  <a:pt x="369328" y="0"/>
                </a:moveTo>
                <a:lnTo>
                  <a:pt x="0" y="0"/>
                </a:lnTo>
                <a:lnTo>
                  <a:pt x="0" y="1503171"/>
                </a:lnTo>
                <a:lnTo>
                  <a:pt x="369328" y="1503171"/>
                </a:lnTo>
                <a:lnTo>
                  <a:pt x="36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8568" y="2009761"/>
            <a:ext cx="306070" cy="91884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45" dirty="0">
                <a:solidFill>
                  <a:srgbClr val="FFFFFF"/>
                </a:solidFill>
                <a:latin typeface="Tahoma"/>
                <a:cs typeface="Tahoma"/>
              </a:rPr>
              <a:t>ПРИМЕР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1644" y="3521540"/>
            <a:ext cx="1460711" cy="146071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566406" y="455294"/>
            <a:ext cx="1153795" cy="758825"/>
            <a:chOff x="7566406" y="455294"/>
            <a:chExt cx="1153795" cy="758825"/>
          </a:xfrm>
        </p:grpSpPr>
        <p:sp>
          <p:nvSpPr>
            <p:cNvPr id="9" name="object 9"/>
            <p:cNvSpPr/>
            <p:nvPr/>
          </p:nvSpPr>
          <p:spPr>
            <a:xfrm>
              <a:off x="7566406" y="455294"/>
              <a:ext cx="1153795" cy="758825"/>
            </a:xfrm>
            <a:custGeom>
              <a:avLst/>
              <a:gdLst/>
              <a:ahLst/>
              <a:cxnLst/>
              <a:rect l="l" t="t" r="r" b="b"/>
              <a:pathLst>
                <a:path w="1153795" h="758825">
                  <a:moveTo>
                    <a:pt x="1012698" y="0"/>
                  </a:moveTo>
                  <a:lnTo>
                    <a:pt x="0" y="416813"/>
                  </a:lnTo>
                  <a:lnTo>
                    <a:pt x="140589" y="758316"/>
                  </a:lnTo>
                  <a:lnTo>
                    <a:pt x="1153287" y="341502"/>
                  </a:lnTo>
                  <a:lnTo>
                    <a:pt x="10126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17282" y="610107"/>
              <a:ext cx="819785" cy="466090"/>
            </a:xfrm>
            <a:custGeom>
              <a:avLst/>
              <a:gdLst/>
              <a:ahLst/>
              <a:cxnLst/>
              <a:rect l="l" t="t" r="r" b="b"/>
              <a:pathLst>
                <a:path w="819784" h="466090">
                  <a:moveTo>
                    <a:pt x="109220" y="269113"/>
                  </a:moveTo>
                  <a:lnTo>
                    <a:pt x="0" y="314070"/>
                  </a:lnTo>
                  <a:lnTo>
                    <a:pt x="62484" y="465836"/>
                  </a:lnTo>
                  <a:lnTo>
                    <a:pt x="91821" y="453770"/>
                  </a:lnTo>
                  <a:lnTo>
                    <a:pt x="40386" y="329056"/>
                  </a:lnTo>
                  <a:lnTo>
                    <a:pt x="91186" y="308101"/>
                  </a:lnTo>
                  <a:lnTo>
                    <a:pt x="125272" y="308101"/>
                  </a:lnTo>
                  <a:lnTo>
                    <a:pt x="109220" y="269113"/>
                  </a:lnTo>
                  <a:close/>
                </a:path>
                <a:path w="819784" h="466090">
                  <a:moveTo>
                    <a:pt x="125272" y="308101"/>
                  </a:moveTo>
                  <a:lnTo>
                    <a:pt x="91186" y="308101"/>
                  </a:lnTo>
                  <a:lnTo>
                    <a:pt x="142494" y="432942"/>
                  </a:lnTo>
                  <a:lnTo>
                    <a:pt x="171703" y="420877"/>
                  </a:lnTo>
                  <a:lnTo>
                    <a:pt x="125272" y="308101"/>
                  </a:lnTo>
                  <a:close/>
                </a:path>
                <a:path w="819784" h="466090">
                  <a:moveTo>
                    <a:pt x="212217" y="232028"/>
                  </a:moveTo>
                  <a:lnTo>
                    <a:pt x="174371" y="242188"/>
                  </a:lnTo>
                  <a:lnTo>
                    <a:pt x="143764" y="254888"/>
                  </a:lnTo>
                  <a:lnTo>
                    <a:pt x="206248" y="406653"/>
                  </a:lnTo>
                  <a:lnTo>
                    <a:pt x="235203" y="394842"/>
                  </a:lnTo>
                  <a:lnTo>
                    <a:pt x="208661" y="330453"/>
                  </a:lnTo>
                  <a:lnTo>
                    <a:pt x="218783" y="326149"/>
                  </a:lnTo>
                  <a:lnTo>
                    <a:pt x="249865" y="302259"/>
                  </a:lnTo>
                  <a:lnTo>
                    <a:pt x="197103" y="302259"/>
                  </a:lnTo>
                  <a:lnTo>
                    <a:pt x="184276" y="271144"/>
                  </a:lnTo>
                  <a:lnTo>
                    <a:pt x="201295" y="264159"/>
                  </a:lnTo>
                  <a:lnTo>
                    <a:pt x="207899" y="262636"/>
                  </a:lnTo>
                  <a:lnTo>
                    <a:pt x="252388" y="262636"/>
                  </a:lnTo>
                  <a:lnTo>
                    <a:pt x="252095" y="261746"/>
                  </a:lnTo>
                  <a:lnTo>
                    <a:pt x="220725" y="232155"/>
                  </a:lnTo>
                  <a:lnTo>
                    <a:pt x="212217" y="232028"/>
                  </a:lnTo>
                  <a:close/>
                </a:path>
                <a:path w="819784" h="466090">
                  <a:moveTo>
                    <a:pt x="252388" y="262636"/>
                  </a:moveTo>
                  <a:lnTo>
                    <a:pt x="207899" y="262636"/>
                  </a:lnTo>
                  <a:lnTo>
                    <a:pt x="211963" y="263270"/>
                  </a:lnTo>
                  <a:lnTo>
                    <a:pt x="217677" y="264032"/>
                  </a:lnTo>
                  <a:lnTo>
                    <a:pt x="221742" y="267334"/>
                  </a:lnTo>
                  <a:lnTo>
                    <a:pt x="224154" y="273303"/>
                  </a:lnTo>
                  <a:lnTo>
                    <a:pt x="225551" y="276605"/>
                  </a:lnTo>
                  <a:lnTo>
                    <a:pt x="225933" y="279907"/>
                  </a:lnTo>
                  <a:lnTo>
                    <a:pt x="197103" y="302259"/>
                  </a:lnTo>
                  <a:lnTo>
                    <a:pt x="249865" y="302259"/>
                  </a:lnTo>
                  <a:lnTo>
                    <a:pt x="252108" y="298360"/>
                  </a:lnTo>
                  <a:lnTo>
                    <a:pt x="254635" y="291591"/>
                  </a:lnTo>
                  <a:lnTo>
                    <a:pt x="255970" y="284517"/>
                  </a:lnTo>
                  <a:lnTo>
                    <a:pt x="255884" y="276605"/>
                  </a:lnTo>
                  <a:lnTo>
                    <a:pt x="254688" y="269607"/>
                  </a:lnTo>
                  <a:lnTo>
                    <a:pt x="252388" y="262636"/>
                  </a:lnTo>
                  <a:close/>
                </a:path>
                <a:path w="819784" h="466090">
                  <a:moveTo>
                    <a:pt x="291084" y="194182"/>
                  </a:moveTo>
                  <a:lnTo>
                    <a:pt x="262127" y="206120"/>
                  </a:lnTo>
                  <a:lnTo>
                    <a:pt x="324612" y="358013"/>
                  </a:lnTo>
                  <a:lnTo>
                    <a:pt x="349758" y="347599"/>
                  </a:lnTo>
                  <a:lnTo>
                    <a:pt x="357938" y="292353"/>
                  </a:lnTo>
                  <a:lnTo>
                    <a:pt x="331470" y="292353"/>
                  </a:lnTo>
                  <a:lnTo>
                    <a:pt x="291084" y="194182"/>
                  </a:lnTo>
                  <a:close/>
                </a:path>
                <a:path w="819784" h="466090">
                  <a:moveTo>
                    <a:pt x="401009" y="229234"/>
                  </a:moveTo>
                  <a:lnTo>
                    <a:pt x="367284" y="229234"/>
                  </a:lnTo>
                  <a:lnTo>
                    <a:pt x="406400" y="324357"/>
                  </a:lnTo>
                  <a:lnTo>
                    <a:pt x="435228" y="312419"/>
                  </a:lnTo>
                  <a:lnTo>
                    <a:pt x="401009" y="229234"/>
                  </a:lnTo>
                  <a:close/>
                </a:path>
                <a:path w="819784" h="466090">
                  <a:moveTo>
                    <a:pt x="450215" y="128650"/>
                  </a:moveTo>
                  <a:lnTo>
                    <a:pt x="422148" y="140207"/>
                  </a:lnTo>
                  <a:lnTo>
                    <a:pt x="458343" y="302894"/>
                  </a:lnTo>
                  <a:lnTo>
                    <a:pt x="486537" y="291338"/>
                  </a:lnTo>
                  <a:lnTo>
                    <a:pt x="463676" y="188594"/>
                  </a:lnTo>
                  <a:lnTo>
                    <a:pt x="501916" y="188594"/>
                  </a:lnTo>
                  <a:lnTo>
                    <a:pt x="450215" y="128650"/>
                  </a:lnTo>
                  <a:close/>
                </a:path>
                <a:path w="819784" h="466090">
                  <a:moveTo>
                    <a:pt x="372745" y="160527"/>
                  </a:moveTo>
                  <a:lnTo>
                    <a:pt x="348361" y="170561"/>
                  </a:lnTo>
                  <a:lnTo>
                    <a:pt x="331470" y="292353"/>
                  </a:lnTo>
                  <a:lnTo>
                    <a:pt x="357938" y="292353"/>
                  </a:lnTo>
                  <a:lnTo>
                    <a:pt x="367284" y="229234"/>
                  </a:lnTo>
                  <a:lnTo>
                    <a:pt x="401009" y="229234"/>
                  </a:lnTo>
                  <a:lnTo>
                    <a:pt x="372745" y="160527"/>
                  </a:lnTo>
                  <a:close/>
                </a:path>
                <a:path w="819784" h="466090">
                  <a:moveTo>
                    <a:pt x="501916" y="188594"/>
                  </a:moveTo>
                  <a:lnTo>
                    <a:pt x="463676" y="188594"/>
                  </a:lnTo>
                  <a:lnTo>
                    <a:pt x="535177" y="271271"/>
                  </a:lnTo>
                  <a:lnTo>
                    <a:pt x="560577" y="260857"/>
                  </a:lnTo>
                  <a:lnTo>
                    <a:pt x="557876" y="220090"/>
                  </a:lnTo>
                  <a:lnTo>
                    <a:pt x="529082" y="220090"/>
                  </a:lnTo>
                  <a:lnTo>
                    <a:pt x="501916" y="188594"/>
                  </a:lnTo>
                  <a:close/>
                </a:path>
                <a:path w="819784" h="466090">
                  <a:moveTo>
                    <a:pt x="588764" y="151637"/>
                  </a:moveTo>
                  <a:lnTo>
                    <a:pt x="553339" y="151637"/>
                  </a:lnTo>
                  <a:lnTo>
                    <a:pt x="609092" y="240791"/>
                  </a:lnTo>
                  <a:lnTo>
                    <a:pt x="637159" y="229362"/>
                  </a:lnTo>
                  <a:lnTo>
                    <a:pt x="588764" y="151637"/>
                  </a:lnTo>
                  <a:close/>
                </a:path>
                <a:path w="819784" h="466090">
                  <a:moveTo>
                    <a:pt x="549148" y="88011"/>
                  </a:moveTo>
                  <a:lnTo>
                    <a:pt x="520953" y="99567"/>
                  </a:lnTo>
                  <a:lnTo>
                    <a:pt x="529082" y="220090"/>
                  </a:lnTo>
                  <a:lnTo>
                    <a:pt x="557876" y="220090"/>
                  </a:lnTo>
                  <a:lnTo>
                    <a:pt x="553339" y="151637"/>
                  </a:lnTo>
                  <a:lnTo>
                    <a:pt x="588764" y="151637"/>
                  </a:lnTo>
                  <a:lnTo>
                    <a:pt x="549148" y="88011"/>
                  </a:lnTo>
                  <a:close/>
                </a:path>
                <a:path w="819784" h="466090">
                  <a:moveTo>
                    <a:pt x="680593" y="33908"/>
                  </a:moveTo>
                  <a:lnTo>
                    <a:pt x="597789" y="67944"/>
                  </a:lnTo>
                  <a:lnTo>
                    <a:pt x="660273" y="219837"/>
                  </a:lnTo>
                  <a:lnTo>
                    <a:pt x="743076" y="185674"/>
                  </a:lnTo>
                  <a:lnTo>
                    <a:pt x="740562" y="179577"/>
                  </a:lnTo>
                  <a:lnTo>
                    <a:pt x="677291" y="179577"/>
                  </a:lnTo>
                  <a:lnTo>
                    <a:pt x="660781" y="139700"/>
                  </a:lnTo>
                  <a:lnTo>
                    <a:pt x="715010" y="117347"/>
                  </a:lnTo>
                  <a:lnTo>
                    <a:pt x="712765" y="111887"/>
                  </a:lnTo>
                  <a:lnTo>
                    <a:pt x="649351" y="111887"/>
                  </a:lnTo>
                  <a:lnTo>
                    <a:pt x="638048" y="84454"/>
                  </a:lnTo>
                  <a:lnTo>
                    <a:pt x="692276" y="62102"/>
                  </a:lnTo>
                  <a:lnTo>
                    <a:pt x="680593" y="33908"/>
                  </a:lnTo>
                  <a:close/>
                </a:path>
                <a:path w="819784" h="466090">
                  <a:moveTo>
                    <a:pt x="731393" y="157352"/>
                  </a:moveTo>
                  <a:lnTo>
                    <a:pt x="677291" y="179577"/>
                  </a:lnTo>
                  <a:lnTo>
                    <a:pt x="740562" y="179577"/>
                  </a:lnTo>
                  <a:lnTo>
                    <a:pt x="731393" y="157352"/>
                  </a:lnTo>
                  <a:close/>
                </a:path>
                <a:path w="819784" h="466090">
                  <a:moveTo>
                    <a:pt x="784478" y="0"/>
                  </a:moveTo>
                  <a:lnTo>
                    <a:pt x="775843" y="0"/>
                  </a:lnTo>
                  <a:lnTo>
                    <a:pt x="768681" y="623"/>
                  </a:lnTo>
                  <a:lnTo>
                    <a:pt x="759983" y="2508"/>
                  </a:lnTo>
                  <a:lnTo>
                    <a:pt x="749786" y="5679"/>
                  </a:lnTo>
                  <a:lnTo>
                    <a:pt x="738124" y="10159"/>
                  </a:lnTo>
                  <a:lnTo>
                    <a:pt x="707390" y="22859"/>
                  </a:lnTo>
                  <a:lnTo>
                    <a:pt x="770001" y="174625"/>
                  </a:lnTo>
                  <a:lnTo>
                    <a:pt x="798829" y="162687"/>
                  </a:lnTo>
                  <a:lnTo>
                    <a:pt x="772414" y="98425"/>
                  </a:lnTo>
                  <a:lnTo>
                    <a:pt x="782536" y="94067"/>
                  </a:lnTo>
                  <a:lnTo>
                    <a:pt x="813589" y="70230"/>
                  </a:lnTo>
                  <a:lnTo>
                    <a:pt x="760729" y="70230"/>
                  </a:lnTo>
                  <a:lnTo>
                    <a:pt x="747902" y="39115"/>
                  </a:lnTo>
                  <a:lnTo>
                    <a:pt x="765048" y="32003"/>
                  </a:lnTo>
                  <a:lnTo>
                    <a:pt x="771525" y="30479"/>
                  </a:lnTo>
                  <a:lnTo>
                    <a:pt x="816099" y="30479"/>
                  </a:lnTo>
                  <a:lnTo>
                    <a:pt x="815848" y="29717"/>
                  </a:lnTo>
                  <a:lnTo>
                    <a:pt x="792226" y="2666"/>
                  </a:lnTo>
                  <a:lnTo>
                    <a:pt x="784478" y="0"/>
                  </a:lnTo>
                  <a:close/>
                </a:path>
                <a:path w="819784" h="466090">
                  <a:moveTo>
                    <a:pt x="703579" y="89534"/>
                  </a:moveTo>
                  <a:lnTo>
                    <a:pt x="649351" y="111887"/>
                  </a:lnTo>
                  <a:lnTo>
                    <a:pt x="712765" y="111887"/>
                  </a:lnTo>
                  <a:lnTo>
                    <a:pt x="703579" y="89534"/>
                  </a:lnTo>
                  <a:close/>
                </a:path>
                <a:path w="819784" h="466090">
                  <a:moveTo>
                    <a:pt x="816099" y="30479"/>
                  </a:moveTo>
                  <a:lnTo>
                    <a:pt x="771525" y="30479"/>
                  </a:lnTo>
                  <a:lnTo>
                    <a:pt x="781303" y="32003"/>
                  </a:lnTo>
                  <a:lnTo>
                    <a:pt x="785368" y="35305"/>
                  </a:lnTo>
                  <a:lnTo>
                    <a:pt x="789177" y="44576"/>
                  </a:lnTo>
                  <a:lnTo>
                    <a:pt x="789559" y="47751"/>
                  </a:lnTo>
                  <a:lnTo>
                    <a:pt x="788289" y="53847"/>
                  </a:lnTo>
                  <a:lnTo>
                    <a:pt x="786765" y="56514"/>
                  </a:lnTo>
                  <a:lnTo>
                    <a:pt x="784351" y="58674"/>
                  </a:lnTo>
                  <a:lnTo>
                    <a:pt x="782066" y="60959"/>
                  </a:lnTo>
                  <a:lnTo>
                    <a:pt x="777240" y="63500"/>
                  </a:lnTo>
                  <a:lnTo>
                    <a:pt x="760729" y="70230"/>
                  </a:lnTo>
                  <a:lnTo>
                    <a:pt x="813589" y="70230"/>
                  </a:lnTo>
                  <a:lnTo>
                    <a:pt x="815861" y="66278"/>
                  </a:lnTo>
                  <a:lnTo>
                    <a:pt x="818388" y="59562"/>
                  </a:lnTo>
                  <a:lnTo>
                    <a:pt x="819723" y="52488"/>
                  </a:lnTo>
                  <a:lnTo>
                    <a:pt x="819637" y="44576"/>
                  </a:lnTo>
                  <a:lnTo>
                    <a:pt x="818441" y="37578"/>
                  </a:lnTo>
                  <a:lnTo>
                    <a:pt x="816099" y="30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522" y="71120"/>
            <a:ext cx="7287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Федеральная</a:t>
            </a:r>
            <a:r>
              <a:rPr spc="-5" dirty="0"/>
              <a:t> </a:t>
            </a:r>
            <a:r>
              <a:rPr spc="10" dirty="0"/>
              <a:t>рабочая</a:t>
            </a:r>
            <a:r>
              <a:rPr spc="-5" dirty="0"/>
              <a:t> </a:t>
            </a:r>
            <a:r>
              <a:rPr spc="25" dirty="0"/>
              <a:t>программа</a:t>
            </a:r>
            <a:r>
              <a:rPr spc="-20" dirty="0"/>
              <a:t> </a:t>
            </a:r>
            <a:r>
              <a:rPr spc="-45" dirty="0"/>
              <a:t>воспитания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" y="3713940"/>
            <a:ext cx="2350008" cy="8565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6983" y="3963111"/>
            <a:ext cx="17919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Целевой</a:t>
            </a:r>
            <a:r>
              <a:rPr sz="17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раздел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43200" y="3831335"/>
            <a:ext cx="548640" cy="617220"/>
            <a:chOff x="2743200" y="3831335"/>
            <a:chExt cx="548640" cy="6172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3831335"/>
              <a:ext cx="548639" cy="6172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76982" y="3836161"/>
              <a:ext cx="485140" cy="567690"/>
            </a:xfrm>
            <a:custGeom>
              <a:avLst/>
              <a:gdLst/>
              <a:ahLst/>
              <a:cxnLst/>
              <a:rect l="l" t="t" r="r" b="b"/>
              <a:pathLst>
                <a:path w="485139" h="567689">
                  <a:moveTo>
                    <a:pt x="242569" y="0"/>
                  </a:moveTo>
                  <a:lnTo>
                    <a:pt x="242569" y="113461"/>
                  </a:lnTo>
                  <a:lnTo>
                    <a:pt x="0" y="113461"/>
                  </a:lnTo>
                  <a:lnTo>
                    <a:pt x="0" y="454050"/>
                  </a:lnTo>
                  <a:lnTo>
                    <a:pt x="242569" y="454050"/>
                  </a:lnTo>
                  <a:lnTo>
                    <a:pt x="242569" y="567575"/>
                  </a:lnTo>
                  <a:lnTo>
                    <a:pt x="485140" y="283756"/>
                  </a:lnTo>
                  <a:lnTo>
                    <a:pt x="24256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8132" y="3713940"/>
            <a:ext cx="2348501" cy="85656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43121" y="3844239"/>
            <a:ext cx="1931670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75310" marR="5080" indent="-562610">
              <a:lnSpc>
                <a:spcPts val="1870"/>
              </a:lnSpc>
              <a:spcBef>
                <a:spcPts val="305"/>
              </a:spcBef>
            </a:pPr>
            <a:r>
              <a:rPr sz="1700" spc="210" dirty="0">
                <a:solidFill>
                  <a:srgbClr val="FFFFFF"/>
                </a:solidFill>
                <a:latin typeface="Tahoma"/>
                <a:cs typeface="Tahoma"/>
              </a:rPr>
              <a:t>Содер</a:t>
            </a:r>
            <a:r>
              <a:rPr sz="1700" spc="55" dirty="0">
                <a:solidFill>
                  <a:srgbClr val="FFFFFF"/>
                </a:solidFill>
                <a:latin typeface="Tahoma"/>
                <a:cs typeface="Tahoma"/>
              </a:rPr>
              <a:t>жатель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ый  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раздел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48147" y="3831335"/>
            <a:ext cx="547370" cy="617220"/>
            <a:chOff x="5948147" y="3831335"/>
            <a:chExt cx="547370" cy="61722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8147" y="3831335"/>
              <a:ext cx="547176" cy="6172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81319" y="3836161"/>
              <a:ext cx="485775" cy="567690"/>
            </a:xfrm>
            <a:custGeom>
              <a:avLst/>
              <a:gdLst/>
              <a:ahLst/>
              <a:cxnLst/>
              <a:rect l="l" t="t" r="r" b="b"/>
              <a:pathLst>
                <a:path w="485775" h="567689">
                  <a:moveTo>
                    <a:pt x="242569" y="0"/>
                  </a:moveTo>
                  <a:lnTo>
                    <a:pt x="242569" y="113461"/>
                  </a:lnTo>
                  <a:lnTo>
                    <a:pt x="0" y="113461"/>
                  </a:lnTo>
                  <a:lnTo>
                    <a:pt x="0" y="454050"/>
                  </a:lnTo>
                  <a:lnTo>
                    <a:pt x="242569" y="454050"/>
                  </a:lnTo>
                  <a:lnTo>
                    <a:pt x="242569" y="567575"/>
                  </a:lnTo>
                  <a:lnTo>
                    <a:pt x="485266" y="283756"/>
                  </a:lnTo>
                  <a:lnTo>
                    <a:pt x="24256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8543" y="3713940"/>
            <a:ext cx="2354579" cy="85656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791706" y="3844239"/>
            <a:ext cx="2042795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31190" marR="5080" indent="-619125">
              <a:lnSpc>
                <a:spcPts val="1870"/>
              </a:lnSpc>
              <a:spcBef>
                <a:spcPts val="305"/>
              </a:spcBef>
            </a:pPr>
            <a:r>
              <a:rPr sz="1700" spc="145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700" spc="135" dirty="0">
                <a:solidFill>
                  <a:srgbClr val="FFFFFF"/>
                </a:solidFill>
                <a:latin typeface="Tahoma"/>
                <a:cs typeface="Tahoma"/>
              </a:rPr>
              <a:t>ан</a:t>
            </a:r>
            <a:r>
              <a:rPr sz="1700" spc="1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зац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он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700" spc="20" dirty="0">
                <a:solidFill>
                  <a:srgbClr val="FFFFFF"/>
                </a:solidFill>
                <a:latin typeface="Tahoma"/>
                <a:cs typeface="Tahoma"/>
              </a:rPr>
              <a:t>ый 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раздел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7892" y="4619040"/>
            <a:ext cx="12700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3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м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ене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00" b="1" spc="-105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00" b="1" spc="-95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FF0000"/>
                </a:solidFill>
                <a:latin typeface="Tahoma"/>
                <a:cs typeface="Tahoma"/>
              </a:rPr>
              <a:t>НЕ</a:t>
            </a:r>
            <a:endParaRPr sz="1400">
              <a:latin typeface="Tahoma"/>
              <a:cs typeface="Tahoma"/>
            </a:endParaRPr>
          </a:p>
          <a:p>
            <a:pPr marL="11811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допустимы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6916" y="4619040"/>
            <a:ext cx="2090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3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м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ене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00" b="1" spc="-105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00" b="1" spc="-95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п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устимы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7830" y="4619040"/>
            <a:ext cx="2090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3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м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ене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00" b="1" spc="-105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00" b="1" spc="-95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п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устимы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3609" y="849401"/>
            <a:ext cx="2520315" cy="5232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49860" marR="142875" indent="90805">
              <a:lnSpc>
                <a:spcPct val="100000"/>
              </a:lnSpc>
              <a:spcBef>
                <a:spcPts val="340"/>
              </a:spcBef>
            </a:pP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Обязательные </a:t>
            </a:r>
            <a:r>
              <a:rPr sz="1400" b="1" spc="-30" dirty="0">
                <a:solidFill>
                  <a:srgbClr val="003366"/>
                </a:solidFill>
                <a:latin typeface="Tahoma"/>
                <a:cs typeface="Tahoma"/>
              </a:rPr>
              <a:t>модули </a:t>
            </a: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003366"/>
                </a:solidFill>
                <a:latin typeface="Tahoma"/>
                <a:cs typeface="Tahoma"/>
              </a:rPr>
              <a:t>воспитательной</a:t>
            </a:r>
            <a:r>
              <a:rPr sz="1400" b="1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003366"/>
                </a:solidFill>
                <a:latin typeface="Tahoma"/>
                <a:cs typeface="Tahoma"/>
              </a:rPr>
              <a:t>работы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1531" y="2820885"/>
            <a:ext cx="1934210" cy="831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07340" marR="300355" algn="ctr">
              <a:lnSpc>
                <a:spcPct val="100000"/>
              </a:lnSpc>
              <a:spcBef>
                <a:spcPts val="340"/>
              </a:spcBef>
            </a:pP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Допол</a:t>
            </a:r>
            <a:r>
              <a:rPr sz="1200" b="1" spc="-45" dirty="0">
                <a:solidFill>
                  <a:srgbClr val="003366"/>
                </a:solidFill>
                <a:latin typeface="Tahoma"/>
                <a:cs typeface="Tahoma"/>
              </a:rPr>
              <a:t>ни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т</a:t>
            </a:r>
            <a:r>
              <a:rPr sz="1200" b="1" spc="-4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льные  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модули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воспитательной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003366"/>
                </a:solidFill>
                <a:latin typeface="Tahoma"/>
                <a:cs typeface="Tahoma"/>
              </a:rPr>
              <a:t>работы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3779" y="2820885"/>
            <a:ext cx="1934210" cy="8312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63195" marR="155575" algn="ctr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Вариа</a:t>
            </a:r>
            <a:r>
              <a:rPr sz="1200" b="1" dirty="0">
                <a:solidFill>
                  <a:srgbClr val="003366"/>
                </a:solidFill>
                <a:latin typeface="Tahoma"/>
                <a:cs typeface="Tahoma"/>
              </a:rPr>
              <a:t>т</a:t>
            </a:r>
            <a:r>
              <a:rPr sz="1200" b="1" spc="-8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200" b="1" spc="-7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ны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200" b="1" spc="-55" dirty="0">
                <a:solidFill>
                  <a:srgbClr val="003366"/>
                </a:solidFill>
                <a:latin typeface="Tahoma"/>
                <a:cs typeface="Tahoma"/>
              </a:rPr>
              <a:t>ид</a:t>
            </a:r>
            <a:r>
              <a:rPr sz="1200" b="1" spc="-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и  </a:t>
            </a:r>
            <a:r>
              <a:rPr sz="1200" b="1" spc="25" dirty="0">
                <a:solidFill>
                  <a:srgbClr val="003366"/>
                </a:solidFill>
                <a:latin typeface="Tahoma"/>
                <a:cs typeface="Tahoma"/>
              </a:rPr>
              <a:t>формы </a:t>
            </a:r>
            <a:r>
              <a:rPr sz="1200" b="1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воспитательной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003366"/>
                </a:solidFill>
                <a:latin typeface="Tahoma"/>
                <a:cs typeface="Tahoma"/>
              </a:rPr>
              <a:t>работы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1836" y="1366266"/>
            <a:ext cx="4044950" cy="1461135"/>
            <a:chOff x="211836" y="1366266"/>
            <a:chExt cx="4044950" cy="1461135"/>
          </a:xfrm>
        </p:grpSpPr>
        <p:sp>
          <p:nvSpPr>
            <p:cNvPr id="23" name="object 23"/>
            <p:cNvSpPr/>
            <p:nvPr/>
          </p:nvSpPr>
          <p:spPr>
            <a:xfrm>
              <a:off x="1228636" y="1372616"/>
              <a:ext cx="1075690" cy="1448435"/>
            </a:xfrm>
            <a:custGeom>
              <a:avLst/>
              <a:gdLst/>
              <a:ahLst/>
              <a:cxnLst/>
              <a:rect l="l" t="t" r="r" b="b"/>
              <a:pathLst>
                <a:path w="1075689" h="1448435">
                  <a:moveTo>
                    <a:pt x="1075143" y="0"/>
                  </a:moveTo>
                  <a:lnTo>
                    <a:pt x="1075143" y="724154"/>
                  </a:lnTo>
                  <a:lnTo>
                    <a:pt x="0" y="724154"/>
                  </a:lnTo>
                  <a:lnTo>
                    <a:pt x="0" y="1448308"/>
                  </a:lnTo>
                </a:path>
              </a:pathLst>
            </a:custGeom>
            <a:ln w="12699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03780" y="1372616"/>
              <a:ext cx="967105" cy="1448435"/>
            </a:xfrm>
            <a:custGeom>
              <a:avLst/>
              <a:gdLst/>
              <a:ahLst/>
              <a:cxnLst/>
              <a:rect l="l" t="t" r="r" b="b"/>
              <a:pathLst>
                <a:path w="967104" h="1448435">
                  <a:moveTo>
                    <a:pt x="0" y="0"/>
                  </a:moveTo>
                  <a:lnTo>
                    <a:pt x="0" y="724154"/>
                  </a:lnTo>
                  <a:lnTo>
                    <a:pt x="967105" y="724154"/>
                  </a:lnTo>
                  <a:lnTo>
                    <a:pt x="967105" y="1448308"/>
                  </a:lnTo>
                </a:path>
              </a:pathLst>
            </a:custGeom>
            <a:ln w="127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836" y="1505712"/>
              <a:ext cx="4044696" cy="129387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13054" y="1792604"/>
            <a:ext cx="407162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ts val="2420"/>
              </a:lnSpc>
              <a:spcBef>
                <a:spcPts val="100"/>
              </a:spcBef>
              <a:tabLst>
                <a:tab pos="3599179" algn="l"/>
                <a:tab pos="4058285" algn="l"/>
              </a:tabLst>
            </a:pP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15" dirty="0">
                <a:solidFill>
                  <a:srgbClr val="FFFFFF"/>
                </a:solidFill>
                <a:latin typeface="Tahoma"/>
                <a:cs typeface="Tahoma"/>
              </a:rPr>
              <a:t>рабочая	</a:t>
            </a:r>
            <a:r>
              <a:rPr sz="2100" u="heavy" spc="15" dirty="0">
                <a:solidFill>
                  <a:srgbClr val="FFFFFF"/>
                </a:solidFill>
                <a:uFill>
                  <a:solidFill>
                    <a:srgbClr val="003366"/>
                  </a:solidFill>
                </a:uFill>
                <a:latin typeface="Times New Roman"/>
                <a:cs typeface="Times New Roman"/>
              </a:rPr>
              <a:t> 	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420"/>
              </a:lnSpc>
            </a:pPr>
            <a:r>
              <a:rPr sz="2100" b="1" spc="20" dirty="0">
                <a:solidFill>
                  <a:srgbClr val="FFFFFF"/>
                </a:solidFill>
                <a:latin typeface="Tahoma"/>
                <a:cs typeface="Tahoma"/>
              </a:rPr>
              <a:t>программа</a:t>
            </a:r>
            <a:r>
              <a:rPr sz="21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воспитания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6800" y="655319"/>
            <a:ext cx="4267199" cy="12953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072253" y="794384"/>
            <a:ext cx="3820160" cy="9340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300"/>
              </a:spcBef>
            </a:pPr>
            <a:r>
              <a:rPr sz="2100" b="1" spc="35" dirty="0">
                <a:solidFill>
                  <a:srgbClr val="FFFFFF"/>
                </a:solidFill>
                <a:latin typeface="Tahoma"/>
                <a:cs typeface="Tahoma"/>
              </a:rPr>
              <a:t>Соответствие</a:t>
            </a:r>
            <a:r>
              <a:rPr sz="21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55" dirty="0">
                <a:solidFill>
                  <a:srgbClr val="FFFFFF"/>
                </a:solidFill>
                <a:latin typeface="Tahoma"/>
                <a:cs typeface="Tahoma"/>
              </a:rPr>
              <a:t>обновленной </a:t>
            </a:r>
            <a:r>
              <a:rPr sz="2100" b="1" spc="-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Tahoma"/>
                <a:cs typeface="Tahoma"/>
              </a:rPr>
              <a:t>примерной </a:t>
            </a:r>
            <a:r>
              <a:rPr sz="2100" b="1" spc="20" dirty="0">
                <a:solidFill>
                  <a:srgbClr val="FFFFFF"/>
                </a:solidFill>
                <a:latin typeface="Tahoma"/>
                <a:cs typeface="Tahoma"/>
              </a:rPr>
              <a:t>рабочей </a:t>
            </a:r>
            <a:r>
              <a:rPr sz="21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20" dirty="0">
                <a:solidFill>
                  <a:srgbClr val="FFFFFF"/>
                </a:solidFill>
                <a:latin typeface="Tahoma"/>
                <a:cs typeface="Tahoma"/>
              </a:rPr>
              <a:t>программе</a:t>
            </a:r>
            <a:r>
              <a:rPr sz="21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воспитания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1935" y="2356104"/>
            <a:ext cx="4322063" cy="129692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017389" y="2496057"/>
            <a:ext cx="3930650" cy="9340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1905" algn="ctr">
              <a:lnSpc>
                <a:spcPct val="92000"/>
              </a:lnSpc>
              <a:spcBef>
                <a:spcPts val="300"/>
              </a:spcBef>
            </a:pPr>
            <a:r>
              <a:rPr sz="2100" b="1" spc="30" dirty="0">
                <a:solidFill>
                  <a:srgbClr val="FFFFFF"/>
                </a:solidFill>
                <a:latin typeface="Tahoma"/>
                <a:cs typeface="Tahoma"/>
              </a:rPr>
              <a:t>Содержание </a:t>
            </a:r>
            <a:r>
              <a:rPr sz="2100" b="1" spc="-65" dirty="0">
                <a:solidFill>
                  <a:srgbClr val="FFFFFF"/>
                </a:solidFill>
                <a:latin typeface="Tahoma"/>
                <a:cs typeface="Tahoma"/>
              </a:rPr>
              <a:t>обязательных </a:t>
            </a:r>
            <a:r>
              <a:rPr sz="21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3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100" b="1" spc="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100" b="1" spc="25" dirty="0">
                <a:solidFill>
                  <a:srgbClr val="FFFFFF"/>
                </a:solidFill>
                <a:latin typeface="Tahoma"/>
                <a:cs typeface="Tahoma"/>
              </a:rPr>
              <a:t>ебов</a:t>
            </a:r>
            <a:r>
              <a:rPr sz="2100" b="1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100" b="1" spc="-114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2100" b="1" spc="-11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1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4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орг</a:t>
            </a:r>
            <a:r>
              <a:rPr sz="2100" b="1" spc="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100" b="1" spc="-65" dirty="0">
                <a:solidFill>
                  <a:srgbClr val="FFFFFF"/>
                </a:solidFill>
                <a:latin typeface="Tahoma"/>
                <a:cs typeface="Tahoma"/>
              </a:rPr>
              <a:t>низ</a:t>
            </a:r>
            <a:r>
              <a:rPr sz="2100" b="1" spc="-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100" b="1" spc="-60" dirty="0">
                <a:solidFill>
                  <a:srgbClr val="FFFFFF"/>
                </a:solidFill>
                <a:latin typeface="Tahoma"/>
                <a:cs typeface="Tahoma"/>
              </a:rPr>
              <a:t>ции</a:t>
            </a:r>
            <a:r>
              <a:rPr sz="21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содержанию</a:t>
            </a:r>
            <a:r>
              <a:rPr sz="21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воспитания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11768"/>
            <a:ext cx="9144000" cy="584835"/>
          </a:xfrm>
          <a:custGeom>
            <a:avLst/>
            <a:gdLst/>
            <a:ahLst/>
            <a:cxnLst/>
            <a:rect l="l" t="t" r="r" b="b"/>
            <a:pathLst>
              <a:path w="9144000" h="584835">
                <a:moveTo>
                  <a:pt x="9144000" y="0"/>
                </a:moveTo>
                <a:lnTo>
                  <a:pt x="0" y="0"/>
                </a:lnTo>
                <a:lnTo>
                  <a:pt x="0" y="584771"/>
                </a:lnTo>
                <a:lnTo>
                  <a:pt x="9144000" y="58477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5757" y="2237689"/>
            <a:ext cx="5412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/>
              <a:t>Организационный</a:t>
            </a:r>
            <a:r>
              <a:rPr sz="3200" spc="-75" dirty="0"/>
              <a:t> </a:t>
            </a:r>
            <a:r>
              <a:rPr sz="3200" spc="-25" dirty="0"/>
              <a:t>раздел</a:t>
            </a:r>
            <a:endParaRPr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740" y="729741"/>
            <a:ext cx="7668259" cy="3211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21995" algn="ctr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ФЕДЕР</a:t>
            </a:r>
            <a:r>
              <a:rPr sz="1400" b="1" spc="8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14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400" b="1" spc="-13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УЧЕ</a:t>
            </a:r>
            <a:r>
              <a:rPr sz="1400" b="1" spc="-120" dirty="0">
                <a:solidFill>
                  <a:srgbClr val="003366"/>
                </a:solidFill>
                <a:latin typeface="Tahoma"/>
                <a:cs typeface="Tahoma"/>
              </a:rPr>
              <a:t>Б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400" b="1" spc="-50" dirty="0">
                <a:solidFill>
                  <a:srgbClr val="003366"/>
                </a:solidFill>
                <a:latin typeface="Tahoma"/>
                <a:cs typeface="Tahoma"/>
              </a:rPr>
              <a:t>ЛАН</a:t>
            </a:r>
            <a:endParaRPr sz="1400">
              <a:latin typeface="Tahoma"/>
              <a:cs typeface="Tahoma"/>
            </a:endParaRPr>
          </a:p>
          <a:p>
            <a:pPr marR="720725" algn="ctr">
              <a:lnSpc>
                <a:spcPct val="100000"/>
              </a:lnSpc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1400" b="1" spc="-110" dirty="0">
                <a:solidFill>
                  <a:srgbClr val="003366"/>
                </a:solidFill>
                <a:latin typeface="Tahoma"/>
                <a:cs typeface="Tahoma"/>
              </a:rPr>
              <a:t>5</a:t>
            </a:r>
            <a:r>
              <a:rPr sz="14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6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5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35" dirty="0">
                <a:solidFill>
                  <a:srgbClr val="003366"/>
                </a:solidFill>
                <a:latin typeface="Tahoma"/>
                <a:cs typeface="Tahoma"/>
              </a:rPr>
              <a:t>нто</a:t>
            </a: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-105" dirty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ahoma"/>
              <a:cs typeface="Tahoma"/>
            </a:endParaRPr>
          </a:p>
          <a:p>
            <a:pPr marL="337185" indent="-325120" algn="just">
              <a:lnSpc>
                <a:spcPct val="100000"/>
              </a:lnSpc>
              <a:buFont typeface="Arial"/>
              <a:buChar char="►"/>
              <a:tabLst>
                <a:tab pos="337820" algn="l"/>
              </a:tabLst>
            </a:pPr>
            <a:r>
              <a:rPr sz="1600" i="1" spc="-145" dirty="0">
                <a:latin typeface="Verdana"/>
                <a:cs typeface="Verdana"/>
              </a:rPr>
              <a:t>для</a:t>
            </a:r>
            <a:r>
              <a:rPr sz="1600" i="1" spc="40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образовательных</a:t>
            </a:r>
            <a:r>
              <a:rPr sz="1600" i="1" spc="390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организаций,</a:t>
            </a:r>
            <a:r>
              <a:rPr sz="1600" i="1" spc="415" dirty="0">
                <a:latin typeface="Verdana"/>
                <a:cs typeface="Verdana"/>
              </a:rPr>
              <a:t> 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spc="40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которых</a:t>
            </a:r>
            <a:r>
              <a:rPr sz="1600" i="1" spc="40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обучение</a:t>
            </a:r>
            <a:r>
              <a:rPr sz="1600" i="1" spc="385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ведется</a:t>
            </a:r>
            <a:r>
              <a:rPr sz="1600" i="1" spc="395" dirty="0">
                <a:latin typeface="Verdana"/>
                <a:cs typeface="Verdana"/>
              </a:rPr>
              <a:t> </a:t>
            </a:r>
            <a:r>
              <a:rPr sz="1600" i="1" spc="50" dirty="0">
                <a:latin typeface="Verdana"/>
                <a:cs typeface="Verdana"/>
              </a:rPr>
              <a:t>на</a:t>
            </a:r>
            <a:endParaRPr sz="16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600" i="1" spc="75" dirty="0">
                <a:latin typeface="Verdana"/>
                <a:cs typeface="Verdana"/>
              </a:rPr>
              <a:t>русском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120" dirty="0">
                <a:latin typeface="Verdana"/>
                <a:cs typeface="Verdana"/>
              </a:rPr>
              <a:t>языке</a:t>
            </a:r>
            <a:r>
              <a:rPr sz="1600" i="1" spc="-95" dirty="0">
                <a:latin typeface="Verdana"/>
                <a:cs typeface="Verdana"/>
              </a:rPr>
              <a:t> </a:t>
            </a:r>
            <a:r>
              <a:rPr sz="1600" i="1" spc="-85" dirty="0">
                <a:latin typeface="Verdana"/>
                <a:cs typeface="Verdana"/>
              </a:rPr>
              <a:t>(5-дневная </a:t>
            </a:r>
            <a:r>
              <a:rPr sz="1600" i="1" spc="-55" dirty="0">
                <a:latin typeface="Verdana"/>
                <a:cs typeface="Verdana"/>
              </a:rPr>
              <a:t>и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80" dirty="0">
                <a:latin typeface="Verdana"/>
                <a:cs typeface="Verdana"/>
              </a:rPr>
              <a:t>6-дневная</a:t>
            </a:r>
            <a:r>
              <a:rPr sz="1600" i="1" spc="-9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учебная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80" dirty="0">
                <a:latin typeface="Verdana"/>
                <a:cs typeface="Verdana"/>
              </a:rPr>
              <a:t>неделя),</a:t>
            </a:r>
            <a:r>
              <a:rPr sz="1600" i="1" spc="-85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варианты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140" dirty="0">
                <a:latin typeface="Verdana"/>
                <a:cs typeface="Verdana"/>
              </a:rPr>
              <a:t>1,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210" dirty="0">
                <a:latin typeface="Verdana"/>
                <a:cs typeface="Verdana"/>
              </a:rPr>
              <a:t>3;</a:t>
            </a:r>
            <a:endParaRPr sz="1600">
              <a:latin typeface="Verdana"/>
              <a:cs typeface="Verdana"/>
            </a:endParaRPr>
          </a:p>
          <a:p>
            <a:pPr marL="12700" marR="5080" algn="just">
              <a:lnSpc>
                <a:spcPct val="100299"/>
              </a:lnSpc>
              <a:spcBef>
                <a:spcPts val="190"/>
              </a:spcBef>
              <a:buFont typeface="Arial"/>
              <a:buChar char="►"/>
              <a:tabLst>
                <a:tab pos="337820" algn="l"/>
              </a:tabLst>
            </a:pPr>
            <a:r>
              <a:rPr sz="1600" i="1" spc="-145" dirty="0">
                <a:latin typeface="Verdana"/>
                <a:cs typeface="Verdana"/>
              </a:rPr>
              <a:t>для</a:t>
            </a:r>
            <a:r>
              <a:rPr sz="1600" i="1" spc="-14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образовательных </a:t>
            </a:r>
            <a:r>
              <a:rPr sz="1600" i="1" spc="-25" dirty="0">
                <a:latin typeface="Verdana"/>
                <a:cs typeface="Verdana"/>
              </a:rPr>
              <a:t>организаций, 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spc="-20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которых </a:t>
            </a:r>
            <a:r>
              <a:rPr sz="1600" i="1" spc="-10" dirty="0">
                <a:latin typeface="Verdana"/>
                <a:cs typeface="Verdana"/>
              </a:rPr>
              <a:t>обучение </a:t>
            </a:r>
            <a:r>
              <a:rPr sz="1600" i="1" spc="-35" dirty="0">
                <a:latin typeface="Verdana"/>
                <a:cs typeface="Verdana"/>
              </a:rPr>
              <a:t>ведется </a:t>
            </a:r>
            <a:r>
              <a:rPr sz="1600" i="1" spc="50" dirty="0">
                <a:latin typeface="Verdana"/>
                <a:cs typeface="Verdana"/>
              </a:rPr>
              <a:t>на </a:t>
            </a:r>
            <a:r>
              <a:rPr sz="1600" i="1" spc="55" dirty="0">
                <a:latin typeface="Verdana"/>
                <a:cs typeface="Verdana"/>
              </a:rPr>
              <a:t> </a:t>
            </a:r>
            <a:r>
              <a:rPr sz="1600" i="1" spc="80" dirty="0">
                <a:latin typeface="Verdana"/>
                <a:cs typeface="Verdana"/>
              </a:rPr>
              <a:t>русском </a:t>
            </a:r>
            <a:r>
              <a:rPr sz="1600" i="1" spc="-90" dirty="0">
                <a:latin typeface="Verdana"/>
                <a:cs typeface="Verdana"/>
              </a:rPr>
              <a:t>или </a:t>
            </a:r>
            <a:r>
              <a:rPr sz="1600" i="1" spc="60" dirty="0">
                <a:latin typeface="Verdana"/>
                <a:cs typeface="Verdana"/>
              </a:rPr>
              <a:t>родном </a:t>
            </a:r>
            <a:r>
              <a:rPr sz="1600" i="1" spc="-120" dirty="0">
                <a:latin typeface="Verdana"/>
                <a:cs typeface="Verdana"/>
              </a:rPr>
              <a:t>языке, </a:t>
            </a:r>
            <a:r>
              <a:rPr sz="1600" i="1" spc="10" dirty="0">
                <a:latin typeface="Verdana"/>
                <a:cs typeface="Verdana"/>
              </a:rPr>
              <a:t>но </a:t>
            </a:r>
            <a:r>
              <a:rPr sz="1600" i="1" spc="-35" dirty="0">
                <a:latin typeface="Verdana"/>
                <a:cs typeface="Verdana"/>
              </a:rPr>
              <a:t>наряду </a:t>
            </a:r>
            <a:r>
              <a:rPr sz="1600" i="1" spc="195" dirty="0">
                <a:latin typeface="Verdana"/>
                <a:cs typeface="Verdana"/>
              </a:rPr>
              <a:t>с </a:t>
            </a:r>
            <a:r>
              <a:rPr sz="1600" i="1" spc="45" dirty="0">
                <a:latin typeface="Verdana"/>
                <a:cs typeface="Verdana"/>
              </a:rPr>
              <a:t>ним </a:t>
            </a:r>
            <a:r>
              <a:rPr sz="1600" i="1" spc="-55" dirty="0">
                <a:latin typeface="Verdana"/>
                <a:cs typeface="Verdana"/>
              </a:rPr>
              <a:t>изучается </a:t>
            </a:r>
            <a:r>
              <a:rPr sz="1600" i="1" spc="-20" dirty="0">
                <a:latin typeface="Verdana"/>
                <a:cs typeface="Verdana"/>
              </a:rPr>
              <a:t>один </a:t>
            </a:r>
            <a:r>
              <a:rPr sz="1600" i="1" spc="-110" dirty="0">
                <a:latin typeface="Verdana"/>
                <a:cs typeface="Verdana"/>
              </a:rPr>
              <a:t>из </a:t>
            </a:r>
            <a:r>
              <a:rPr sz="1600" i="1" spc="-130" dirty="0">
                <a:latin typeface="Verdana"/>
                <a:cs typeface="Verdana"/>
              </a:rPr>
              <a:t>языков 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народов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55" dirty="0">
                <a:latin typeface="Verdana"/>
                <a:cs typeface="Verdana"/>
              </a:rPr>
              <a:t>России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85" dirty="0">
                <a:latin typeface="Verdana"/>
                <a:cs typeface="Verdana"/>
              </a:rPr>
              <a:t>(5-дневная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учебная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80" dirty="0">
                <a:latin typeface="Verdana"/>
                <a:cs typeface="Verdana"/>
              </a:rPr>
              <a:t>неделя),</a:t>
            </a:r>
            <a:r>
              <a:rPr sz="1600" i="1" spc="-70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вариант</a:t>
            </a:r>
            <a:r>
              <a:rPr sz="1600" i="1" spc="-140" dirty="0">
                <a:latin typeface="Verdana"/>
                <a:cs typeface="Verdana"/>
              </a:rPr>
              <a:t> </a:t>
            </a:r>
            <a:r>
              <a:rPr sz="1600" i="1" spc="-210" dirty="0">
                <a:latin typeface="Verdana"/>
                <a:cs typeface="Verdana"/>
              </a:rPr>
              <a:t>2;</a:t>
            </a:r>
            <a:endParaRPr sz="1600">
              <a:latin typeface="Verdana"/>
              <a:cs typeface="Verdana"/>
            </a:endParaRPr>
          </a:p>
          <a:p>
            <a:pPr marL="12700" marR="5715" algn="just">
              <a:lnSpc>
                <a:spcPct val="100299"/>
              </a:lnSpc>
              <a:spcBef>
                <a:spcPts val="185"/>
              </a:spcBef>
              <a:buFont typeface="Arial"/>
              <a:buChar char="►"/>
              <a:tabLst>
                <a:tab pos="288925" algn="l"/>
              </a:tabLst>
            </a:pPr>
            <a:r>
              <a:rPr sz="1600" i="1" spc="-145" dirty="0">
                <a:latin typeface="Verdana"/>
                <a:cs typeface="Verdana"/>
              </a:rPr>
              <a:t>для </a:t>
            </a:r>
            <a:r>
              <a:rPr sz="1600" i="1" spc="-35" dirty="0">
                <a:latin typeface="Verdana"/>
                <a:cs typeface="Verdana"/>
              </a:rPr>
              <a:t>образовательных </a:t>
            </a:r>
            <a:r>
              <a:rPr sz="1600" i="1" spc="-30" dirty="0">
                <a:latin typeface="Verdana"/>
                <a:cs typeface="Verdana"/>
              </a:rPr>
              <a:t>организаций,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55" dirty="0">
                <a:latin typeface="Verdana"/>
                <a:cs typeface="Verdana"/>
              </a:rPr>
              <a:t>которых </a:t>
            </a:r>
            <a:r>
              <a:rPr sz="1600" i="1" spc="20" dirty="0">
                <a:latin typeface="Verdana"/>
                <a:cs typeface="Verdana"/>
              </a:rPr>
              <a:t>образование </a:t>
            </a:r>
            <a:r>
              <a:rPr sz="1600" i="1" spc="-35" dirty="0">
                <a:latin typeface="Verdana"/>
                <a:cs typeface="Verdana"/>
              </a:rPr>
              <a:t>ведется </a:t>
            </a:r>
            <a:r>
              <a:rPr sz="1600" i="1" spc="40" dirty="0">
                <a:latin typeface="Verdana"/>
                <a:cs typeface="Verdana"/>
              </a:rPr>
              <a:t>на </a:t>
            </a:r>
            <a:r>
              <a:rPr sz="1600" i="1" spc="45" dirty="0">
                <a:latin typeface="Verdana"/>
                <a:cs typeface="Verdana"/>
              </a:rPr>
              <a:t> </a:t>
            </a:r>
            <a:r>
              <a:rPr sz="1600" i="1" spc="80" dirty="0">
                <a:latin typeface="Verdana"/>
                <a:cs typeface="Verdana"/>
              </a:rPr>
              <a:t>русском </a:t>
            </a:r>
            <a:r>
              <a:rPr sz="1600" i="1" spc="-120" dirty="0">
                <a:latin typeface="Verdana"/>
                <a:cs typeface="Verdana"/>
              </a:rPr>
              <a:t>языке,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10" dirty="0">
                <a:latin typeface="Verdana"/>
                <a:cs typeface="Verdana"/>
              </a:rPr>
              <a:t>но </a:t>
            </a:r>
            <a:r>
              <a:rPr sz="1600" i="1" spc="-35" dirty="0">
                <a:latin typeface="Verdana"/>
                <a:cs typeface="Verdana"/>
              </a:rPr>
              <a:t>наряду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spc="195" dirty="0">
                <a:latin typeface="Verdana"/>
                <a:cs typeface="Verdana"/>
              </a:rPr>
              <a:t>с </a:t>
            </a:r>
            <a:r>
              <a:rPr sz="1600" i="1" spc="45" dirty="0">
                <a:latin typeface="Verdana"/>
                <a:cs typeface="Verdana"/>
              </a:rPr>
              <a:t>ним </a:t>
            </a:r>
            <a:r>
              <a:rPr sz="1600" i="1" spc="-55" dirty="0">
                <a:latin typeface="Verdana"/>
                <a:cs typeface="Verdana"/>
              </a:rPr>
              <a:t>изучается</a:t>
            </a:r>
            <a:r>
              <a:rPr sz="1600" i="1" spc="-5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один </a:t>
            </a:r>
            <a:r>
              <a:rPr sz="1600" i="1" spc="-110" dirty="0">
                <a:latin typeface="Verdana"/>
                <a:cs typeface="Verdana"/>
              </a:rPr>
              <a:t>из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130" dirty="0">
                <a:latin typeface="Verdana"/>
                <a:cs typeface="Verdana"/>
              </a:rPr>
              <a:t>языков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10" dirty="0">
                <a:latin typeface="Verdana"/>
                <a:cs typeface="Verdana"/>
              </a:rPr>
              <a:t>народов 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40" dirty="0">
                <a:latin typeface="Verdana"/>
                <a:cs typeface="Verdana"/>
              </a:rPr>
              <a:t>Российской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Федерации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85" dirty="0">
                <a:latin typeface="Verdana"/>
                <a:cs typeface="Verdana"/>
              </a:rPr>
              <a:t>(6-дневная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учебная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80" dirty="0">
                <a:latin typeface="Verdana"/>
                <a:cs typeface="Verdana"/>
              </a:rPr>
              <a:t>неделя),</a:t>
            </a:r>
            <a:r>
              <a:rPr sz="1600" i="1" spc="-8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вариант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210" dirty="0">
                <a:latin typeface="Verdana"/>
                <a:cs typeface="Verdana"/>
              </a:rPr>
              <a:t>4;</a:t>
            </a:r>
            <a:endParaRPr sz="1600">
              <a:latin typeface="Verdana"/>
              <a:cs typeface="Verdana"/>
            </a:endParaRPr>
          </a:p>
          <a:p>
            <a:pPr marL="337185" indent="-325120" algn="just">
              <a:lnSpc>
                <a:spcPct val="100000"/>
              </a:lnSpc>
              <a:spcBef>
                <a:spcPts val="195"/>
              </a:spcBef>
              <a:buFont typeface="Arial"/>
              <a:buChar char="►"/>
              <a:tabLst>
                <a:tab pos="337820" algn="l"/>
              </a:tabLst>
            </a:pPr>
            <a:r>
              <a:rPr sz="1600" i="1" spc="-145" dirty="0">
                <a:latin typeface="Verdana"/>
                <a:cs typeface="Verdana"/>
              </a:rPr>
              <a:t>для</a:t>
            </a:r>
            <a:r>
              <a:rPr sz="1600" i="1" spc="40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образовательных</a:t>
            </a:r>
            <a:r>
              <a:rPr sz="1600" i="1" spc="395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организаций,</a:t>
            </a:r>
            <a:r>
              <a:rPr sz="1600" i="1" spc="415" dirty="0">
                <a:latin typeface="Verdana"/>
                <a:cs typeface="Verdana"/>
              </a:rPr>
              <a:t> 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spc="40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которых</a:t>
            </a:r>
            <a:r>
              <a:rPr sz="1600" i="1" spc="40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обучение</a:t>
            </a:r>
            <a:r>
              <a:rPr sz="1600" i="1" spc="39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ведется</a:t>
            </a:r>
            <a:r>
              <a:rPr sz="1600" i="1" spc="400" dirty="0">
                <a:latin typeface="Verdana"/>
                <a:cs typeface="Verdana"/>
              </a:rPr>
              <a:t> </a:t>
            </a:r>
            <a:r>
              <a:rPr sz="1600" i="1" spc="50" dirty="0">
                <a:latin typeface="Verdana"/>
                <a:cs typeface="Verdana"/>
              </a:rPr>
              <a:t>на</a:t>
            </a:r>
            <a:endParaRPr sz="16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600" i="1" spc="60" dirty="0">
                <a:latin typeface="Verdana"/>
                <a:cs typeface="Verdana"/>
              </a:rPr>
              <a:t>родном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25" dirty="0">
                <a:latin typeface="Verdana"/>
                <a:cs typeface="Verdana"/>
              </a:rPr>
              <a:t>(нерусском)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языке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85" dirty="0">
                <a:latin typeface="Verdana"/>
                <a:cs typeface="Verdana"/>
              </a:rPr>
              <a:t>(6-дневная </a:t>
            </a:r>
            <a:r>
              <a:rPr sz="1600" i="1" spc="-40" dirty="0">
                <a:latin typeface="Verdana"/>
                <a:cs typeface="Verdana"/>
              </a:rPr>
              <a:t>учебная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80" dirty="0">
                <a:latin typeface="Verdana"/>
                <a:cs typeface="Verdana"/>
              </a:rPr>
              <a:t>неделя),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вариант</a:t>
            </a:r>
            <a:r>
              <a:rPr sz="1600" i="1" spc="-135" dirty="0">
                <a:latin typeface="Verdana"/>
                <a:cs typeface="Verdana"/>
              </a:rPr>
              <a:t> 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133" y="1325981"/>
            <a:ext cx="306705" cy="2758440"/>
          </a:xfrm>
          <a:custGeom>
            <a:avLst/>
            <a:gdLst/>
            <a:ahLst/>
            <a:cxnLst/>
            <a:rect l="l" t="t" r="r" b="b"/>
            <a:pathLst>
              <a:path w="306705" h="2758440">
                <a:moveTo>
                  <a:pt x="306425" y="0"/>
                </a:moveTo>
                <a:lnTo>
                  <a:pt x="0" y="0"/>
                </a:lnTo>
                <a:lnTo>
                  <a:pt x="0" y="2757931"/>
                </a:lnTo>
                <a:lnTo>
                  <a:pt x="306425" y="2757931"/>
                </a:lnTo>
                <a:lnTo>
                  <a:pt x="3064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1911" y="4272788"/>
            <a:ext cx="843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При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реализации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1-2,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4-5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вариантов федерального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учебного 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плана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количество 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часов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на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физическую 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культуру </a:t>
            </a:r>
            <a:r>
              <a:rPr sz="1000" b="1" i="1" spc="-50" dirty="0">
                <a:solidFill>
                  <a:srgbClr val="FF0000"/>
                </a:solidFill>
                <a:latin typeface="Verdana"/>
                <a:cs typeface="Verdana"/>
              </a:rPr>
              <a:t>составляет </a:t>
            </a:r>
            <a:r>
              <a:rPr sz="1000" b="1" i="1" spc="-125" dirty="0">
                <a:solidFill>
                  <a:srgbClr val="FF0000"/>
                </a:solidFill>
                <a:latin typeface="Verdana"/>
                <a:cs typeface="Verdana"/>
              </a:rPr>
              <a:t>2,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третий </a:t>
            </a:r>
            <a:r>
              <a:rPr sz="1000" b="1" i="1" spc="-35" dirty="0">
                <a:solidFill>
                  <a:srgbClr val="FF0000"/>
                </a:solidFill>
                <a:latin typeface="Verdana"/>
                <a:cs typeface="Verdana"/>
              </a:rPr>
              <a:t>час 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рекомендуется 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реализовывать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образовательной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организацией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за </a:t>
            </a:r>
            <a:r>
              <a:rPr sz="1000" b="1" i="1" spc="-35" dirty="0">
                <a:solidFill>
                  <a:srgbClr val="FF0000"/>
                </a:solidFill>
                <a:latin typeface="Verdana"/>
                <a:cs typeface="Verdana"/>
              </a:rPr>
              <a:t>счет 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часов 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внеурочной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деятельности </a:t>
            </a:r>
            <a:r>
              <a:rPr sz="1000" b="1" i="1" spc="-125" dirty="0">
                <a:solidFill>
                  <a:srgbClr val="FF0000"/>
                </a:solidFill>
                <a:latin typeface="Verdana"/>
                <a:cs typeface="Verdana"/>
              </a:rPr>
              <a:t>и </a:t>
            </a:r>
            <a:r>
              <a:rPr sz="1000" b="1" i="1" spc="-155" dirty="0">
                <a:solidFill>
                  <a:srgbClr val="FF0000"/>
                </a:solidFill>
                <a:latin typeface="Verdana"/>
                <a:cs typeface="Verdana"/>
              </a:rPr>
              <a:t>(или)</a:t>
            </a:r>
            <a:r>
              <a:rPr sz="1000" b="1" i="1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за </a:t>
            </a:r>
            <a:r>
              <a:rPr sz="1000" b="1" i="1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35" dirty="0">
                <a:solidFill>
                  <a:srgbClr val="FF0000"/>
                </a:solidFill>
                <a:latin typeface="Verdana"/>
                <a:cs typeface="Verdana"/>
              </a:rPr>
              <a:t>счет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посещения обучающимися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спортивных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секций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школьных</a:t>
            </a:r>
            <a:r>
              <a:rPr sz="1000" b="1" i="1" spc="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спортивных </a:t>
            </a:r>
            <a:r>
              <a:rPr sz="1000" b="1" i="1" spc="-100" dirty="0">
                <a:solidFill>
                  <a:srgbClr val="FF0000"/>
                </a:solidFill>
                <a:latin typeface="Verdana"/>
                <a:cs typeface="Verdana"/>
              </a:rPr>
              <a:t>клубов,</a:t>
            </a:r>
            <a:r>
              <a:rPr sz="1000" b="1" i="1" spc="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включая</a:t>
            </a:r>
            <a:r>
              <a:rPr sz="1000" b="1" i="1" spc="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использование</a:t>
            </a:r>
            <a:r>
              <a:rPr sz="1000" b="1" i="1" spc="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00" dirty="0">
                <a:solidFill>
                  <a:srgbClr val="FF0000"/>
                </a:solidFill>
                <a:latin typeface="Verdana"/>
                <a:cs typeface="Verdana"/>
              </a:rPr>
              <a:t>учебных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модулей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по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видам</a:t>
            </a:r>
            <a:r>
              <a:rPr sz="1000" b="1" i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35" dirty="0">
                <a:solidFill>
                  <a:srgbClr val="FF0000"/>
                </a:solidFill>
                <a:latin typeface="Verdana"/>
                <a:cs typeface="Verdana"/>
              </a:rPr>
              <a:t>спорта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2746" y="71120"/>
            <a:ext cx="1779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ФООП</a:t>
            </a:r>
            <a:r>
              <a:rPr spc="-95" dirty="0"/>
              <a:t> </a:t>
            </a:r>
            <a:r>
              <a:rPr spc="35" dirty="0"/>
              <a:t>НОО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867359"/>
            <a:ext cx="8641080" cy="120078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462280" marR="455295" indent="-635" algn="ctr">
              <a:lnSpc>
                <a:spcPct val="100000"/>
              </a:lnSpc>
              <a:spcBef>
                <a:spcPts val="315"/>
              </a:spcBef>
            </a:pP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Порядо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организации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осуществления 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образовательной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внесено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понятие</a:t>
            </a:r>
            <a:endParaRPr sz="24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«домашнее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задание»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9185" y="2728086"/>
            <a:ext cx="56051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07.10.2022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888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«О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внесении изменений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Порядок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организации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осуществления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образовательной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по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основным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общеобразовательным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программам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образовательным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программам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начального общего, основного </a:t>
            </a:r>
            <a:r>
              <a:rPr sz="1200" i="1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среднего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образования,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утвержденный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приказом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22</a:t>
            </a:r>
            <a:r>
              <a:rPr sz="1200" i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марта</a:t>
            </a:r>
            <a:r>
              <a:rPr sz="1200" i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r>
              <a:rPr sz="1200" i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№115»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811" y="3137581"/>
            <a:ext cx="509901" cy="5099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740" y="729741"/>
            <a:ext cx="7740650" cy="3263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81075" algn="ctr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ФЕДЕР</a:t>
            </a:r>
            <a:r>
              <a:rPr sz="1400" b="1" spc="8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14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400" b="1" spc="-13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УЧЕ</a:t>
            </a:r>
            <a:r>
              <a:rPr sz="1400" b="1" spc="-120" dirty="0">
                <a:solidFill>
                  <a:srgbClr val="003366"/>
                </a:solidFill>
                <a:latin typeface="Tahoma"/>
                <a:cs typeface="Tahoma"/>
              </a:rPr>
              <a:t>Б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400" b="1" spc="-50" dirty="0">
                <a:solidFill>
                  <a:srgbClr val="003366"/>
                </a:solidFill>
                <a:latin typeface="Tahoma"/>
                <a:cs typeface="Tahoma"/>
              </a:rPr>
              <a:t>ЛАН</a:t>
            </a:r>
            <a:endParaRPr sz="1400">
              <a:latin typeface="Tahoma"/>
              <a:cs typeface="Tahoma"/>
            </a:endParaRPr>
          </a:p>
          <a:p>
            <a:pPr marR="980440" algn="ctr">
              <a:lnSpc>
                <a:spcPct val="100000"/>
              </a:lnSpc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1400" b="1" spc="-110" dirty="0">
                <a:solidFill>
                  <a:srgbClr val="003366"/>
                </a:solidFill>
                <a:latin typeface="Tahoma"/>
                <a:cs typeface="Tahoma"/>
              </a:rPr>
              <a:t>6</a:t>
            </a:r>
            <a:r>
              <a:rPr sz="14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6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5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35" dirty="0">
                <a:solidFill>
                  <a:srgbClr val="003366"/>
                </a:solidFill>
                <a:latin typeface="Tahoma"/>
                <a:cs typeface="Tahoma"/>
              </a:rPr>
              <a:t>нто</a:t>
            </a: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-105" dirty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ahoma"/>
              <a:cs typeface="Tahoma"/>
            </a:endParaRPr>
          </a:p>
          <a:p>
            <a:pPr marL="12700" marR="7620" algn="just">
              <a:lnSpc>
                <a:spcPct val="100000"/>
              </a:lnSpc>
              <a:buFont typeface="Arial"/>
              <a:buChar char="►"/>
              <a:tabLst>
                <a:tab pos="339090" algn="l"/>
              </a:tabLst>
            </a:pPr>
            <a:r>
              <a:rPr sz="1500" i="1" spc="-30" dirty="0">
                <a:latin typeface="Verdana"/>
                <a:cs typeface="Verdana"/>
              </a:rPr>
              <a:t>варианты</a:t>
            </a:r>
            <a:r>
              <a:rPr sz="1500" i="1" spc="-25" dirty="0">
                <a:latin typeface="Verdana"/>
                <a:cs typeface="Verdana"/>
              </a:rPr>
              <a:t> </a:t>
            </a:r>
            <a:r>
              <a:rPr sz="1500" i="1" spc="-130" dirty="0">
                <a:latin typeface="Verdana"/>
                <a:cs typeface="Verdana"/>
              </a:rPr>
              <a:t>1,</a:t>
            </a:r>
            <a:r>
              <a:rPr sz="1500" i="1" spc="-125" dirty="0">
                <a:latin typeface="Verdana"/>
                <a:cs typeface="Verdana"/>
              </a:rPr>
              <a:t> </a:t>
            </a:r>
            <a:r>
              <a:rPr sz="1500" i="1" spc="-130" dirty="0">
                <a:latin typeface="Verdana"/>
                <a:cs typeface="Verdana"/>
              </a:rPr>
              <a:t>3,</a:t>
            </a:r>
            <a:r>
              <a:rPr sz="1500" i="1" spc="-125" dirty="0">
                <a:latin typeface="Verdana"/>
                <a:cs typeface="Verdana"/>
              </a:rPr>
              <a:t> 4</a:t>
            </a:r>
            <a:r>
              <a:rPr sz="1500" i="1" spc="-120" dirty="0">
                <a:latin typeface="Verdana"/>
                <a:cs typeface="Verdana"/>
              </a:rPr>
              <a:t> </a:t>
            </a:r>
            <a:r>
              <a:rPr sz="1500" i="1" spc="-204" dirty="0">
                <a:latin typeface="Verdana"/>
                <a:cs typeface="Verdana"/>
              </a:rPr>
              <a:t>–</a:t>
            </a:r>
            <a:r>
              <a:rPr sz="1500" i="1" spc="-200" dirty="0">
                <a:latin typeface="Verdana"/>
                <a:cs typeface="Verdana"/>
              </a:rPr>
              <a:t> </a:t>
            </a:r>
            <a:r>
              <a:rPr sz="1500" i="1" spc="-135" dirty="0">
                <a:latin typeface="Verdana"/>
                <a:cs typeface="Verdana"/>
              </a:rPr>
              <a:t>для</a:t>
            </a:r>
            <a:r>
              <a:rPr sz="1500" i="1" spc="-130" dirty="0">
                <a:latin typeface="Verdana"/>
                <a:cs typeface="Verdana"/>
              </a:rPr>
              <a:t> </a:t>
            </a:r>
            <a:r>
              <a:rPr sz="1500" i="1" spc="-5" dirty="0">
                <a:latin typeface="Verdana"/>
                <a:cs typeface="Verdana"/>
              </a:rPr>
              <a:t>общеобразовательных</a:t>
            </a:r>
            <a:r>
              <a:rPr sz="1500" i="1" dirty="0">
                <a:latin typeface="Verdana"/>
                <a:cs typeface="Verdana"/>
              </a:rPr>
              <a:t> </a:t>
            </a:r>
            <a:r>
              <a:rPr sz="1500" i="1" spc="-25" dirty="0">
                <a:latin typeface="Verdana"/>
                <a:cs typeface="Verdana"/>
              </a:rPr>
              <a:t>организаций,</a:t>
            </a:r>
            <a:r>
              <a:rPr sz="1500" i="1" spc="-20" dirty="0">
                <a:latin typeface="Verdana"/>
                <a:cs typeface="Verdana"/>
              </a:rPr>
              <a:t> </a:t>
            </a:r>
            <a:r>
              <a:rPr sz="1500" i="1" spc="-190" dirty="0">
                <a:latin typeface="Verdana"/>
                <a:cs typeface="Verdana"/>
              </a:rPr>
              <a:t>в</a:t>
            </a:r>
            <a:r>
              <a:rPr sz="1500" i="1" spc="-185" dirty="0">
                <a:latin typeface="Verdana"/>
                <a:cs typeface="Verdana"/>
              </a:rPr>
              <a:t> </a:t>
            </a:r>
            <a:r>
              <a:rPr sz="1500" i="1" spc="-50" dirty="0">
                <a:latin typeface="Verdana"/>
                <a:cs typeface="Verdana"/>
              </a:rPr>
              <a:t>которых </a:t>
            </a:r>
            <a:r>
              <a:rPr sz="1500" i="1" spc="-45" dirty="0">
                <a:latin typeface="Verdana"/>
                <a:cs typeface="Verdana"/>
              </a:rPr>
              <a:t> </a:t>
            </a:r>
            <a:r>
              <a:rPr sz="1500" i="1" spc="-10" dirty="0">
                <a:latin typeface="Verdana"/>
                <a:cs typeface="Verdana"/>
              </a:rPr>
              <a:t>обучение</a:t>
            </a:r>
            <a:r>
              <a:rPr sz="1500" i="1" spc="-80" dirty="0">
                <a:latin typeface="Verdana"/>
                <a:cs typeface="Verdana"/>
              </a:rPr>
              <a:t> </a:t>
            </a:r>
            <a:r>
              <a:rPr sz="1500" i="1" spc="-35" dirty="0">
                <a:latin typeface="Verdana"/>
                <a:cs typeface="Verdana"/>
              </a:rPr>
              <a:t>ведется</a:t>
            </a:r>
            <a:r>
              <a:rPr sz="1500" i="1" spc="-65" dirty="0">
                <a:latin typeface="Verdana"/>
                <a:cs typeface="Verdana"/>
              </a:rPr>
              <a:t> </a:t>
            </a:r>
            <a:r>
              <a:rPr sz="1500" i="1" spc="35" dirty="0">
                <a:latin typeface="Verdana"/>
                <a:cs typeface="Verdana"/>
              </a:rPr>
              <a:t>на</a:t>
            </a:r>
            <a:r>
              <a:rPr sz="1500" i="1" spc="-85" dirty="0">
                <a:latin typeface="Verdana"/>
                <a:cs typeface="Verdana"/>
              </a:rPr>
              <a:t> </a:t>
            </a:r>
            <a:r>
              <a:rPr sz="1500" i="1" spc="75" dirty="0">
                <a:latin typeface="Verdana"/>
                <a:cs typeface="Verdana"/>
              </a:rPr>
              <a:t>русском</a:t>
            </a:r>
            <a:r>
              <a:rPr sz="1500" i="1" spc="-70" dirty="0">
                <a:latin typeface="Verdana"/>
                <a:cs typeface="Verdana"/>
              </a:rPr>
              <a:t> </a:t>
            </a:r>
            <a:r>
              <a:rPr sz="1500" i="1" spc="-110" dirty="0">
                <a:latin typeface="Verdana"/>
                <a:cs typeface="Verdana"/>
              </a:rPr>
              <a:t>языке</a:t>
            </a:r>
            <a:r>
              <a:rPr sz="1500" i="1" spc="-75" dirty="0">
                <a:latin typeface="Verdana"/>
                <a:cs typeface="Verdana"/>
              </a:rPr>
              <a:t> </a:t>
            </a:r>
            <a:r>
              <a:rPr sz="1500" i="1" spc="-135" dirty="0">
                <a:latin typeface="Verdana"/>
                <a:cs typeface="Verdana"/>
              </a:rPr>
              <a:t>для</a:t>
            </a:r>
            <a:r>
              <a:rPr sz="1500" i="1" spc="-75" dirty="0">
                <a:latin typeface="Verdana"/>
                <a:cs typeface="Verdana"/>
              </a:rPr>
              <a:t> </a:t>
            </a:r>
            <a:r>
              <a:rPr sz="1500" i="1" spc="-60" dirty="0">
                <a:latin typeface="Verdana"/>
                <a:cs typeface="Verdana"/>
              </a:rPr>
              <a:t>5-дневной</a:t>
            </a:r>
            <a:r>
              <a:rPr sz="1500" i="1" spc="-70" dirty="0">
                <a:latin typeface="Verdana"/>
                <a:cs typeface="Verdana"/>
              </a:rPr>
              <a:t> </a:t>
            </a:r>
            <a:r>
              <a:rPr sz="1500" i="1" spc="-50" dirty="0">
                <a:latin typeface="Verdana"/>
                <a:cs typeface="Verdana"/>
              </a:rPr>
              <a:t>и</a:t>
            </a:r>
            <a:r>
              <a:rPr sz="1500" i="1" spc="-70" dirty="0">
                <a:latin typeface="Verdana"/>
                <a:cs typeface="Verdana"/>
              </a:rPr>
              <a:t> </a:t>
            </a:r>
            <a:r>
              <a:rPr sz="1500" i="1" spc="-60" dirty="0">
                <a:latin typeface="Verdana"/>
                <a:cs typeface="Verdana"/>
              </a:rPr>
              <a:t>6-дневной</a:t>
            </a:r>
            <a:r>
              <a:rPr sz="1500" i="1" spc="-90" dirty="0">
                <a:latin typeface="Verdana"/>
                <a:cs typeface="Verdana"/>
              </a:rPr>
              <a:t> </a:t>
            </a:r>
            <a:r>
              <a:rPr sz="1500" i="1" spc="-20" dirty="0">
                <a:latin typeface="Verdana"/>
                <a:cs typeface="Verdana"/>
              </a:rPr>
              <a:t>учебной</a:t>
            </a:r>
            <a:r>
              <a:rPr sz="1500" i="1" spc="-75" dirty="0">
                <a:latin typeface="Verdana"/>
                <a:cs typeface="Verdana"/>
              </a:rPr>
              <a:t> </a:t>
            </a:r>
            <a:r>
              <a:rPr sz="1500" i="1" spc="-25" dirty="0">
                <a:latin typeface="Verdana"/>
                <a:cs typeface="Verdana"/>
              </a:rPr>
              <a:t>недели </a:t>
            </a:r>
            <a:r>
              <a:rPr sz="1500" i="1" spc="-515" dirty="0">
                <a:latin typeface="Verdana"/>
                <a:cs typeface="Verdana"/>
              </a:rPr>
              <a:t> </a:t>
            </a:r>
            <a:r>
              <a:rPr sz="1500" i="1" spc="-125" dirty="0">
                <a:latin typeface="Verdana"/>
                <a:cs typeface="Verdana"/>
              </a:rPr>
              <a:t>(1-й </a:t>
            </a:r>
            <a:r>
              <a:rPr sz="1500" i="1" spc="-50" dirty="0">
                <a:latin typeface="Verdana"/>
                <a:cs typeface="Verdana"/>
              </a:rPr>
              <a:t>и </a:t>
            </a:r>
            <a:r>
              <a:rPr sz="1500" i="1" spc="-120" dirty="0">
                <a:latin typeface="Verdana"/>
                <a:cs typeface="Verdana"/>
              </a:rPr>
              <a:t>3-й </a:t>
            </a:r>
            <a:r>
              <a:rPr sz="1500" i="1" spc="-55" dirty="0">
                <a:latin typeface="Verdana"/>
                <a:cs typeface="Verdana"/>
              </a:rPr>
              <a:t>варианты), </a:t>
            </a:r>
            <a:r>
              <a:rPr sz="1500" i="1" spc="120" dirty="0">
                <a:latin typeface="Verdana"/>
                <a:cs typeface="Verdana"/>
              </a:rPr>
              <a:t>а </a:t>
            </a:r>
            <a:r>
              <a:rPr sz="1500" i="1" spc="-15" dirty="0">
                <a:latin typeface="Verdana"/>
                <a:cs typeface="Verdana"/>
              </a:rPr>
              <a:t>также </a:t>
            </a:r>
            <a:r>
              <a:rPr sz="1500" i="1" spc="185" dirty="0">
                <a:latin typeface="Verdana"/>
                <a:cs typeface="Verdana"/>
              </a:rPr>
              <a:t>с </a:t>
            </a:r>
            <a:r>
              <a:rPr sz="1500" i="1" spc="-10" dirty="0">
                <a:latin typeface="Verdana"/>
                <a:cs typeface="Verdana"/>
              </a:rPr>
              <a:t>учетом </a:t>
            </a:r>
            <a:r>
              <a:rPr sz="1500" i="1" spc="-90" dirty="0">
                <a:latin typeface="Verdana"/>
                <a:cs typeface="Verdana"/>
              </a:rPr>
              <a:t>изучения </a:t>
            </a:r>
            <a:r>
              <a:rPr sz="1500" i="1" spc="-35" dirty="0">
                <a:latin typeface="Verdana"/>
                <a:cs typeface="Verdana"/>
              </a:rPr>
              <a:t>второго </a:t>
            </a:r>
            <a:r>
              <a:rPr sz="1500" i="1" spc="10" dirty="0">
                <a:latin typeface="Verdana"/>
                <a:cs typeface="Verdana"/>
              </a:rPr>
              <a:t>иностранного </a:t>
            </a:r>
            <a:r>
              <a:rPr sz="1500" i="1" spc="-100" dirty="0">
                <a:latin typeface="Verdana"/>
                <a:cs typeface="Verdana"/>
              </a:rPr>
              <a:t>языка </a:t>
            </a:r>
            <a:r>
              <a:rPr sz="1500" i="1" spc="-95" dirty="0">
                <a:latin typeface="Verdana"/>
                <a:cs typeface="Verdana"/>
              </a:rPr>
              <a:t> </a:t>
            </a:r>
            <a:r>
              <a:rPr sz="1500" i="1" spc="-125" dirty="0">
                <a:latin typeface="Verdana"/>
                <a:cs typeface="Verdana"/>
              </a:rPr>
              <a:t>(4-й</a:t>
            </a:r>
            <a:r>
              <a:rPr sz="1500" i="1" spc="-105" dirty="0">
                <a:latin typeface="Verdana"/>
                <a:cs typeface="Verdana"/>
              </a:rPr>
              <a:t> </a:t>
            </a:r>
            <a:r>
              <a:rPr sz="1500" i="1" spc="-60" dirty="0">
                <a:latin typeface="Verdana"/>
                <a:cs typeface="Verdana"/>
              </a:rPr>
              <a:t>вариант);</a:t>
            </a:r>
            <a:endParaRPr sz="1500">
              <a:latin typeface="Verdana"/>
              <a:cs typeface="Verdana"/>
            </a:endParaRPr>
          </a:p>
          <a:p>
            <a:pPr marL="12700" marR="5080" algn="just">
              <a:lnSpc>
                <a:spcPct val="100299"/>
              </a:lnSpc>
              <a:spcBef>
                <a:spcPts val="185"/>
              </a:spcBef>
              <a:buFont typeface="Arial"/>
              <a:buChar char="►"/>
              <a:tabLst>
                <a:tab pos="262890" algn="l"/>
              </a:tabLst>
            </a:pPr>
            <a:r>
              <a:rPr sz="1500" i="1" spc="-30" dirty="0">
                <a:latin typeface="Verdana"/>
                <a:cs typeface="Verdana"/>
              </a:rPr>
              <a:t>варианты </a:t>
            </a:r>
            <a:r>
              <a:rPr sz="1500" i="1" spc="-130" dirty="0">
                <a:latin typeface="Verdana"/>
                <a:cs typeface="Verdana"/>
              </a:rPr>
              <a:t>2, </a:t>
            </a:r>
            <a:r>
              <a:rPr sz="1500" i="1" spc="-125" dirty="0">
                <a:latin typeface="Verdana"/>
                <a:cs typeface="Verdana"/>
              </a:rPr>
              <a:t>5 </a:t>
            </a:r>
            <a:r>
              <a:rPr sz="1500" i="1" spc="-204" dirty="0">
                <a:latin typeface="Verdana"/>
                <a:cs typeface="Verdana"/>
              </a:rPr>
              <a:t>– </a:t>
            </a:r>
            <a:r>
              <a:rPr sz="1500" i="1" spc="-140" dirty="0">
                <a:latin typeface="Verdana"/>
                <a:cs typeface="Verdana"/>
              </a:rPr>
              <a:t>для </a:t>
            </a:r>
            <a:r>
              <a:rPr sz="1500" i="1" spc="-5" dirty="0">
                <a:latin typeface="Verdana"/>
                <a:cs typeface="Verdana"/>
              </a:rPr>
              <a:t>общеобразовательных </a:t>
            </a:r>
            <a:r>
              <a:rPr sz="1500" i="1" spc="-25" dirty="0">
                <a:latin typeface="Verdana"/>
                <a:cs typeface="Verdana"/>
              </a:rPr>
              <a:t>организаций, </a:t>
            </a:r>
            <a:r>
              <a:rPr sz="1500" i="1" spc="-195" dirty="0">
                <a:latin typeface="Verdana"/>
                <a:cs typeface="Verdana"/>
              </a:rPr>
              <a:t>в </a:t>
            </a:r>
            <a:r>
              <a:rPr sz="1500" i="1" spc="-50" dirty="0">
                <a:latin typeface="Verdana"/>
                <a:cs typeface="Verdana"/>
              </a:rPr>
              <a:t>которых </a:t>
            </a:r>
            <a:r>
              <a:rPr sz="1500" i="1" spc="-10" dirty="0">
                <a:latin typeface="Verdana"/>
                <a:cs typeface="Verdana"/>
              </a:rPr>
              <a:t>обучение </a:t>
            </a:r>
            <a:r>
              <a:rPr sz="1500" i="1" spc="-5" dirty="0">
                <a:latin typeface="Verdana"/>
                <a:cs typeface="Verdana"/>
              </a:rPr>
              <a:t> </a:t>
            </a:r>
            <a:r>
              <a:rPr sz="1500" i="1" spc="-200" dirty="0">
                <a:latin typeface="Verdana"/>
                <a:cs typeface="Verdana"/>
              </a:rPr>
              <a:t>в</a:t>
            </a:r>
            <a:r>
              <a:rPr sz="1500" i="1" spc="-5" dirty="0">
                <a:latin typeface="Verdana"/>
                <a:cs typeface="Verdana"/>
              </a:rPr>
              <a:t>едется</a:t>
            </a:r>
            <a:r>
              <a:rPr sz="1500" i="1" spc="-110" dirty="0">
                <a:latin typeface="Verdana"/>
                <a:cs typeface="Verdana"/>
              </a:rPr>
              <a:t> </a:t>
            </a:r>
            <a:r>
              <a:rPr sz="1500" i="1" spc="35" dirty="0">
                <a:latin typeface="Verdana"/>
                <a:cs typeface="Verdana"/>
              </a:rPr>
              <a:t>н</a:t>
            </a:r>
            <a:r>
              <a:rPr sz="1500" i="1" spc="40" dirty="0">
                <a:latin typeface="Verdana"/>
                <a:cs typeface="Verdana"/>
              </a:rPr>
              <a:t>а</a:t>
            </a:r>
            <a:r>
              <a:rPr sz="1500" i="1" spc="-114" dirty="0">
                <a:latin typeface="Verdana"/>
                <a:cs typeface="Verdana"/>
              </a:rPr>
              <a:t> </a:t>
            </a:r>
            <a:r>
              <a:rPr sz="1500" i="1" spc="-5" dirty="0">
                <a:latin typeface="Verdana"/>
                <a:cs typeface="Verdana"/>
              </a:rPr>
              <a:t>р</a:t>
            </a:r>
            <a:r>
              <a:rPr sz="1500" i="1" spc="5" dirty="0">
                <a:latin typeface="Verdana"/>
                <a:cs typeface="Verdana"/>
              </a:rPr>
              <a:t>у</a:t>
            </a:r>
            <a:r>
              <a:rPr sz="1500" i="1" spc="180" dirty="0">
                <a:latin typeface="Verdana"/>
                <a:cs typeface="Verdana"/>
              </a:rPr>
              <a:t>с</a:t>
            </a:r>
            <a:r>
              <a:rPr sz="1500" i="1" spc="90" dirty="0">
                <a:latin typeface="Verdana"/>
                <a:cs typeface="Verdana"/>
              </a:rPr>
              <a:t>ском</a:t>
            </a:r>
            <a:r>
              <a:rPr sz="1500" i="1" spc="-114" dirty="0">
                <a:latin typeface="Verdana"/>
                <a:cs typeface="Verdana"/>
              </a:rPr>
              <a:t> </a:t>
            </a:r>
            <a:r>
              <a:rPr sz="1500" i="1" spc="-160" dirty="0">
                <a:latin typeface="Verdana"/>
                <a:cs typeface="Verdana"/>
              </a:rPr>
              <a:t>язы</a:t>
            </a:r>
            <a:r>
              <a:rPr sz="1500" i="1" spc="-145" dirty="0">
                <a:latin typeface="Verdana"/>
                <a:cs typeface="Verdana"/>
              </a:rPr>
              <a:t>к</a:t>
            </a:r>
            <a:r>
              <a:rPr sz="1500" i="1" spc="-25" dirty="0">
                <a:latin typeface="Verdana"/>
                <a:cs typeface="Verdana"/>
              </a:rPr>
              <a:t>е,</a:t>
            </a:r>
            <a:r>
              <a:rPr sz="1500" i="1" spc="-100" dirty="0">
                <a:latin typeface="Verdana"/>
                <a:cs typeface="Verdana"/>
              </a:rPr>
              <a:t> </a:t>
            </a:r>
            <a:r>
              <a:rPr sz="1500" i="1" spc="10" dirty="0">
                <a:latin typeface="Verdana"/>
                <a:cs typeface="Verdana"/>
              </a:rPr>
              <a:t>н</a:t>
            </a:r>
            <a:r>
              <a:rPr sz="1500" i="1" spc="15" dirty="0">
                <a:latin typeface="Verdana"/>
                <a:cs typeface="Verdana"/>
              </a:rPr>
              <a:t>о</a:t>
            </a:r>
            <a:r>
              <a:rPr sz="1500" i="1" spc="-135" dirty="0">
                <a:latin typeface="Verdana"/>
                <a:cs typeface="Verdana"/>
              </a:rPr>
              <a:t> </a:t>
            </a:r>
            <a:r>
              <a:rPr sz="1500" i="1" spc="40" dirty="0">
                <a:latin typeface="Verdana"/>
                <a:cs typeface="Verdana"/>
              </a:rPr>
              <a:t>н</a:t>
            </a:r>
            <a:r>
              <a:rPr sz="1500" i="1" spc="30" dirty="0">
                <a:latin typeface="Verdana"/>
                <a:cs typeface="Verdana"/>
              </a:rPr>
              <a:t>а</a:t>
            </a:r>
            <a:r>
              <a:rPr sz="1500" i="1" spc="-65" dirty="0">
                <a:latin typeface="Verdana"/>
                <a:cs typeface="Verdana"/>
              </a:rPr>
              <a:t>ряд</a:t>
            </a:r>
            <a:r>
              <a:rPr sz="1500" i="1" spc="-60" dirty="0">
                <a:latin typeface="Verdana"/>
                <a:cs typeface="Verdana"/>
              </a:rPr>
              <a:t>у</a:t>
            </a:r>
            <a:r>
              <a:rPr sz="1500" i="1" spc="-110" dirty="0">
                <a:latin typeface="Verdana"/>
                <a:cs typeface="Verdana"/>
              </a:rPr>
              <a:t> </a:t>
            </a:r>
            <a:r>
              <a:rPr sz="1500" i="1" spc="190" dirty="0">
                <a:latin typeface="Verdana"/>
                <a:cs typeface="Verdana"/>
              </a:rPr>
              <a:t>с</a:t>
            </a:r>
            <a:r>
              <a:rPr sz="1500" i="1" spc="-110" dirty="0">
                <a:latin typeface="Verdana"/>
                <a:cs typeface="Verdana"/>
              </a:rPr>
              <a:t> </a:t>
            </a:r>
            <a:r>
              <a:rPr sz="1500" i="1" spc="40" dirty="0">
                <a:latin typeface="Verdana"/>
                <a:cs typeface="Verdana"/>
              </a:rPr>
              <a:t>ни</a:t>
            </a:r>
            <a:r>
              <a:rPr sz="1500" i="1" spc="50" dirty="0">
                <a:latin typeface="Verdana"/>
                <a:cs typeface="Verdana"/>
              </a:rPr>
              <a:t>м</a:t>
            </a:r>
            <a:r>
              <a:rPr sz="1500" i="1" spc="-110" dirty="0">
                <a:latin typeface="Verdana"/>
                <a:cs typeface="Verdana"/>
              </a:rPr>
              <a:t> </a:t>
            </a:r>
            <a:r>
              <a:rPr sz="1500" i="1" spc="-105" dirty="0">
                <a:latin typeface="Verdana"/>
                <a:cs typeface="Verdana"/>
              </a:rPr>
              <a:t>и</a:t>
            </a:r>
            <a:r>
              <a:rPr sz="1500" i="1" spc="-114" dirty="0">
                <a:latin typeface="Verdana"/>
                <a:cs typeface="Verdana"/>
              </a:rPr>
              <a:t>з</a:t>
            </a:r>
            <a:r>
              <a:rPr sz="1500" i="1" spc="-80" dirty="0">
                <a:latin typeface="Verdana"/>
                <a:cs typeface="Verdana"/>
              </a:rPr>
              <a:t>у</a:t>
            </a:r>
            <a:r>
              <a:rPr sz="1500" i="1" spc="-5" dirty="0">
                <a:latin typeface="Verdana"/>
                <a:cs typeface="Verdana"/>
              </a:rPr>
              <a:t>ча</a:t>
            </a:r>
            <a:r>
              <a:rPr sz="1500" i="1" spc="-15" dirty="0">
                <a:latin typeface="Verdana"/>
                <a:cs typeface="Verdana"/>
              </a:rPr>
              <a:t>е</a:t>
            </a:r>
            <a:r>
              <a:rPr sz="1500" i="1" spc="25" dirty="0">
                <a:latin typeface="Verdana"/>
                <a:cs typeface="Verdana"/>
              </a:rPr>
              <a:t>т</a:t>
            </a:r>
            <a:r>
              <a:rPr sz="1500" i="1" spc="30" dirty="0">
                <a:latin typeface="Verdana"/>
                <a:cs typeface="Verdana"/>
              </a:rPr>
              <a:t>с</a:t>
            </a:r>
            <a:r>
              <a:rPr sz="1500" i="1" spc="-195" dirty="0">
                <a:latin typeface="Verdana"/>
                <a:cs typeface="Verdana"/>
              </a:rPr>
              <a:t>я</a:t>
            </a:r>
            <a:r>
              <a:rPr sz="1500" i="1" spc="-105" dirty="0">
                <a:latin typeface="Verdana"/>
                <a:cs typeface="Verdana"/>
              </a:rPr>
              <a:t> </a:t>
            </a:r>
            <a:r>
              <a:rPr sz="1500" i="1" spc="-15" dirty="0">
                <a:latin typeface="Verdana"/>
                <a:cs typeface="Verdana"/>
              </a:rPr>
              <a:t>один</a:t>
            </a:r>
            <a:r>
              <a:rPr sz="1500" i="1" spc="-114" dirty="0">
                <a:latin typeface="Verdana"/>
                <a:cs typeface="Verdana"/>
              </a:rPr>
              <a:t> </a:t>
            </a:r>
            <a:r>
              <a:rPr sz="1500" i="1" spc="-110" dirty="0">
                <a:latin typeface="Verdana"/>
                <a:cs typeface="Verdana"/>
              </a:rPr>
              <a:t>и</a:t>
            </a:r>
            <a:r>
              <a:rPr sz="1500" i="1" spc="-90" dirty="0">
                <a:latin typeface="Verdana"/>
                <a:cs typeface="Verdana"/>
              </a:rPr>
              <a:t>з</a:t>
            </a:r>
            <a:r>
              <a:rPr sz="1500" i="1" spc="-125" dirty="0">
                <a:latin typeface="Verdana"/>
                <a:cs typeface="Verdana"/>
              </a:rPr>
              <a:t> </a:t>
            </a:r>
            <a:r>
              <a:rPr sz="1500" i="1" spc="20" dirty="0">
                <a:latin typeface="Verdana"/>
                <a:cs typeface="Verdana"/>
              </a:rPr>
              <a:t>го</a:t>
            </a:r>
            <a:r>
              <a:rPr sz="1500" i="1" spc="25" dirty="0">
                <a:latin typeface="Verdana"/>
                <a:cs typeface="Verdana"/>
              </a:rPr>
              <a:t>с</a:t>
            </a:r>
            <a:r>
              <a:rPr sz="1500" i="1" spc="15" dirty="0">
                <a:latin typeface="Verdana"/>
                <a:cs typeface="Verdana"/>
              </a:rPr>
              <a:t>уда</a:t>
            </a:r>
            <a:r>
              <a:rPr sz="1500" i="1" spc="10" dirty="0">
                <a:latin typeface="Verdana"/>
                <a:cs typeface="Verdana"/>
              </a:rPr>
              <a:t>р</a:t>
            </a:r>
            <a:r>
              <a:rPr sz="1500" i="1" spc="30" dirty="0">
                <a:latin typeface="Verdana"/>
                <a:cs typeface="Verdana"/>
              </a:rPr>
              <a:t>ст</a:t>
            </a:r>
            <a:r>
              <a:rPr sz="1500" i="1" spc="-200" dirty="0">
                <a:latin typeface="Verdana"/>
                <a:cs typeface="Verdana"/>
              </a:rPr>
              <a:t>в</a:t>
            </a:r>
            <a:r>
              <a:rPr sz="1500" i="1" spc="20" dirty="0">
                <a:latin typeface="Verdana"/>
                <a:cs typeface="Verdana"/>
              </a:rPr>
              <a:t>е</a:t>
            </a:r>
            <a:r>
              <a:rPr sz="1500" i="1" spc="10" dirty="0">
                <a:latin typeface="Verdana"/>
                <a:cs typeface="Verdana"/>
              </a:rPr>
              <a:t>н</a:t>
            </a:r>
            <a:r>
              <a:rPr sz="1500" i="1" spc="-35" dirty="0">
                <a:latin typeface="Verdana"/>
                <a:cs typeface="Verdana"/>
              </a:rPr>
              <a:t>н</a:t>
            </a:r>
            <a:r>
              <a:rPr sz="1500" i="1" spc="-140" dirty="0">
                <a:latin typeface="Verdana"/>
                <a:cs typeface="Verdana"/>
              </a:rPr>
              <a:t>ы</a:t>
            </a:r>
            <a:r>
              <a:rPr sz="1500" i="1" spc="-125" dirty="0">
                <a:latin typeface="Verdana"/>
                <a:cs typeface="Verdana"/>
              </a:rPr>
              <a:t>х  языков</a:t>
            </a:r>
            <a:r>
              <a:rPr sz="1500" i="1" spc="-120" dirty="0">
                <a:latin typeface="Verdana"/>
                <a:cs typeface="Verdana"/>
              </a:rPr>
              <a:t> </a:t>
            </a:r>
            <a:r>
              <a:rPr sz="1500" i="1" dirty="0">
                <a:latin typeface="Verdana"/>
                <a:cs typeface="Verdana"/>
              </a:rPr>
              <a:t>республик </a:t>
            </a:r>
            <a:r>
              <a:rPr sz="1500" i="1" spc="40" dirty="0">
                <a:latin typeface="Verdana"/>
                <a:cs typeface="Verdana"/>
              </a:rPr>
              <a:t>Российской </a:t>
            </a:r>
            <a:r>
              <a:rPr sz="1500" i="1" spc="20" dirty="0">
                <a:latin typeface="Verdana"/>
                <a:cs typeface="Verdana"/>
              </a:rPr>
              <a:t>Федерации </a:t>
            </a:r>
            <a:r>
              <a:rPr sz="1500" i="1" spc="-50" dirty="0">
                <a:latin typeface="Verdana"/>
                <a:cs typeface="Verdana"/>
              </a:rPr>
              <a:t>и</a:t>
            </a:r>
            <a:r>
              <a:rPr sz="1500" i="1" spc="-45" dirty="0">
                <a:latin typeface="Verdana"/>
                <a:cs typeface="Verdana"/>
              </a:rPr>
              <a:t> </a:t>
            </a:r>
            <a:r>
              <a:rPr sz="1500" i="1" spc="-105" dirty="0">
                <a:latin typeface="Verdana"/>
                <a:cs typeface="Verdana"/>
              </a:rPr>
              <a:t>(или)</a:t>
            </a:r>
            <a:r>
              <a:rPr sz="1500" i="1" spc="-100" dirty="0">
                <a:latin typeface="Verdana"/>
                <a:cs typeface="Verdana"/>
              </a:rPr>
              <a:t> </a:t>
            </a:r>
            <a:r>
              <a:rPr sz="1500" i="1" spc="-15" dirty="0">
                <a:latin typeface="Verdana"/>
                <a:cs typeface="Verdana"/>
              </a:rPr>
              <a:t>один </a:t>
            </a:r>
            <a:r>
              <a:rPr sz="1500" i="1" spc="-100" dirty="0">
                <a:latin typeface="Verdana"/>
                <a:cs typeface="Verdana"/>
              </a:rPr>
              <a:t>из</a:t>
            </a:r>
            <a:r>
              <a:rPr sz="1500" i="1" spc="-95" dirty="0">
                <a:latin typeface="Verdana"/>
                <a:cs typeface="Verdana"/>
              </a:rPr>
              <a:t> </a:t>
            </a:r>
            <a:r>
              <a:rPr sz="1500" i="1" spc="-125" dirty="0">
                <a:latin typeface="Verdana"/>
                <a:cs typeface="Verdana"/>
              </a:rPr>
              <a:t>языков</a:t>
            </a:r>
            <a:r>
              <a:rPr sz="1500" i="1" spc="-120" dirty="0">
                <a:latin typeface="Verdana"/>
                <a:cs typeface="Verdana"/>
              </a:rPr>
              <a:t> </a:t>
            </a:r>
            <a:r>
              <a:rPr sz="1500" i="1" spc="10" dirty="0">
                <a:latin typeface="Verdana"/>
                <a:cs typeface="Verdana"/>
              </a:rPr>
              <a:t>народов </a:t>
            </a:r>
            <a:r>
              <a:rPr sz="1500" i="1" spc="15" dirty="0">
                <a:latin typeface="Verdana"/>
                <a:cs typeface="Verdana"/>
              </a:rPr>
              <a:t> </a:t>
            </a:r>
            <a:r>
              <a:rPr sz="1500" i="1" spc="40" dirty="0">
                <a:latin typeface="Verdana"/>
                <a:cs typeface="Verdana"/>
              </a:rPr>
              <a:t>Российской</a:t>
            </a:r>
            <a:r>
              <a:rPr sz="1500" i="1" spc="-105" dirty="0">
                <a:latin typeface="Verdana"/>
                <a:cs typeface="Verdana"/>
              </a:rPr>
              <a:t> </a:t>
            </a:r>
            <a:r>
              <a:rPr sz="1500" i="1" spc="5" dirty="0">
                <a:latin typeface="Verdana"/>
                <a:cs typeface="Verdana"/>
              </a:rPr>
              <a:t>Федерации,</a:t>
            </a:r>
            <a:r>
              <a:rPr sz="1500" i="1" spc="-110" dirty="0">
                <a:latin typeface="Verdana"/>
                <a:cs typeface="Verdana"/>
              </a:rPr>
              <a:t> </a:t>
            </a:r>
            <a:r>
              <a:rPr sz="1500" i="1" spc="-135" dirty="0">
                <a:latin typeface="Verdana"/>
                <a:cs typeface="Verdana"/>
              </a:rPr>
              <a:t>для</a:t>
            </a:r>
            <a:r>
              <a:rPr sz="1500" i="1" spc="-125" dirty="0">
                <a:latin typeface="Verdana"/>
                <a:cs typeface="Verdana"/>
              </a:rPr>
              <a:t> </a:t>
            </a:r>
            <a:r>
              <a:rPr sz="1500" i="1" spc="-60" dirty="0">
                <a:latin typeface="Verdana"/>
                <a:cs typeface="Verdana"/>
              </a:rPr>
              <a:t>5-дневной</a:t>
            </a:r>
            <a:r>
              <a:rPr sz="1500" i="1" spc="-105" dirty="0">
                <a:latin typeface="Verdana"/>
                <a:cs typeface="Verdana"/>
              </a:rPr>
              <a:t> </a:t>
            </a:r>
            <a:r>
              <a:rPr sz="1500" i="1" spc="-50" dirty="0">
                <a:latin typeface="Verdana"/>
                <a:cs typeface="Verdana"/>
              </a:rPr>
              <a:t>и</a:t>
            </a:r>
            <a:r>
              <a:rPr sz="1500" i="1" spc="-125" dirty="0">
                <a:latin typeface="Verdana"/>
                <a:cs typeface="Verdana"/>
              </a:rPr>
              <a:t> </a:t>
            </a:r>
            <a:r>
              <a:rPr sz="1500" i="1" spc="-60" dirty="0">
                <a:latin typeface="Verdana"/>
                <a:cs typeface="Verdana"/>
              </a:rPr>
              <a:t>6-дневной</a:t>
            </a:r>
            <a:r>
              <a:rPr sz="1500" i="1" spc="-100" dirty="0">
                <a:latin typeface="Verdana"/>
                <a:cs typeface="Verdana"/>
              </a:rPr>
              <a:t> </a:t>
            </a:r>
            <a:r>
              <a:rPr sz="1500" i="1" spc="-20" dirty="0">
                <a:latin typeface="Verdana"/>
                <a:cs typeface="Verdana"/>
              </a:rPr>
              <a:t>учебной</a:t>
            </a:r>
            <a:r>
              <a:rPr sz="1500" i="1" spc="-125" dirty="0">
                <a:latin typeface="Verdana"/>
                <a:cs typeface="Verdana"/>
              </a:rPr>
              <a:t> </a:t>
            </a:r>
            <a:r>
              <a:rPr sz="1500" i="1" spc="-60" dirty="0">
                <a:latin typeface="Verdana"/>
                <a:cs typeface="Verdana"/>
              </a:rPr>
              <a:t>недели;</a:t>
            </a:r>
            <a:endParaRPr sz="1500">
              <a:latin typeface="Verdana"/>
              <a:cs typeface="Verdana"/>
            </a:endParaRPr>
          </a:p>
          <a:p>
            <a:pPr marL="12700" marR="6350" algn="just">
              <a:lnSpc>
                <a:spcPct val="100400"/>
              </a:lnSpc>
              <a:spcBef>
                <a:spcPts val="185"/>
              </a:spcBef>
              <a:buFont typeface="Arial"/>
              <a:buChar char="►"/>
              <a:tabLst>
                <a:tab pos="302260" algn="l"/>
              </a:tabLst>
            </a:pPr>
            <a:r>
              <a:rPr sz="1500" i="1" spc="-15" dirty="0">
                <a:latin typeface="Verdana"/>
                <a:cs typeface="Verdana"/>
              </a:rPr>
              <a:t>вариант </a:t>
            </a:r>
            <a:r>
              <a:rPr sz="1500" i="1" spc="-125" dirty="0">
                <a:latin typeface="Verdana"/>
                <a:cs typeface="Verdana"/>
              </a:rPr>
              <a:t>6</a:t>
            </a:r>
            <a:r>
              <a:rPr sz="1500" i="1" spc="-120" dirty="0">
                <a:latin typeface="Verdana"/>
                <a:cs typeface="Verdana"/>
              </a:rPr>
              <a:t> </a:t>
            </a:r>
            <a:r>
              <a:rPr sz="1500" i="1" spc="-204" dirty="0">
                <a:latin typeface="Verdana"/>
                <a:cs typeface="Verdana"/>
              </a:rPr>
              <a:t>–</a:t>
            </a:r>
            <a:r>
              <a:rPr sz="1500" i="1" spc="-200" dirty="0">
                <a:latin typeface="Verdana"/>
                <a:cs typeface="Verdana"/>
              </a:rPr>
              <a:t> </a:t>
            </a:r>
            <a:r>
              <a:rPr sz="1500" i="1" spc="-140" dirty="0">
                <a:latin typeface="Verdana"/>
                <a:cs typeface="Verdana"/>
              </a:rPr>
              <a:t>для</a:t>
            </a:r>
            <a:r>
              <a:rPr sz="1500" i="1" spc="-135" dirty="0">
                <a:latin typeface="Verdana"/>
                <a:cs typeface="Verdana"/>
              </a:rPr>
              <a:t> </a:t>
            </a:r>
            <a:r>
              <a:rPr sz="1500" i="1" spc="-5" dirty="0">
                <a:latin typeface="Verdana"/>
                <a:cs typeface="Verdana"/>
              </a:rPr>
              <a:t>общеобразовательных </a:t>
            </a:r>
            <a:r>
              <a:rPr sz="1500" i="1" spc="-25" dirty="0">
                <a:latin typeface="Verdana"/>
                <a:cs typeface="Verdana"/>
              </a:rPr>
              <a:t>организаций, </a:t>
            </a:r>
            <a:r>
              <a:rPr sz="1500" i="1" spc="-195" dirty="0">
                <a:latin typeface="Verdana"/>
                <a:cs typeface="Verdana"/>
              </a:rPr>
              <a:t>в</a:t>
            </a:r>
            <a:r>
              <a:rPr sz="1500" i="1" spc="-190" dirty="0">
                <a:latin typeface="Verdana"/>
                <a:cs typeface="Verdana"/>
              </a:rPr>
              <a:t> </a:t>
            </a:r>
            <a:r>
              <a:rPr sz="1500" i="1" spc="-45" dirty="0">
                <a:latin typeface="Verdana"/>
                <a:cs typeface="Verdana"/>
              </a:rPr>
              <a:t>которых </a:t>
            </a:r>
            <a:r>
              <a:rPr sz="1500" i="1" spc="-10" dirty="0">
                <a:latin typeface="Verdana"/>
                <a:cs typeface="Verdana"/>
              </a:rPr>
              <a:t>обучение </a:t>
            </a:r>
            <a:r>
              <a:rPr sz="1500" i="1" spc="-5" dirty="0">
                <a:latin typeface="Verdana"/>
                <a:cs typeface="Verdana"/>
              </a:rPr>
              <a:t> </a:t>
            </a:r>
            <a:r>
              <a:rPr sz="1500" i="1" spc="-35" dirty="0">
                <a:latin typeface="Verdana"/>
                <a:cs typeface="Verdana"/>
              </a:rPr>
              <a:t>ведется </a:t>
            </a:r>
            <a:r>
              <a:rPr sz="1500" i="1" spc="35" dirty="0">
                <a:latin typeface="Verdana"/>
                <a:cs typeface="Verdana"/>
              </a:rPr>
              <a:t>на </a:t>
            </a:r>
            <a:r>
              <a:rPr sz="1500" i="1" spc="60" dirty="0">
                <a:latin typeface="Verdana"/>
                <a:cs typeface="Verdana"/>
              </a:rPr>
              <a:t>родном </a:t>
            </a:r>
            <a:r>
              <a:rPr sz="1500" i="1" spc="30" dirty="0">
                <a:latin typeface="Verdana"/>
                <a:cs typeface="Verdana"/>
              </a:rPr>
              <a:t>(нерусском) </a:t>
            </a:r>
            <a:r>
              <a:rPr sz="1500" i="1" spc="-110" dirty="0">
                <a:latin typeface="Verdana"/>
                <a:cs typeface="Verdana"/>
              </a:rPr>
              <a:t>языке </a:t>
            </a:r>
            <a:r>
              <a:rPr sz="1500" i="1" spc="-100" dirty="0">
                <a:latin typeface="Verdana"/>
                <a:cs typeface="Verdana"/>
              </a:rPr>
              <a:t>из </a:t>
            </a:r>
            <a:r>
              <a:rPr sz="1500" i="1" spc="-20" dirty="0">
                <a:latin typeface="Verdana"/>
                <a:cs typeface="Verdana"/>
              </a:rPr>
              <a:t>числа </a:t>
            </a:r>
            <a:r>
              <a:rPr sz="1500" i="1" spc="-125" dirty="0">
                <a:latin typeface="Verdana"/>
                <a:cs typeface="Verdana"/>
              </a:rPr>
              <a:t>языков </a:t>
            </a:r>
            <a:r>
              <a:rPr sz="1500" i="1" spc="10" dirty="0">
                <a:latin typeface="Verdana"/>
                <a:cs typeface="Verdana"/>
              </a:rPr>
              <a:t>народов </a:t>
            </a:r>
            <a:r>
              <a:rPr sz="1500" i="1" spc="45" dirty="0">
                <a:latin typeface="Verdana"/>
                <a:cs typeface="Verdana"/>
              </a:rPr>
              <a:t>Российской </a:t>
            </a:r>
            <a:r>
              <a:rPr sz="1500" i="1" spc="50" dirty="0">
                <a:latin typeface="Verdana"/>
                <a:cs typeface="Verdana"/>
              </a:rPr>
              <a:t> </a:t>
            </a:r>
            <a:r>
              <a:rPr sz="1500" i="1" spc="20" dirty="0">
                <a:latin typeface="Verdana"/>
                <a:cs typeface="Verdana"/>
              </a:rPr>
              <a:t>Федерации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056" y="4115206"/>
            <a:ext cx="85032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При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реализации 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1-2,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4-5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вариантов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федерального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учебного 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плана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количество 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часов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на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физическую 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культуру</a:t>
            </a:r>
            <a:r>
              <a:rPr sz="1000" b="1" i="1" spc="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50" dirty="0">
                <a:solidFill>
                  <a:srgbClr val="FF0000"/>
                </a:solidFill>
                <a:latin typeface="Verdana"/>
                <a:cs typeface="Verdana"/>
              </a:rPr>
              <a:t>составляет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2, 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55" dirty="0">
                <a:solidFill>
                  <a:srgbClr val="FF0000"/>
                </a:solidFill>
                <a:latin typeface="Verdana"/>
                <a:cs typeface="Verdana"/>
              </a:rPr>
              <a:t>третий </a:t>
            </a:r>
            <a:r>
              <a:rPr sz="1000" b="1" i="1" spc="-35" dirty="0">
                <a:solidFill>
                  <a:srgbClr val="FF0000"/>
                </a:solidFill>
                <a:latin typeface="Verdana"/>
                <a:cs typeface="Verdana"/>
              </a:rPr>
              <a:t>час </a:t>
            </a:r>
            <a:r>
              <a:rPr sz="1000" b="1" i="1" spc="-55" dirty="0">
                <a:solidFill>
                  <a:srgbClr val="FF0000"/>
                </a:solidFill>
                <a:latin typeface="Verdana"/>
                <a:cs typeface="Verdana"/>
              </a:rPr>
              <a:t>рекомендуется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реализовывать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образовательной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организацией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за </a:t>
            </a:r>
            <a:r>
              <a:rPr sz="1000" b="1" i="1" spc="-30" dirty="0">
                <a:solidFill>
                  <a:srgbClr val="FF0000"/>
                </a:solidFill>
                <a:latin typeface="Verdana"/>
                <a:cs typeface="Verdana"/>
              </a:rPr>
              <a:t>счет </a:t>
            </a:r>
            <a:r>
              <a:rPr sz="1000" b="1" i="1" spc="-55" dirty="0">
                <a:solidFill>
                  <a:srgbClr val="FF0000"/>
                </a:solidFill>
                <a:latin typeface="Verdana"/>
                <a:cs typeface="Verdana"/>
              </a:rPr>
              <a:t>часов 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внеурочной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деятельности </a:t>
            </a:r>
            <a:r>
              <a:rPr sz="1000" b="1" i="1" spc="-125" dirty="0">
                <a:solidFill>
                  <a:srgbClr val="FF0000"/>
                </a:solidFill>
                <a:latin typeface="Verdana"/>
                <a:cs typeface="Verdana"/>
              </a:rPr>
              <a:t>и </a:t>
            </a:r>
            <a:r>
              <a:rPr sz="1000" b="1" i="1" spc="-155" dirty="0">
                <a:solidFill>
                  <a:srgbClr val="FF0000"/>
                </a:solidFill>
                <a:latin typeface="Verdana"/>
                <a:cs typeface="Verdana"/>
              </a:rPr>
              <a:t>(или)</a:t>
            </a:r>
            <a:r>
              <a:rPr sz="1000" b="1" i="1" spc="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за </a:t>
            </a:r>
            <a:r>
              <a:rPr sz="1000" b="1" i="1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35" dirty="0">
                <a:solidFill>
                  <a:srgbClr val="FF0000"/>
                </a:solidFill>
                <a:latin typeface="Verdana"/>
                <a:cs typeface="Verdana"/>
              </a:rPr>
              <a:t>счет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посещения обучающимися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спортивных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секций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школьных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спортивных 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клубов, 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включая 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использование </a:t>
            </a:r>
            <a:r>
              <a:rPr sz="1000" b="1" i="1" spc="-100" dirty="0">
                <a:solidFill>
                  <a:srgbClr val="FF0000"/>
                </a:solidFill>
                <a:latin typeface="Verdana"/>
                <a:cs typeface="Verdana"/>
              </a:rPr>
              <a:t>учебных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модулей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по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 видам</a:t>
            </a:r>
            <a:r>
              <a:rPr sz="1000" b="1" i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35" dirty="0">
                <a:solidFill>
                  <a:srgbClr val="FF0000"/>
                </a:solidFill>
                <a:latin typeface="Verdana"/>
                <a:cs typeface="Verdana"/>
              </a:rPr>
              <a:t>спорта</a:t>
            </a:r>
            <a:endParaRPr sz="1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При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реализации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модуля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25" dirty="0">
                <a:solidFill>
                  <a:srgbClr val="FF0000"/>
                </a:solidFill>
                <a:latin typeface="Verdana"/>
                <a:cs typeface="Verdana"/>
              </a:rPr>
              <a:t>«Введение</a:t>
            </a:r>
            <a:r>
              <a:rPr sz="1000" b="1" i="1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35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000" b="1" i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00" dirty="0">
                <a:solidFill>
                  <a:srgbClr val="FF0000"/>
                </a:solidFill>
                <a:latin typeface="Verdana"/>
                <a:cs typeface="Verdana"/>
              </a:rPr>
              <a:t>Новейшую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65" dirty="0">
                <a:solidFill>
                  <a:srgbClr val="FF0000"/>
                </a:solidFill>
                <a:latin typeface="Verdana"/>
                <a:cs typeface="Verdana"/>
              </a:rPr>
              <a:t>историю 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России»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35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000" b="1" i="1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45" dirty="0">
                <a:solidFill>
                  <a:srgbClr val="FF0000"/>
                </a:solidFill>
                <a:latin typeface="Verdana"/>
                <a:cs typeface="Verdana"/>
              </a:rPr>
              <a:t>курсе 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«История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14" dirty="0">
                <a:solidFill>
                  <a:srgbClr val="FF0000"/>
                </a:solidFill>
                <a:latin typeface="Verdana"/>
                <a:cs typeface="Verdana"/>
              </a:rPr>
              <a:t>России»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0" dirty="0">
                <a:solidFill>
                  <a:srgbClr val="FF0000"/>
                </a:solidFill>
                <a:latin typeface="Verdana"/>
                <a:cs typeface="Verdana"/>
              </a:rPr>
              <a:t>количество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часов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на </a:t>
            </a:r>
            <a:r>
              <a:rPr sz="1000" b="1" i="1" spc="-100" dirty="0">
                <a:solidFill>
                  <a:srgbClr val="FF0000"/>
                </a:solidFill>
                <a:latin typeface="Verdana"/>
                <a:cs typeface="Verdana"/>
              </a:rPr>
              <a:t>изучение </a:t>
            </a:r>
            <a:r>
              <a:rPr sz="1000" b="1" i="1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85" dirty="0">
                <a:solidFill>
                  <a:srgbClr val="FF0000"/>
                </a:solidFill>
                <a:latin typeface="Verdana"/>
                <a:cs typeface="Verdana"/>
              </a:rPr>
              <a:t>учебного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45" dirty="0">
                <a:solidFill>
                  <a:srgbClr val="FF0000"/>
                </a:solidFill>
                <a:latin typeface="Verdana"/>
                <a:cs typeface="Verdana"/>
              </a:rPr>
              <a:t>предмета</a:t>
            </a:r>
            <a:r>
              <a:rPr sz="1000" b="1" i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45" dirty="0">
                <a:solidFill>
                  <a:srgbClr val="FF0000"/>
                </a:solidFill>
                <a:latin typeface="Verdana"/>
                <a:cs typeface="Verdana"/>
              </a:rPr>
              <a:t>«История»</a:t>
            </a:r>
            <a:r>
              <a:rPr sz="10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75" dirty="0">
                <a:solidFill>
                  <a:srgbClr val="FF0000"/>
                </a:solidFill>
                <a:latin typeface="Verdana"/>
                <a:cs typeface="Verdana"/>
              </a:rPr>
              <a:t>История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России</a:t>
            </a:r>
            <a:r>
              <a:rPr sz="1000" b="1" i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35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0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55" dirty="0">
                <a:solidFill>
                  <a:srgbClr val="FF0000"/>
                </a:solidFill>
                <a:latin typeface="Verdana"/>
                <a:cs typeface="Verdana"/>
              </a:rPr>
              <a:t>9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40" dirty="0">
                <a:solidFill>
                  <a:srgbClr val="FF0000"/>
                </a:solidFill>
                <a:latin typeface="Verdana"/>
                <a:cs typeface="Verdana"/>
              </a:rPr>
              <a:t>классе</a:t>
            </a:r>
            <a:r>
              <a:rPr sz="10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10" dirty="0">
                <a:solidFill>
                  <a:srgbClr val="FF0000"/>
                </a:solidFill>
                <a:latin typeface="Verdana"/>
                <a:cs typeface="Verdana"/>
              </a:rPr>
              <a:t>должно</a:t>
            </a:r>
            <a:r>
              <a:rPr sz="1000" b="1" i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90" dirty="0">
                <a:solidFill>
                  <a:srgbClr val="FF0000"/>
                </a:solidFill>
                <a:latin typeface="Verdana"/>
                <a:cs typeface="Verdana"/>
              </a:rPr>
              <a:t>быть</a:t>
            </a:r>
            <a:r>
              <a:rPr sz="1000" b="1" i="1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00" dirty="0">
                <a:solidFill>
                  <a:srgbClr val="FF0000"/>
                </a:solidFill>
                <a:latin typeface="Verdana"/>
                <a:cs typeface="Verdana"/>
              </a:rPr>
              <a:t>увеличено</a:t>
            </a:r>
            <a:r>
              <a:rPr sz="1000" b="1" i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на</a:t>
            </a:r>
            <a:r>
              <a:rPr sz="1000" b="1" i="1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60" dirty="0">
                <a:solidFill>
                  <a:srgbClr val="FF0000"/>
                </a:solidFill>
                <a:latin typeface="Verdana"/>
                <a:cs typeface="Verdana"/>
              </a:rPr>
              <a:t>14</a:t>
            </a:r>
            <a:r>
              <a:rPr sz="1000" b="1" i="1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100" dirty="0">
                <a:solidFill>
                  <a:srgbClr val="FF0000"/>
                </a:solidFill>
                <a:latin typeface="Verdana"/>
                <a:cs typeface="Verdana"/>
              </a:rPr>
              <a:t>учебных</a:t>
            </a:r>
            <a:r>
              <a:rPr sz="1000" b="1" i="1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i="1" spc="-60" dirty="0">
                <a:solidFill>
                  <a:srgbClr val="FF0000"/>
                </a:solidFill>
                <a:latin typeface="Verdana"/>
                <a:cs typeface="Verdana"/>
              </a:rPr>
              <a:t>часов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8361" y="71120"/>
            <a:ext cx="18281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ФООП</a:t>
            </a:r>
            <a:r>
              <a:rPr spc="-100" dirty="0"/>
              <a:t> </a:t>
            </a:r>
            <a:r>
              <a:rPr spc="165" dirty="0"/>
              <a:t>ООО</a:t>
            </a:r>
          </a:p>
        </p:txBody>
      </p:sp>
      <p:sp>
        <p:nvSpPr>
          <p:cNvPr id="6" name="object 6"/>
          <p:cNvSpPr/>
          <p:nvPr/>
        </p:nvSpPr>
        <p:spPr>
          <a:xfrm>
            <a:off x="233133" y="1325981"/>
            <a:ext cx="306705" cy="2758440"/>
          </a:xfrm>
          <a:custGeom>
            <a:avLst/>
            <a:gdLst/>
            <a:ahLst/>
            <a:cxnLst/>
            <a:rect l="l" t="t" r="r" b="b"/>
            <a:pathLst>
              <a:path w="306705" h="2758440">
                <a:moveTo>
                  <a:pt x="306425" y="0"/>
                </a:moveTo>
                <a:lnTo>
                  <a:pt x="0" y="0"/>
                </a:lnTo>
                <a:lnTo>
                  <a:pt x="0" y="2757931"/>
                </a:lnTo>
                <a:lnTo>
                  <a:pt x="306425" y="2757931"/>
                </a:lnTo>
                <a:lnTo>
                  <a:pt x="3064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536" y="1398854"/>
            <a:ext cx="7484109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105"/>
              </a:spcBef>
              <a:buFont typeface="Arial"/>
              <a:buChar char="►"/>
              <a:tabLst>
                <a:tab pos="238760" algn="l"/>
              </a:tabLst>
            </a:pPr>
            <a:r>
              <a:rPr sz="1400" i="1" spc="-5" dirty="0">
                <a:latin typeface="Verdana"/>
                <a:cs typeface="Verdana"/>
              </a:rPr>
              <a:t>социально-экономический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10" dirty="0">
                <a:latin typeface="Verdana"/>
                <a:cs typeface="Verdana"/>
              </a:rPr>
              <a:t>профиль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25" dirty="0">
                <a:latin typeface="Verdana"/>
                <a:cs typeface="Verdana"/>
              </a:rPr>
              <a:t>(математика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85" dirty="0">
                <a:latin typeface="Verdana"/>
                <a:cs typeface="Verdana"/>
              </a:rPr>
              <a:t>(У)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15" dirty="0">
                <a:latin typeface="Verdana"/>
                <a:cs typeface="Verdana"/>
              </a:rPr>
              <a:t>обществознание</a:t>
            </a:r>
            <a:r>
              <a:rPr sz="1400" i="1" spc="-145" dirty="0">
                <a:latin typeface="Verdana"/>
                <a:cs typeface="Verdana"/>
              </a:rPr>
              <a:t> </a:t>
            </a:r>
            <a:r>
              <a:rPr sz="1400" i="1" spc="-100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670"/>
              </a:lnSpc>
              <a:spcBef>
                <a:spcPts val="75"/>
              </a:spcBef>
              <a:buFont typeface="Arial"/>
              <a:buChar char="►"/>
              <a:tabLst>
                <a:tab pos="497205" algn="l"/>
                <a:tab pos="497840" algn="l"/>
                <a:tab pos="3260725" algn="l"/>
                <a:tab pos="4390390" algn="l"/>
                <a:tab pos="5891530" algn="l"/>
                <a:tab pos="6489065" algn="l"/>
              </a:tabLst>
            </a:pPr>
            <a:r>
              <a:rPr sz="1400" i="1" spc="165" dirty="0">
                <a:latin typeface="Verdana"/>
                <a:cs typeface="Verdana"/>
              </a:rPr>
              <a:t>с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35" dirty="0">
                <a:latin typeface="Verdana"/>
                <a:cs typeface="Verdana"/>
              </a:rPr>
              <a:t>ц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50" dirty="0">
                <a:latin typeface="Verdana"/>
                <a:cs typeface="Verdana"/>
              </a:rPr>
              <a:t>аль</a:t>
            </a:r>
            <a:r>
              <a:rPr sz="1400" i="1" spc="-70" dirty="0">
                <a:latin typeface="Verdana"/>
                <a:cs typeface="Verdana"/>
              </a:rPr>
              <a:t>н</a:t>
            </a:r>
            <a:r>
              <a:rPr sz="1400" i="1" spc="65" dirty="0">
                <a:latin typeface="Verdana"/>
                <a:cs typeface="Verdana"/>
              </a:rPr>
              <a:t>о</a:t>
            </a:r>
            <a:r>
              <a:rPr sz="1400" i="1" spc="-185" dirty="0">
                <a:latin typeface="Verdana"/>
                <a:cs typeface="Verdana"/>
              </a:rPr>
              <a:t>-</a:t>
            </a:r>
            <a:r>
              <a:rPr sz="1400" i="1" spc="5" dirty="0">
                <a:latin typeface="Verdana"/>
                <a:cs typeface="Verdana"/>
              </a:rPr>
              <a:t>э</a:t>
            </a:r>
            <a:r>
              <a:rPr sz="1400" i="1" spc="-5" dirty="0">
                <a:latin typeface="Verdana"/>
                <a:cs typeface="Verdana"/>
              </a:rPr>
              <a:t>к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60" dirty="0">
                <a:latin typeface="Verdana"/>
                <a:cs typeface="Verdana"/>
              </a:rPr>
              <a:t>н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15" dirty="0">
                <a:latin typeface="Verdana"/>
                <a:cs typeface="Verdana"/>
              </a:rPr>
              <a:t>ми</a:t>
            </a:r>
            <a:r>
              <a:rPr sz="1400" i="1" spc="-20" dirty="0">
                <a:latin typeface="Verdana"/>
                <a:cs typeface="Verdana"/>
              </a:rPr>
              <a:t>ч</a:t>
            </a:r>
            <a:r>
              <a:rPr sz="1400" i="1" spc="60" dirty="0">
                <a:latin typeface="Verdana"/>
                <a:cs typeface="Verdana"/>
              </a:rPr>
              <a:t>е</a:t>
            </a:r>
            <a:r>
              <a:rPr sz="1400" i="1" spc="30" dirty="0">
                <a:latin typeface="Verdana"/>
                <a:cs typeface="Verdana"/>
              </a:rPr>
              <a:t>с</a:t>
            </a:r>
            <a:r>
              <a:rPr sz="1400" i="1" spc="25" dirty="0">
                <a:latin typeface="Verdana"/>
                <a:cs typeface="Verdana"/>
              </a:rPr>
              <a:t>к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40" dirty="0">
                <a:latin typeface="Verdana"/>
                <a:cs typeface="Verdana"/>
              </a:rPr>
              <a:t>й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45" dirty="0">
                <a:latin typeface="Verdana"/>
                <a:cs typeface="Verdana"/>
              </a:rPr>
              <a:t>п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330" dirty="0">
                <a:latin typeface="Verdana"/>
                <a:cs typeface="Verdana"/>
              </a:rPr>
              <a:t>ф</a:t>
            </a:r>
            <a:r>
              <a:rPr sz="1400" i="1" spc="-60" dirty="0">
                <a:latin typeface="Verdana"/>
                <a:cs typeface="Verdana"/>
              </a:rPr>
              <a:t>и</a:t>
            </a:r>
            <a:r>
              <a:rPr sz="1400" i="1" spc="-155" dirty="0">
                <a:latin typeface="Verdana"/>
                <a:cs typeface="Verdana"/>
              </a:rPr>
              <a:t>л</a:t>
            </a:r>
            <a:r>
              <a:rPr sz="1400" i="1" spc="-120" dirty="0">
                <a:latin typeface="Verdana"/>
                <a:cs typeface="Verdana"/>
              </a:rPr>
              <a:t>ь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135" dirty="0">
                <a:latin typeface="Verdana"/>
                <a:cs typeface="Verdana"/>
              </a:rPr>
              <a:t>(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25" dirty="0">
                <a:latin typeface="Verdana"/>
                <a:cs typeface="Verdana"/>
              </a:rPr>
              <a:t>те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75" dirty="0">
                <a:latin typeface="Verdana"/>
                <a:cs typeface="Verdana"/>
              </a:rPr>
              <a:t>т</a:t>
            </a:r>
            <a:r>
              <a:rPr sz="1400" i="1" spc="-100" dirty="0">
                <a:latin typeface="Verdana"/>
                <a:cs typeface="Verdana"/>
              </a:rPr>
              <a:t>и</a:t>
            </a:r>
            <a:r>
              <a:rPr sz="1400" i="1" dirty="0">
                <a:latin typeface="Verdana"/>
                <a:cs typeface="Verdana"/>
              </a:rPr>
              <a:t>к</a:t>
            </a:r>
            <a:r>
              <a:rPr sz="1400" i="1" spc="5" dirty="0">
                <a:latin typeface="Verdana"/>
                <a:cs typeface="Verdana"/>
              </a:rPr>
              <a:t>а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135" dirty="0">
                <a:latin typeface="Verdana"/>
                <a:cs typeface="Verdana"/>
              </a:rPr>
              <a:t>(</a:t>
            </a:r>
            <a:r>
              <a:rPr sz="1400" i="1" spc="20" dirty="0">
                <a:latin typeface="Verdana"/>
                <a:cs typeface="Verdana"/>
              </a:rPr>
              <a:t>У</a:t>
            </a:r>
            <a:r>
              <a:rPr sz="1400" i="1" spc="-150" dirty="0">
                <a:latin typeface="Verdana"/>
                <a:cs typeface="Verdana"/>
              </a:rPr>
              <a:t>)</a:t>
            </a:r>
            <a:r>
              <a:rPr sz="1400" i="1" spc="-125" dirty="0">
                <a:latin typeface="Verdana"/>
                <a:cs typeface="Verdana"/>
              </a:rPr>
              <a:t>,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15" dirty="0">
                <a:latin typeface="Verdana"/>
                <a:cs typeface="Verdana"/>
              </a:rPr>
              <a:t>ге</a:t>
            </a:r>
            <a:r>
              <a:rPr sz="1400" i="1" spc="-20" dirty="0">
                <a:latin typeface="Verdana"/>
                <a:cs typeface="Verdana"/>
              </a:rPr>
              <a:t>о</a:t>
            </a:r>
            <a:r>
              <a:rPr sz="1400" i="1" spc="-185" dirty="0">
                <a:latin typeface="Verdana"/>
                <a:cs typeface="Verdana"/>
              </a:rPr>
              <a:t>г</a:t>
            </a:r>
            <a:r>
              <a:rPr sz="1400" i="1" spc="85" dirty="0">
                <a:latin typeface="Verdana"/>
                <a:cs typeface="Verdana"/>
              </a:rPr>
              <a:t>р</a:t>
            </a:r>
            <a:r>
              <a:rPr sz="1400" i="1" spc="135" dirty="0">
                <a:latin typeface="Verdana"/>
                <a:cs typeface="Verdana"/>
              </a:rPr>
              <a:t>аф</a:t>
            </a:r>
            <a:r>
              <a:rPr sz="1400" i="1" spc="114" dirty="0">
                <a:latin typeface="Verdana"/>
                <a:cs typeface="Verdana"/>
              </a:rPr>
              <a:t>и</a:t>
            </a:r>
            <a:r>
              <a:rPr sz="1400" i="1" spc="-135" dirty="0">
                <a:latin typeface="Verdana"/>
                <a:cs typeface="Verdana"/>
              </a:rPr>
              <a:t>я  </a:t>
            </a:r>
            <a:r>
              <a:rPr sz="1400" i="1" spc="15" dirty="0">
                <a:latin typeface="Verdana"/>
                <a:cs typeface="Verdana"/>
              </a:rPr>
              <a:t>обществознание</a:t>
            </a:r>
            <a:r>
              <a:rPr sz="1400" i="1" spc="-160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ts val="1625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5" dirty="0">
                <a:latin typeface="Verdana"/>
                <a:cs typeface="Verdana"/>
              </a:rPr>
              <a:t>социально-экономический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15" dirty="0">
                <a:latin typeface="Verdana"/>
                <a:cs typeface="Verdana"/>
              </a:rPr>
              <a:t>профиль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(география</a:t>
            </a:r>
            <a:r>
              <a:rPr sz="1400" i="1" spc="-14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7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05" dirty="0">
                <a:latin typeface="Verdana"/>
                <a:cs typeface="Verdana"/>
              </a:rPr>
              <a:t> </a:t>
            </a:r>
            <a:r>
              <a:rPr sz="1400" i="1" spc="15" dirty="0">
                <a:latin typeface="Verdana"/>
                <a:cs typeface="Verdana"/>
              </a:rPr>
              <a:t>обществознание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0364" y="1614043"/>
            <a:ext cx="3124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20" dirty="0">
                <a:latin typeface="Verdana"/>
                <a:cs typeface="Verdana"/>
              </a:rPr>
              <a:t>У</a:t>
            </a:r>
            <a:r>
              <a:rPr sz="1400" i="1" spc="-150" dirty="0">
                <a:latin typeface="Verdana"/>
                <a:cs typeface="Verdana"/>
              </a:rPr>
              <a:t>)</a:t>
            </a:r>
            <a:r>
              <a:rPr sz="1400" i="1" spc="-125" dirty="0"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536" y="2252599"/>
            <a:ext cx="68345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606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238760" algn="l"/>
              </a:tabLst>
            </a:pPr>
            <a:r>
              <a:rPr sz="1400" i="1" spc="-30" dirty="0">
                <a:latin typeface="Verdana"/>
                <a:cs typeface="Verdana"/>
              </a:rPr>
              <a:t>универсальный</a:t>
            </a:r>
            <a:r>
              <a:rPr sz="1400" i="1" spc="-145" dirty="0">
                <a:latin typeface="Verdana"/>
                <a:cs typeface="Verdana"/>
              </a:rPr>
              <a:t> </a:t>
            </a:r>
            <a:r>
              <a:rPr sz="1400" i="1" spc="15" dirty="0">
                <a:latin typeface="Verdana"/>
                <a:cs typeface="Verdana"/>
              </a:rPr>
              <a:t>профиль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-130" dirty="0">
                <a:latin typeface="Verdana"/>
                <a:cs typeface="Verdana"/>
              </a:rPr>
              <a:t>(2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-70" dirty="0">
                <a:latin typeface="Verdana"/>
                <a:cs typeface="Verdana"/>
              </a:rPr>
              <a:t>учебных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45" dirty="0">
                <a:latin typeface="Verdana"/>
                <a:cs typeface="Verdana"/>
              </a:rPr>
              <a:t>предмета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определяет</a:t>
            </a:r>
            <a:r>
              <a:rPr sz="1400" i="1" spc="-130" dirty="0">
                <a:latin typeface="Verdana"/>
                <a:cs typeface="Verdana"/>
              </a:rPr>
              <a:t> </a:t>
            </a:r>
            <a:r>
              <a:rPr sz="1400" i="1" spc="40" dirty="0">
                <a:latin typeface="Verdana"/>
                <a:cs typeface="Verdana"/>
              </a:rPr>
              <a:t>ОО)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670"/>
              </a:lnSpc>
              <a:spcBef>
                <a:spcPts val="80"/>
              </a:spcBef>
              <a:buFont typeface="Arial"/>
              <a:buChar char="►"/>
              <a:tabLst>
                <a:tab pos="396875" algn="l"/>
                <a:tab pos="397510" algn="l"/>
                <a:tab pos="2100580" algn="l"/>
                <a:tab pos="3128010" algn="l"/>
                <a:tab pos="3451225" algn="l"/>
                <a:tab pos="4618990" algn="l"/>
                <a:tab pos="5571490" algn="l"/>
              </a:tabLst>
            </a:pPr>
            <a:r>
              <a:rPr sz="1400" i="1" spc="-25" dirty="0">
                <a:latin typeface="Verdana"/>
                <a:cs typeface="Verdana"/>
              </a:rPr>
              <a:t>те</a:t>
            </a:r>
            <a:r>
              <a:rPr sz="1400" i="1" spc="-95" dirty="0">
                <a:latin typeface="Verdana"/>
                <a:cs typeface="Verdana"/>
              </a:rPr>
              <a:t>х</a:t>
            </a:r>
            <a:r>
              <a:rPr sz="1400" i="1" spc="-110" dirty="0">
                <a:latin typeface="Verdana"/>
                <a:cs typeface="Verdana"/>
              </a:rPr>
              <a:t>н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-155" dirty="0">
                <a:latin typeface="Verdana"/>
                <a:cs typeface="Verdana"/>
              </a:rPr>
              <a:t>л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95" dirty="0">
                <a:latin typeface="Verdana"/>
                <a:cs typeface="Verdana"/>
              </a:rPr>
              <a:t>г</a:t>
            </a:r>
            <a:r>
              <a:rPr sz="1400" i="1" spc="-130" dirty="0">
                <a:latin typeface="Verdana"/>
                <a:cs typeface="Verdana"/>
              </a:rPr>
              <a:t>и</a:t>
            </a:r>
            <a:r>
              <a:rPr sz="1400" i="1" spc="-65" dirty="0">
                <a:latin typeface="Verdana"/>
                <a:cs typeface="Verdana"/>
              </a:rPr>
              <a:t>ч</a:t>
            </a:r>
            <a:r>
              <a:rPr sz="1400" i="1" spc="-75" dirty="0">
                <a:latin typeface="Verdana"/>
                <a:cs typeface="Verdana"/>
              </a:rPr>
              <a:t>е</a:t>
            </a:r>
            <a:r>
              <a:rPr sz="1400" i="1" spc="165" dirty="0">
                <a:latin typeface="Verdana"/>
                <a:cs typeface="Verdana"/>
              </a:rPr>
              <a:t>с</a:t>
            </a:r>
            <a:r>
              <a:rPr sz="1400" i="1" spc="-80" dirty="0">
                <a:latin typeface="Verdana"/>
                <a:cs typeface="Verdana"/>
              </a:rPr>
              <a:t>ки</a:t>
            </a:r>
            <a:r>
              <a:rPr sz="1400" i="1" spc="-40" dirty="0">
                <a:latin typeface="Verdana"/>
                <a:cs typeface="Verdana"/>
              </a:rPr>
              <a:t>й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60" dirty="0">
                <a:latin typeface="Verdana"/>
                <a:cs typeface="Verdana"/>
              </a:rPr>
              <a:t>п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330" dirty="0">
                <a:latin typeface="Verdana"/>
                <a:cs typeface="Verdana"/>
              </a:rPr>
              <a:t>ф</a:t>
            </a:r>
            <a:r>
              <a:rPr sz="1400" i="1" spc="-60" dirty="0">
                <a:latin typeface="Verdana"/>
                <a:cs typeface="Verdana"/>
              </a:rPr>
              <a:t>и</a:t>
            </a:r>
            <a:r>
              <a:rPr sz="1400" i="1" spc="-145" dirty="0">
                <a:latin typeface="Verdana"/>
                <a:cs typeface="Verdana"/>
              </a:rPr>
              <a:t>л</a:t>
            </a:r>
            <a:r>
              <a:rPr sz="1400" i="1" spc="-120" dirty="0">
                <a:latin typeface="Verdana"/>
                <a:cs typeface="Verdana"/>
              </a:rPr>
              <a:t>ь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175" dirty="0">
                <a:latin typeface="Verdana"/>
                <a:cs typeface="Verdana"/>
              </a:rPr>
              <a:t>с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110" dirty="0">
                <a:latin typeface="Verdana"/>
                <a:cs typeface="Verdana"/>
              </a:rPr>
              <a:t>зу</a:t>
            </a:r>
            <a:r>
              <a:rPr sz="1400" i="1" spc="-55" dirty="0">
                <a:latin typeface="Verdana"/>
                <a:cs typeface="Verdana"/>
              </a:rPr>
              <a:t>че</a:t>
            </a:r>
            <a:r>
              <a:rPr sz="1400" i="1" spc="-65" dirty="0">
                <a:latin typeface="Verdana"/>
                <a:cs typeface="Verdana"/>
              </a:rPr>
              <a:t>н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145" dirty="0">
                <a:latin typeface="Verdana"/>
                <a:cs typeface="Verdana"/>
              </a:rPr>
              <a:t>ем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40" dirty="0">
                <a:latin typeface="Verdana"/>
                <a:cs typeface="Verdana"/>
              </a:rPr>
              <a:t>д</a:t>
            </a:r>
            <a:r>
              <a:rPr sz="1400" i="1" spc="-60" dirty="0">
                <a:latin typeface="Verdana"/>
                <a:cs typeface="Verdana"/>
              </a:rPr>
              <a:t>н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185" dirty="0">
                <a:latin typeface="Verdana"/>
                <a:cs typeface="Verdana"/>
              </a:rPr>
              <a:t>г</a:t>
            </a:r>
            <a:r>
              <a:rPr sz="1400" i="1" spc="65" dirty="0">
                <a:latin typeface="Verdana"/>
                <a:cs typeface="Verdana"/>
              </a:rPr>
              <a:t>о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175" dirty="0">
                <a:latin typeface="Verdana"/>
                <a:cs typeface="Verdana"/>
              </a:rPr>
              <a:t>я</a:t>
            </a:r>
            <a:r>
              <a:rPr sz="1400" i="1" spc="-160" dirty="0">
                <a:latin typeface="Verdana"/>
                <a:cs typeface="Verdana"/>
              </a:rPr>
              <a:t>з</a:t>
            </a:r>
            <a:r>
              <a:rPr sz="1400" i="1" spc="-135" dirty="0">
                <a:latin typeface="Verdana"/>
                <a:cs typeface="Verdana"/>
              </a:rPr>
              <a:t>ы</a:t>
            </a:r>
            <a:r>
              <a:rPr sz="1400" i="1" spc="-125" dirty="0">
                <a:latin typeface="Verdana"/>
                <a:cs typeface="Verdana"/>
              </a:rPr>
              <a:t>к</a:t>
            </a:r>
            <a:r>
              <a:rPr sz="1400" i="1" spc="50" dirty="0">
                <a:latin typeface="Verdana"/>
                <a:cs typeface="Verdana"/>
              </a:rPr>
              <a:t>а/</a:t>
            </a:r>
            <a:r>
              <a:rPr sz="1400" i="1" spc="55" dirty="0">
                <a:latin typeface="Verdana"/>
                <a:cs typeface="Verdana"/>
              </a:rPr>
              <a:t>р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40" dirty="0">
                <a:latin typeface="Verdana"/>
                <a:cs typeface="Verdana"/>
              </a:rPr>
              <a:t>д</a:t>
            </a:r>
            <a:r>
              <a:rPr sz="1400" i="1" spc="-60" dirty="0">
                <a:latin typeface="Verdana"/>
                <a:cs typeface="Verdana"/>
              </a:rPr>
              <a:t>н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30" dirty="0">
                <a:latin typeface="Verdana"/>
                <a:cs typeface="Verdana"/>
              </a:rPr>
              <a:t>й  </a:t>
            </a: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25" dirty="0">
                <a:latin typeface="Verdana"/>
                <a:cs typeface="Verdana"/>
              </a:rPr>
              <a:t>те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75" dirty="0">
                <a:latin typeface="Verdana"/>
                <a:cs typeface="Verdana"/>
              </a:rPr>
              <a:t>т</a:t>
            </a:r>
            <a:r>
              <a:rPr sz="1400" i="1" spc="-100" dirty="0">
                <a:latin typeface="Verdana"/>
                <a:cs typeface="Verdana"/>
              </a:rPr>
              <a:t>и</a:t>
            </a:r>
            <a:r>
              <a:rPr sz="1400" i="1" dirty="0">
                <a:latin typeface="Verdana"/>
                <a:cs typeface="Verdana"/>
              </a:rPr>
              <a:t>к</a:t>
            </a:r>
            <a:r>
              <a:rPr sz="1400" i="1" spc="5" dirty="0">
                <a:latin typeface="Verdana"/>
                <a:cs typeface="Verdana"/>
              </a:rPr>
              <a:t>а</a:t>
            </a:r>
            <a:r>
              <a:rPr sz="1400" i="1" spc="-90" dirty="0">
                <a:latin typeface="Verdana"/>
                <a:cs typeface="Verdana"/>
              </a:rPr>
              <a:t> </a:t>
            </a: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-65" dirty="0">
                <a:latin typeface="Verdana"/>
                <a:cs typeface="Verdana"/>
              </a:rPr>
              <a:t>У</a:t>
            </a:r>
            <a:r>
              <a:rPr sz="1400" i="1" spc="-45" dirty="0">
                <a:latin typeface="Verdana"/>
                <a:cs typeface="Verdana"/>
              </a:rPr>
              <a:t>)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330" dirty="0">
                <a:latin typeface="Verdana"/>
                <a:cs typeface="Verdana"/>
              </a:rPr>
              <a:t>ф</a:t>
            </a:r>
            <a:r>
              <a:rPr sz="1400" i="1" spc="-45" dirty="0">
                <a:latin typeface="Verdana"/>
                <a:cs typeface="Verdana"/>
              </a:rPr>
              <a:t>изика</a:t>
            </a:r>
            <a:r>
              <a:rPr sz="1400" i="1" spc="-125" dirty="0">
                <a:latin typeface="Verdana"/>
                <a:cs typeface="Verdana"/>
              </a:rPr>
              <a:t> </a:t>
            </a: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-65" dirty="0">
                <a:latin typeface="Verdana"/>
                <a:cs typeface="Verdana"/>
              </a:rPr>
              <a:t>У</a:t>
            </a:r>
            <a:r>
              <a:rPr sz="1400" i="1" spc="-75" dirty="0">
                <a:latin typeface="Verdana"/>
                <a:cs typeface="Verdana"/>
              </a:rPr>
              <a:t>)</a:t>
            </a:r>
            <a:r>
              <a:rPr sz="1400" i="1" spc="-120" dirty="0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5730" y="2467483"/>
            <a:ext cx="1069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35" dirty="0">
                <a:latin typeface="Verdana"/>
                <a:cs typeface="Verdana"/>
              </a:rPr>
              <a:t>литературы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536" y="2894457"/>
            <a:ext cx="8084184" cy="21590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  <a:buFont typeface="Arial"/>
              <a:buChar char="►"/>
              <a:tabLst>
                <a:tab pos="605155" algn="l"/>
                <a:tab pos="605790" algn="l"/>
                <a:tab pos="2518410" algn="l"/>
                <a:tab pos="3754754" algn="l"/>
                <a:tab pos="4284980" algn="l"/>
                <a:tab pos="5661660" algn="l"/>
                <a:tab pos="6823075" algn="l"/>
              </a:tabLst>
            </a:pPr>
            <a:r>
              <a:rPr sz="1400" i="1" spc="-25" dirty="0">
                <a:latin typeface="Verdana"/>
                <a:cs typeface="Verdana"/>
              </a:rPr>
              <a:t>те</a:t>
            </a:r>
            <a:r>
              <a:rPr sz="1400" i="1" spc="-95" dirty="0">
                <a:latin typeface="Verdana"/>
                <a:cs typeface="Verdana"/>
              </a:rPr>
              <a:t>х</a:t>
            </a:r>
            <a:r>
              <a:rPr sz="1400" i="1" spc="-110" dirty="0">
                <a:latin typeface="Verdana"/>
                <a:cs typeface="Verdana"/>
              </a:rPr>
              <a:t>н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-155" dirty="0">
                <a:latin typeface="Verdana"/>
                <a:cs typeface="Verdana"/>
              </a:rPr>
              <a:t>л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95" dirty="0">
                <a:latin typeface="Verdana"/>
                <a:cs typeface="Verdana"/>
              </a:rPr>
              <a:t>г</a:t>
            </a:r>
            <a:r>
              <a:rPr sz="1400" i="1" spc="-130" dirty="0">
                <a:latin typeface="Verdana"/>
                <a:cs typeface="Verdana"/>
              </a:rPr>
              <a:t>и</a:t>
            </a:r>
            <a:r>
              <a:rPr sz="1400" i="1" spc="-215" dirty="0">
                <a:latin typeface="Verdana"/>
                <a:cs typeface="Verdana"/>
              </a:rPr>
              <a:t>ч</a:t>
            </a:r>
            <a:r>
              <a:rPr sz="1400" i="1" spc="135" dirty="0">
                <a:latin typeface="Verdana"/>
                <a:cs typeface="Verdana"/>
              </a:rPr>
              <a:t>е</a:t>
            </a:r>
            <a:r>
              <a:rPr sz="1400" i="1" spc="110" dirty="0">
                <a:latin typeface="Verdana"/>
                <a:cs typeface="Verdana"/>
              </a:rPr>
              <a:t>с</a:t>
            </a:r>
            <a:r>
              <a:rPr sz="1400" i="1" spc="-80" dirty="0">
                <a:latin typeface="Verdana"/>
                <a:cs typeface="Verdana"/>
              </a:rPr>
              <a:t>ки</a:t>
            </a:r>
            <a:r>
              <a:rPr sz="1400" i="1" spc="-40" dirty="0">
                <a:latin typeface="Verdana"/>
                <a:cs typeface="Verdana"/>
              </a:rPr>
              <a:t>й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60" dirty="0">
                <a:latin typeface="Verdana"/>
                <a:cs typeface="Verdana"/>
              </a:rPr>
              <a:t>п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320" dirty="0">
                <a:latin typeface="Verdana"/>
                <a:cs typeface="Verdana"/>
              </a:rPr>
              <a:t>ф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155" dirty="0">
                <a:latin typeface="Verdana"/>
                <a:cs typeface="Verdana"/>
              </a:rPr>
              <a:t>л</a:t>
            </a:r>
            <a:r>
              <a:rPr sz="1400" i="1" spc="-120" dirty="0">
                <a:latin typeface="Verdana"/>
                <a:cs typeface="Verdana"/>
              </a:rPr>
              <a:t>ь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175" dirty="0">
                <a:latin typeface="Verdana"/>
                <a:cs typeface="Verdana"/>
              </a:rPr>
              <a:t>с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100" dirty="0">
                <a:latin typeface="Verdana"/>
                <a:cs typeface="Verdana"/>
              </a:rPr>
              <a:t>з</a:t>
            </a:r>
            <a:r>
              <a:rPr sz="1400" i="1" spc="-125" dirty="0">
                <a:latin typeface="Verdana"/>
                <a:cs typeface="Verdana"/>
              </a:rPr>
              <a:t>у</a:t>
            </a:r>
            <a:r>
              <a:rPr sz="1400" i="1" spc="-55" dirty="0">
                <a:latin typeface="Verdana"/>
                <a:cs typeface="Verdana"/>
              </a:rPr>
              <a:t>че</a:t>
            </a:r>
            <a:r>
              <a:rPr sz="1400" i="1" spc="-65" dirty="0">
                <a:latin typeface="Verdana"/>
                <a:cs typeface="Verdana"/>
              </a:rPr>
              <a:t>н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145" dirty="0">
                <a:latin typeface="Verdana"/>
                <a:cs typeface="Verdana"/>
              </a:rPr>
              <a:t>ем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40" dirty="0">
                <a:latin typeface="Verdana"/>
                <a:cs typeface="Verdana"/>
              </a:rPr>
              <a:t>д</a:t>
            </a:r>
            <a:r>
              <a:rPr sz="1400" i="1" spc="-60" dirty="0">
                <a:latin typeface="Verdana"/>
                <a:cs typeface="Verdana"/>
              </a:rPr>
              <a:t>н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185" dirty="0">
                <a:latin typeface="Verdana"/>
                <a:cs typeface="Verdana"/>
              </a:rPr>
              <a:t>г</a:t>
            </a:r>
            <a:r>
              <a:rPr sz="1400" i="1" spc="65" dirty="0">
                <a:latin typeface="Verdana"/>
                <a:cs typeface="Verdana"/>
              </a:rPr>
              <a:t>о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175" dirty="0">
                <a:latin typeface="Verdana"/>
                <a:cs typeface="Verdana"/>
              </a:rPr>
              <a:t>я</a:t>
            </a:r>
            <a:r>
              <a:rPr sz="1400" i="1" spc="-160" dirty="0">
                <a:latin typeface="Verdana"/>
                <a:cs typeface="Verdana"/>
              </a:rPr>
              <a:t>з</a:t>
            </a:r>
            <a:r>
              <a:rPr sz="1400" i="1" spc="-135" dirty="0">
                <a:latin typeface="Verdana"/>
                <a:cs typeface="Verdana"/>
              </a:rPr>
              <a:t>ы</a:t>
            </a:r>
            <a:r>
              <a:rPr sz="1400" i="1" spc="-10" dirty="0">
                <a:latin typeface="Verdana"/>
                <a:cs typeface="Verdana"/>
              </a:rPr>
              <a:t>ка</a:t>
            </a:r>
            <a:r>
              <a:rPr sz="1400" i="1" spc="-20" dirty="0">
                <a:latin typeface="Verdana"/>
                <a:cs typeface="Verdana"/>
              </a:rPr>
              <a:t>/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-40" dirty="0">
                <a:latin typeface="Verdana"/>
                <a:cs typeface="Verdana"/>
              </a:rPr>
              <a:t>д</a:t>
            </a:r>
            <a:r>
              <a:rPr sz="1400" i="1" spc="-45" dirty="0">
                <a:latin typeface="Verdana"/>
                <a:cs typeface="Verdana"/>
              </a:rPr>
              <a:t>н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-30" dirty="0">
                <a:latin typeface="Verdana"/>
                <a:cs typeface="Verdana"/>
              </a:rPr>
              <a:t>й  </a:t>
            </a:r>
            <a:r>
              <a:rPr sz="1400" i="1" spc="-145" dirty="0">
                <a:latin typeface="Verdana"/>
                <a:cs typeface="Verdana"/>
              </a:rPr>
              <a:t>л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25" dirty="0">
                <a:latin typeface="Verdana"/>
                <a:cs typeface="Verdana"/>
              </a:rPr>
              <a:t>те</a:t>
            </a:r>
            <a:r>
              <a:rPr sz="1400" i="1" spc="85" dirty="0">
                <a:latin typeface="Verdana"/>
                <a:cs typeface="Verdana"/>
              </a:rPr>
              <a:t>р</a:t>
            </a:r>
            <a:r>
              <a:rPr sz="1400" i="1" spc="-5" dirty="0">
                <a:latin typeface="Verdana"/>
                <a:cs typeface="Verdana"/>
              </a:rPr>
              <a:t>ату</a:t>
            </a:r>
            <a:r>
              <a:rPr sz="1400" i="1" spc="5" dirty="0">
                <a:latin typeface="Verdana"/>
                <a:cs typeface="Verdana"/>
              </a:rPr>
              <a:t>р</a:t>
            </a:r>
            <a:r>
              <a:rPr sz="1400" i="1" spc="-145" dirty="0">
                <a:latin typeface="Verdana"/>
                <a:cs typeface="Verdana"/>
              </a:rPr>
              <a:t>ы</a:t>
            </a: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25" dirty="0">
                <a:latin typeface="Verdana"/>
                <a:cs typeface="Verdana"/>
              </a:rPr>
              <a:t>те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75" dirty="0">
                <a:latin typeface="Verdana"/>
                <a:cs typeface="Verdana"/>
              </a:rPr>
              <a:t>т</a:t>
            </a:r>
            <a:r>
              <a:rPr sz="1400" i="1" spc="-100" dirty="0">
                <a:latin typeface="Verdana"/>
                <a:cs typeface="Verdana"/>
              </a:rPr>
              <a:t>и</a:t>
            </a:r>
            <a:r>
              <a:rPr sz="1400" i="1" dirty="0">
                <a:latin typeface="Verdana"/>
                <a:cs typeface="Verdana"/>
              </a:rPr>
              <a:t>к</a:t>
            </a:r>
            <a:r>
              <a:rPr sz="1400" i="1" spc="5" dirty="0">
                <a:latin typeface="Verdana"/>
                <a:cs typeface="Verdana"/>
              </a:rPr>
              <a:t>а</a:t>
            </a:r>
            <a:r>
              <a:rPr sz="1400" i="1" spc="-125" dirty="0">
                <a:latin typeface="Verdana"/>
                <a:cs typeface="Verdana"/>
              </a:rPr>
              <a:t> </a:t>
            </a: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-65" dirty="0">
                <a:latin typeface="Verdana"/>
                <a:cs typeface="Verdana"/>
              </a:rPr>
              <a:t>У</a:t>
            </a:r>
            <a:r>
              <a:rPr sz="1400" i="1" spc="-45" dirty="0">
                <a:latin typeface="Verdana"/>
                <a:cs typeface="Verdana"/>
              </a:rPr>
              <a:t>)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45" dirty="0">
                <a:latin typeface="Verdana"/>
                <a:cs typeface="Verdana"/>
              </a:rPr>
              <a:t>ин</a:t>
            </a:r>
            <a:r>
              <a:rPr sz="1400" i="1" spc="330" dirty="0">
                <a:latin typeface="Verdana"/>
                <a:cs typeface="Verdana"/>
              </a:rPr>
              <a:t>ф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85" dirty="0">
                <a:latin typeface="Verdana"/>
                <a:cs typeface="Verdana"/>
              </a:rPr>
              <a:t>р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75" dirty="0">
                <a:latin typeface="Verdana"/>
                <a:cs typeface="Verdana"/>
              </a:rPr>
              <a:t>т</a:t>
            </a:r>
            <a:r>
              <a:rPr sz="1400" i="1" spc="-100" dirty="0">
                <a:latin typeface="Verdana"/>
                <a:cs typeface="Verdana"/>
              </a:rPr>
              <a:t>и</a:t>
            </a:r>
            <a:r>
              <a:rPr sz="1400" i="1" spc="-125" dirty="0">
                <a:latin typeface="Verdana"/>
                <a:cs typeface="Verdana"/>
              </a:rPr>
              <a:t>к</a:t>
            </a:r>
            <a:r>
              <a:rPr sz="1400" i="1" spc="114" dirty="0">
                <a:latin typeface="Verdana"/>
                <a:cs typeface="Verdana"/>
              </a:rPr>
              <a:t>а</a:t>
            </a:r>
            <a:r>
              <a:rPr sz="1400" i="1" spc="-150" dirty="0">
                <a:latin typeface="Verdana"/>
                <a:cs typeface="Verdana"/>
              </a:rPr>
              <a:t> (</a:t>
            </a:r>
            <a:r>
              <a:rPr sz="1400" i="1" spc="-65" dirty="0">
                <a:latin typeface="Verdana"/>
                <a:cs typeface="Verdana"/>
              </a:rPr>
              <a:t>У</a:t>
            </a:r>
            <a:r>
              <a:rPr sz="1400" i="1" spc="-60" dirty="0">
                <a:latin typeface="Verdana"/>
                <a:cs typeface="Verdana"/>
              </a:rPr>
              <a:t>)</a:t>
            </a:r>
            <a:r>
              <a:rPr sz="1400" i="1" spc="-120" dirty="0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  <a:p>
            <a:pPr marL="12700" marR="6985">
              <a:lnSpc>
                <a:spcPts val="1670"/>
              </a:lnSpc>
              <a:spcBef>
                <a:spcPts val="20"/>
              </a:spcBef>
              <a:buFont typeface="Arial"/>
              <a:buChar char="►"/>
              <a:tabLst>
                <a:tab pos="240665" algn="l"/>
              </a:tabLst>
            </a:pPr>
            <a:r>
              <a:rPr sz="1400" i="1" spc="-25" dirty="0">
                <a:latin typeface="Verdana"/>
                <a:cs typeface="Verdana"/>
              </a:rPr>
              <a:t>естественно-научный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10" dirty="0">
                <a:latin typeface="Verdana"/>
                <a:cs typeface="Verdana"/>
              </a:rPr>
              <a:t>профиль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175" dirty="0">
                <a:latin typeface="Verdana"/>
                <a:cs typeface="Verdana"/>
              </a:rPr>
              <a:t>с</a:t>
            </a:r>
            <a:r>
              <a:rPr sz="1400" i="1" spc="-90" dirty="0">
                <a:latin typeface="Verdana"/>
                <a:cs typeface="Verdana"/>
              </a:rPr>
              <a:t> </a:t>
            </a:r>
            <a:r>
              <a:rPr sz="1400" i="1" spc="-25" dirty="0">
                <a:latin typeface="Verdana"/>
                <a:cs typeface="Verdana"/>
              </a:rPr>
              <a:t>изучением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родного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35" dirty="0">
                <a:latin typeface="Verdana"/>
                <a:cs typeface="Verdana"/>
              </a:rPr>
              <a:t>языка/родной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35" dirty="0">
                <a:latin typeface="Verdana"/>
                <a:cs typeface="Verdana"/>
              </a:rPr>
              <a:t>литературы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-60" dirty="0">
                <a:latin typeface="Verdana"/>
                <a:cs typeface="Verdana"/>
              </a:rPr>
              <a:t>(химия </a:t>
            </a:r>
            <a:r>
              <a:rPr sz="1400" i="1" spc="-475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45" dirty="0">
                <a:latin typeface="Verdana"/>
                <a:cs typeface="Verdana"/>
              </a:rPr>
              <a:t>биология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59715" indent="-247650">
              <a:lnSpc>
                <a:spcPts val="1635"/>
              </a:lnSpc>
              <a:buFont typeface="Arial"/>
              <a:buChar char="►"/>
              <a:tabLst>
                <a:tab pos="260350" algn="l"/>
              </a:tabLst>
            </a:pPr>
            <a:r>
              <a:rPr sz="1400" i="1" spc="-5" dirty="0">
                <a:latin typeface="Verdana"/>
                <a:cs typeface="Verdana"/>
              </a:rPr>
              <a:t>социально-экономический</a:t>
            </a:r>
            <a:r>
              <a:rPr sz="1400" i="1" spc="60" dirty="0">
                <a:latin typeface="Verdana"/>
                <a:cs typeface="Verdana"/>
              </a:rPr>
              <a:t> </a:t>
            </a:r>
            <a:r>
              <a:rPr sz="1400" i="1" spc="10" dirty="0">
                <a:latin typeface="Verdana"/>
                <a:cs typeface="Verdana"/>
              </a:rPr>
              <a:t>профиль</a:t>
            </a:r>
            <a:r>
              <a:rPr sz="1400" i="1" spc="55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70" dirty="0">
                <a:latin typeface="Verdana"/>
                <a:cs typeface="Verdana"/>
              </a:rPr>
              <a:t> </a:t>
            </a:r>
            <a:r>
              <a:rPr sz="1400" i="1" spc="-25" dirty="0">
                <a:latin typeface="Verdana"/>
                <a:cs typeface="Verdana"/>
              </a:rPr>
              <a:t>изучением</a:t>
            </a:r>
            <a:r>
              <a:rPr sz="1400" i="1" spc="6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родного</a:t>
            </a:r>
            <a:r>
              <a:rPr sz="1400" i="1" spc="70" dirty="0">
                <a:latin typeface="Verdana"/>
                <a:cs typeface="Verdana"/>
              </a:rPr>
              <a:t> </a:t>
            </a:r>
            <a:r>
              <a:rPr sz="1400" i="1" spc="-35" dirty="0">
                <a:latin typeface="Verdana"/>
                <a:cs typeface="Verdana"/>
              </a:rPr>
              <a:t>языка/родной</a:t>
            </a:r>
            <a:r>
              <a:rPr sz="1400" i="1" spc="40" dirty="0">
                <a:latin typeface="Verdana"/>
                <a:cs typeface="Verdana"/>
              </a:rPr>
              <a:t> </a:t>
            </a:r>
            <a:r>
              <a:rPr sz="1400" i="1" spc="-35" dirty="0">
                <a:latin typeface="Verdana"/>
                <a:cs typeface="Verdana"/>
              </a:rPr>
              <a:t>литературы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75"/>
              </a:lnSpc>
            </a:pP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25" dirty="0">
                <a:latin typeface="Verdana"/>
                <a:cs typeface="Verdana"/>
              </a:rPr>
              <a:t>те</a:t>
            </a:r>
            <a:r>
              <a:rPr sz="1400" i="1" spc="170" dirty="0">
                <a:latin typeface="Verdana"/>
                <a:cs typeface="Verdana"/>
              </a:rPr>
              <a:t>м</a:t>
            </a:r>
            <a:r>
              <a:rPr sz="1400" i="1" spc="150" dirty="0">
                <a:latin typeface="Verdana"/>
                <a:cs typeface="Verdana"/>
              </a:rPr>
              <a:t>а</a:t>
            </a:r>
            <a:r>
              <a:rPr sz="1400" i="1" spc="-75" dirty="0">
                <a:latin typeface="Verdana"/>
                <a:cs typeface="Verdana"/>
              </a:rPr>
              <a:t>т</a:t>
            </a:r>
            <a:r>
              <a:rPr sz="1400" i="1" spc="-100" dirty="0">
                <a:latin typeface="Verdana"/>
                <a:cs typeface="Verdana"/>
              </a:rPr>
              <a:t>и</a:t>
            </a:r>
            <a:r>
              <a:rPr sz="1400" i="1" dirty="0">
                <a:latin typeface="Verdana"/>
                <a:cs typeface="Verdana"/>
              </a:rPr>
              <a:t>к</a:t>
            </a:r>
            <a:r>
              <a:rPr sz="1400" i="1" spc="5" dirty="0">
                <a:latin typeface="Verdana"/>
                <a:cs typeface="Verdana"/>
              </a:rPr>
              <a:t>а</a:t>
            </a:r>
            <a:r>
              <a:rPr sz="1400" i="1" spc="-90" dirty="0">
                <a:latin typeface="Verdana"/>
                <a:cs typeface="Verdana"/>
              </a:rPr>
              <a:t> </a:t>
            </a:r>
            <a:r>
              <a:rPr sz="1400" i="1" spc="-150" dirty="0">
                <a:latin typeface="Verdana"/>
                <a:cs typeface="Verdana"/>
              </a:rPr>
              <a:t>(</a:t>
            </a:r>
            <a:r>
              <a:rPr sz="1400" i="1" spc="-65" dirty="0">
                <a:latin typeface="Verdana"/>
                <a:cs typeface="Verdana"/>
              </a:rPr>
              <a:t>У</a:t>
            </a:r>
            <a:r>
              <a:rPr sz="1400" i="1" spc="-45" dirty="0">
                <a:latin typeface="Verdana"/>
                <a:cs typeface="Verdana"/>
              </a:rPr>
              <a:t>)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120" dirty="0">
                <a:latin typeface="Verdana"/>
                <a:cs typeface="Verdana"/>
              </a:rPr>
              <a:t>бщес</a:t>
            </a:r>
            <a:r>
              <a:rPr sz="1400" i="1" spc="-80" dirty="0">
                <a:latin typeface="Verdana"/>
                <a:cs typeface="Verdana"/>
              </a:rPr>
              <a:t>тв</a:t>
            </a:r>
            <a:r>
              <a:rPr sz="1400" i="1" spc="-90" dirty="0">
                <a:latin typeface="Verdana"/>
                <a:cs typeface="Verdana"/>
              </a:rPr>
              <a:t>о</a:t>
            </a:r>
            <a:r>
              <a:rPr sz="1400" i="1" spc="-30" dirty="0">
                <a:latin typeface="Verdana"/>
                <a:cs typeface="Verdana"/>
              </a:rPr>
              <a:t>знан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75" dirty="0">
                <a:latin typeface="Verdana"/>
                <a:cs typeface="Verdana"/>
              </a:rPr>
              <a:t>е</a:t>
            </a:r>
            <a:r>
              <a:rPr sz="1400" i="1" spc="-150" dirty="0">
                <a:latin typeface="Verdana"/>
                <a:cs typeface="Verdana"/>
              </a:rPr>
              <a:t> (</a:t>
            </a:r>
            <a:r>
              <a:rPr sz="1400" i="1" spc="-65" dirty="0">
                <a:latin typeface="Verdana"/>
                <a:cs typeface="Verdana"/>
              </a:rPr>
              <a:t>У</a:t>
            </a:r>
            <a:r>
              <a:rPr sz="1400" i="1" spc="-75" dirty="0">
                <a:latin typeface="Verdana"/>
                <a:cs typeface="Verdana"/>
              </a:rPr>
              <a:t>)</a:t>
            </a:r>
            <a:r>
              <a:rPr sz="1400" i="1" spc="-120" dirty="0">
                <a:latin typeface="Verdana"/>
                <a:cs typeface="Verdana"/>
              </a:rPr>
              <a:t>)</a:t>
            </a:r>
            <a:endParaRPr sz="1400">
              <a:latin typeface="Verdana"/>
              <a:cs typeface="Verdana"/>
            </a:endParaRPr>
          </a:p>
          <a:p>
            <a:pPr marL="12700" marR="5715">
              <a:lnSpc>
                <a:spcPts val="1670"/>
              </a:lnSpc>
              <a:spcBef>
                <a:spcPts val="80"/>
              </a:spcBef>
              <a:buFont typeface="Arial"/>
              <a:buChar char="►"/>
              <a:tabLst>
                <a:tab pos="189865" algn="l"/>
                <a:tab pos="1765300" algn="l"/>
                <a:tab pos="2861310" algn="l"/>
                <a:tab pos="3249930" algn="l"/>
                <a:tab pos="4484370" algn="l"/>
                <a:tab pos="5502910" algn="l"/>
                <a:tab pos="7025640" algn="l"/>
              </a:tabLst>
            </a:pPr>
            <a:r>
              <a:rPr sz="1400" i="1" spc="15" dirty="0">
                <a:latin typeface="Verdana"/>
                <a:cs typeface="Verdana"/>
              </a:rPr>
              <a:t>гум</a:t>
            </a:r>
            <a:r>
              <a:rPr sz="1400" i="1" spc="25" dirty="0">
                <a:latin typeface="Verdana"/>
                <a:cs typeface="Verdana"/>
              </a:rPr>
              <a:t>а</a:t>
            </a:r>
            <a:r>
              <a:rPr sz="1400" i="1" spc="-45" dirty="0">
                <a:latin typeface="Verdana"/>
                <a:cs typeface="Verdana"/>
              </a:rPr>
              <a:t>н</a:t>
            </a:r>
            <a:r>
              <a:rPr sz="1400" i="1" spc="-60" dirty="0">
                <a:latin typeface="Verdana"/>
                <a:cs typeface="Verdana"/>
              </a:rPr>
              <a:t>и</a:t>
            </a:r>
            <a:r>
              <a:rPr sz="1400" i="1" spc="20" dirty="0">
                <a:latin typeface="Verdana"/>
                <a:cs typeface="Verdana"/>
              </a:rPr>
              <a:t>та</a:t>
            </a:r>
            <a:r>
              <a:rPr sz="1400" i="1" spc="30" dirty="0">
                <a:latin typeface="Verdana"/>
                <a:cs typeface="Verdana"/>
              </a:rPr>
              <a:t>р</a:t>
            </a:r>
            <a:r>
              <a:rPr sz="1400" i="1" spc="-60" dirty="0">
                <a:latin typeface="Verdana"/>
                <a:cs typeface="Verdana"/>
              </a:rPr>
              <a:t>н</a:t>
            </a:r>
            <a:r>
              <a:rPr sz="1400" i="1" spc="-135" dirty="0">
                <a:latin typeface="Verdana"/>
                <a:cs typeface="Verdana"/>
              </a:rPr>
              <a:t>ы</a:t>
            </a:r>
            <a:r>
              <a:rPr sz="1400" i="1" spc="-40" dirty="0">
                <a:latin typeface="Verdana"/>
                <a:cs typeface="Verdana"/>
              </a:rPr>
              <a:t>й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45" dirty="0">
                <a:latin typeface="Verdana"/>
                <a:cs typeface="Verdana"/>
              </a:rPr>
              <a:t>п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330" dirty="0">
                <a:latin typeface="Verdana"/>
                <a:cs typeface="Verdana"/>
              </a:rPr>
              <a:t>ф</a:t>
            </a:r>
            <a:r>
              <a:rPr sz="1400" i="1" spc="-60" dirty="0">
                <a:latin typeface="Verdana"/>
                <a:cs typeface="Verdana"/>
              </a:rPr>
              <a:t>и</a:t>
            </a:r>
            <a:r>
              <a:rPr sz="1400" i="1" spc="-145" dirty="0">
                <a:latin typeface="Verdana"/>
                <a:cs typeface="Verdana"/>
              </a:rPr>
              <a:t>л</a:t>
            </a:r>
            <a:r>
              <a:rPr sz="1400" i="1" spc="-120" dirty="0">
                <a:latin typeface="Verdana"/>
                <a:cs typeface="Verdana"/>
              </a:rPr>
              <a:t>ь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175" dirty="0">
                <a:latin typeface="Verdana"/>
                <a:cs typeface="Verdana"/>
              </a:rPr>
              <a:t>с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110" dirty="0">
                <a:latin typeface="Verdana"/>
                <a:cs typeface="Verdana"/>
              </a:rPr>
              <a:t>зу</a:t>
            </a:r>
            <a:r>
              <a:rPr sz="1400" i="1" spc="-55" dirty="0">
                <a:latin typeface="Verdana"/>
                <a:cs typeface="Verdana"/>
              </a:rPr>
              <a:t>че</a:t>
            </a:r>
            <a:r>
              <a:rPr sz="1400" i="1" spc="-65" dirty="0">
                <a:latin typeface="Verdana"/>
                <a:cs typeface="Verdana"/>
              </a:rPr>
              <a:t>н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145" dirty="0">
                <a:latin typeface="Verdana"/>
                <a:cs typeface="Verdana"/>
              </a:rPr>
              <a:t>ем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40" dirty="0">
                <a:latin typeface="Verdana"/>
                <a:cs typeface="Verdana"/>
              </a:rPr>
              <a:t>д</a:t>
            </a:r>
            <a:r>
              <a:rPr sz="1400" i="1" spc="-60" dirty="0">
                <a:latin typeface="Verdana"/>
                <a:cs typeface="Verdana"/>
              </a:rPr>
              <a:t>н</a:t>
            </a:r>
            <a:r>
              <a:rPr sz="1400" i="1" spc="55" dirty="0">
                <a:latin typeface="Verdana"/>
                <a:cs typeface="Verdana"/>
              </a:rPr>
              <a:t>о</a:t>
            </a:r>
            <a:r>
              <a:rPr sz="1400" i="1" spc="-185" dirty="0">
                <a:latin typeface="Verdana"/>
                <a:cs typeface="Verdana"/>
              </a:rPr>
              <a:t>г</a:t>
            </a:r>
            <a:r>
              <a:rPr sz="1400" i="1" spc="65" dirty="0">
                <a:latin typeface="Verdana"/>
                <a:cs typeface="Verdana"/>
              </a:rPr>
              <a:t>о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60" dirty="0">
                <a:latin typeface="Verdana"/>
                <a:cs typeface="Verdana"/>
              </a:rPr>
              <a:t>языка/</a:t>
            </a:r>
            <a:r>
              <a:rPr sz="1400" i="1" spc="-70" dirty="0">
                <a:latin typeface="Verdana"/>
                <a:cs typeface="Verdana"/>
              </a:rPr>
              <a:t>р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40" dirty="0">
                <a:latin typeface="Verdana"/>
                <a:cs typeface="Verdana"/>
              </a:rPr>
              <a:t>д</a:t>
            </a:r>
            <a:r>
              <a:rPr sz="1400" i="1" spc="-60" dirty="0">
                <a:latin typeface="Verdana"/>
                <a:cs typeface="Verdana"/>
              </a:rPr>
              <a:t>н</a:t>
            </a:r>
            <a:r>
              <a:rPr sz="1400" i="1" spc="70" dirty="0">
                <a:latin typeface="Verdana"/>
                <a:cs typeface="Verdana"/>
              </a:rPr>
              <a:t>о</a:t>
            </a:r>
            <a:r>
              <a:rPr sz="1400" i="1" spc="-40" dirty="0">
                <a:latin typeface="Verdana"/>
                <a:cs typeface="Verdana"/>
              </a:rPr>
              <a:t>й</a:t>
            </a:r>
            <a:r>
              <a:rPr sz="1400" i="1" dirty="0">
                <a:latin typeface="Verdana"/>
                <a:cs typeface="Verdana"/>
              </a:rPr>
              <a:t>	</a:t>
            </a:r>
            <a:r>
              <a:rPr sz="1400" i="1" spc="-145" dirty="0">
                <a:latin typeface="Verdana"/>
                <a:cs typeface="Verdana"/>
              </a:rPr>
              <a:t>л</a:t>
            </a:r>
            <a:r>
              <a:rPr sz="1400" i="1" spc="-45" dirty="0">
                <a:latin typeface="Verdana"/>
                <a:cs typeface="Verdana"/>
              </a:rPr>
              <a:t>и</a:t>
            </a:r>
            <a:r>
              <a:rPr sz="1400" i="1" spc="-25" dirty="0">
                <a:latin typeface="Verdana"/>
                <a:cs typeface="Verdana"/>
              </a:rPr>
              <a:t>т</a:t>
            </a:r>
            <a:r>
              <a:rPr sz="1400" i="1" spc="-40" dirty="0">
                <a:latin typeface="Verdana"/>
                <a:cs typeface="Verdana"/>
              </a:rPr>
              <a:t>е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-30" dirty="0">
                <a:latin typeface="Verdana"/>
                <a:cs typeface="Verdana"/>
              </a:rPr>
              <a:t>ат</a:t>
            </a:r>
            <a:r>
              <a:rPr sz="1400" i="1" spc="-35" dirty="0">
                <a:latin typeface="Verdana"/>
                <a:cs typeface="Verdana"/>
              </a:rPr>
              <a:t>у</a:t>
            </a:r>
            <a:r>
              <a:rPr sz="1400" i="1" spc="75" dirty="0">
                <a:latin typeface="Verdana"/>
                <a:cs typeface="Verdana"/>
              </a:rPr>
              <a:t>р</a:t>
            </a:r>
            <a:r>
              <a:rPr sz="1400" i="1" spc="-85" dirty="0">
                <a:latin typeface="Verdana"/>
                <a:cs typeface="Verdana"/>
              </a:rPr>
              <a:t>ы  </a:t>
            </a:r>
            <a:r>
              <a:rPr sz="1400" i="1" spc="5" dirty="0">
                <a:latin typeface="Verdana"/>
                <a:cs typeface="Verdana"/>
              </a:rPr>
              <a:t>(обществознание</a:t>
            </a:r>
            <a:r>
              <a:rPr sz="1400" i="1" spc="-14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9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литература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12700" marR="6350">
              <a:lnSpc>
                <a:spcPts val="1670"/>
              </a:lnSpc>
              <a:spcBef>
                <a:spcPts val="20"/>
              </a:spcBef>
              <a:buFont typeface="Arial"/>
              <a:buChar char="►"/>
              <a:tabLst>
                <a:tab pos="263525" algn="l"/>
              </a:tabLst>
            </a:pPr>
            <a:r>
              <a:rPr sz="1400" i="1" spc="-35" dirty="0">
                <a:latin typeface="Verdana"/>
                <a:cs typeface="Verdana"/>
              </a:rPr>
              <a:t>универсальный</a:t>
            </a:r>
            <a:r>
              <a:rPr sz="1400" i="1" spc="80" dirty="0">
                <a:latin typeface="Verdana"/>
                <a:cs typeface="Verdana"/>
              </a:rPr>
              <a:t> </a:t>
            </a:r>
            <a:r>
              <a:rPr sz="1400" i="1" spc="15" dirty="0">
                <a:latin typeface="Verdana"/>
                <a:cs typeface="Verdana"/>
              </a:rPr>
              <a:t>профиль</a:t>
            </a:r>
            <a:r>
              <a:rPr sz="1400" i="1" spc="85" dirty="0">
                <a:latin typeface="Verdana"/>
                <a:cs typeface="Verdana"/>
              </a:rPr>
              <a:t> </a:t>
            </a:r>
            <a:r>
              <a:rPr sz="1400" i="1" spc="175" dirty="0">
                <a:latin typeface="Verdana"/>
                <a:cs typeface="Verdana"/>
              </a:rPr>
              <a:t>с</a:t>
            </a:r>
            <a:r>
              <a:rPr sz="1400" i="1" spc="95" dirty="0">
                <a:latin typeface="Verdana"/>
                <a:cs typeface="Verdana"/>
              </a:rPr>
              <a:t> </a:t>
            </a:r>
            <a:r>
              <a:rPr sz="1400" i="1" spc="-25" dirty="0">
                <a:latin typeface="Verdana"/>
                <a:cs typeface="Verdana"/>
              </a:rPr>
              <a:t>изучением</a:t>
            </a:r>
            <a:r>
              <a:rPr sz="1400" i="1" spc="8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родного</a:t>
            </a:r>
            <a:r>
              <a:rPr sz="1400" i="1" spc="75" dirty="0">
                <a:latin typeface="Verdana"/>
                <a:cs typeface="Verdana"/>
              </a:rPr>
              <a:t> </a:t>
            </a:r>
            <a:r>
              <a:rPr sz="1400" i="1" spc="-35" dirty="0">
                <a:latin typeface="Verdana"/>
                <a:cs typeface="Verdana"/>
              </a:rPr>
              <a:t>языка/родной</a:t>
            </a:r>
            <a:r>
              <a:rPr sz="1400" i="1" spc="85" dirty="0">
                <a:latin typeface="Verdana"/>
                <a:cs typeface="Verdana"/>
              </a:rPr>
              <a:t> </a:t>
            </a:r>
            <a:r>
              <a:rPr sz="1400" i="1" spc="-30" dirty="0">
                <a:latin typeface="Verdana"/>
                <a:cs typeface="Verdana"/>
              </a:rPr>
              <a:t>литературы</a:t>
            </a:r>
            <a:r>
              <a:rPr sz="1400" i="1" spc="85" dirty="0">
                <a:latin typeface="Verdana"/>
                <a:cs typeface="Verdana"/>
              </a:rPr>
              <a:t> </a:t>
            </a:r>
            <a:r>
              <a:rPr sz="1400" i="1" spc="-130" dirty="0">
                <a:latin typeface="Verdana"/>
                <a:cs typeface="Verdana"/>
              </a:rPr>
              <a:t>(2</a:t>
            </a:r>
            <a:r>
              <a:rPr sz="1400" i="1" spc="100" dirty="0">
                <a:latin typeface="Verdana"/>
                <a:cs typeface="Verdana"/>
              </a:rPr>
              <a:t> </a:t>
            </a:r>
            <a:r>
              <a:rPr sz="1400" i="1" spc="-70" dirty="0">
                <a:latin typeface="Verdana"/>
                <a:cs typeface="Verdana"/>
              </a:rPr>
              <a:t>учебных </a:t>
            </a:r>
            <a:r>
              <a:rPr sz="1400" i="1" spc="-475" dirty="0">
                <a:latin typeface="Verdana"/>
                <a:cs typeface="Verdana"/>
              </a:rPr>
              <a:t> </a:t>
            </a:r>
            <a:r>
              <a:rPr sz="1400" i="1" spc="45" dirty="0">
                <a:latin typeface="Verdana"/>
                <a:cs typeface="Verdana"/>
              </a:rPr>
              <a:t>предмета</a:t>
            </a:r>
            <a:r>
              <a:rPr sz="1400" i="1" spc="-13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определяет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40" dirty="0">
                <a:latin typeface="Verdana"/>
                <a:cs typeface="Verdana"/>
              </a:rPr>
              <a:t>ОО)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2798" y="729741"/>
            <a:ext cx="27374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ФЕДЕР</a:t>
            </a:r>
            <a:r>
              <a:rPr sz="1400" b="1" spc="8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14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400" b="1" spc="-13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УЧЕ</a:t>
            </a:r>
            <a:r>
              <a:rPr sz="1400" b="1" spc="-120" dirty="0">
                <a:solidFill>
                  <a:srgbClr val="003366"/>
                </a:solidFill>
                <a:latin typeface="Tahoma"/>
                <a:cs typeface="Tahoma"/>
              </a:rPr>
              <a:t>Б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400" b="1" spc="-50" dirty="0">
                <a:solidFill>
                  <a:srgbClr val="003366"/>
                </a:solidFill>
                <a:latin typeface="Tahoma"/>
                <a:cs typeface="Tahoma"/>
              </a:rPr>
              <a:t>ЛАН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1400" b="1" spc="-110" dirty="0">
                <a:solidFill>
                  <a:srgbClr val="003366"/>
                </a:solidFill>
                <a:latin typeface="Tahoma"/>
                <a:cs typeface="Tahoma"/>
              </a:rPr>
              <a:t>19</a:t>
            </a:r>
            <a:r>
              <a:rPr sz="14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6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5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35" dirty="0">
                <a:solidFill>
                  <a:srgbClr val="003366"/>
                </a:solidFill>
                <a:latin typeface="Tahoma"/>
                <a:cs typeface="Tahoma"/>
              </a:rPr>
              <a:t>нто</a:t>
            </a: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-105" dirty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67505" y="71120"/>
            <a:ext cx="1810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ФООП</a:t>
            </a:r>
            <a:r>
              <a:rPr spc="-105" dirty="0"/>
              <a:t> </a:t>
            </a:r>
            <a:r>
              <a:rPr spc="200" dirty="0"/>
              <a:t>СОО</a:t>
            </a:r>
          </a:p>
        </p:txBody>
      </p:sp>
      <p:sp>
        <p:nvSpPr>
          <p:cNvPr id="10" name="object 10"/>
          <p:cNvSpPr/>
          <p:nvPr/>
        </p:nvSpPr>
        <p:spPr>
          <a:xfrm>
            <a:off x="233133" y="1325996"/>
            <a:ext cx="306705" cy="3781425"/>
          </a:xfrm>
          <a:custGeom>
            <a:avLst/>
            <a:gdLst/>
            <a:ahLst/>
            <a:cxnLst/>
            <a:rect l="l" t="t" r="r" b="b"/>
            <a:pathLst>
              <a:path w="306705" h="3781425">
                <a:moveTo>
                  <a:pt x="306425" y="0"/>
                </a:moveTo>
                <a:lnTo>
                  <a:pt x="0" y="0"/>
                </a:lnTo>
                <a:lnTo>
                  <a:pt x="0" y="3781425"/>
                </a:lnTo>
                <a:lnTo>
                  <a:pt x="306425" y="3781425"/>
                </a:lnTo>
                <a:lnTo>
                  <a:pt x="3064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536" y="729741"/>
            <a:ext cx="6570980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6775" algn="ctr">
              <a:lnSpc>
                <a:spcPct val="100000"/>
              </a:lnSpc>
              <a:spcBef>
                <a:spcPts val="105"/>
              </a:spcBef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ФЕДЕР</a:t>
            </a:r>
            <a:r>
              <a:rPr sz="1400" b="1" spc="8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14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400" b="1" spc="-13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УЧЕ</a:t>
            </a:r>
            <a:r>
              <a:rPr sz="1400" b="1" spc="-120" dirty="0">
                <a:solidFill>
                  <a:srgbClr val="003366"/>
                </a:solidFill>
                <a:latin typeface="Tahoma"/>
                <a:cs typeface="Tahoma"/>
              </a:rPr>
              <a:t>Б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400" b="1" spc="-160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400" b="1" spc="-12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400" b="1" spc="-50" dirty="0">
                <a:solidFill>
                  <a:srgbClr val="003366"/>
                </a:solidFill>
                <a:latin typeface="Tahoma"/>
                <a:cs typeface="Tahoma"/>
              </a:rPr>
              <a:t>ЛАН</a:t>
            </a:r>
            <a:endParaRPr sz="1400">
              <a:latin typeface="Tahoma"/>
              <a:cs typeface="Tahoma"/>
            </a:endParaRPr>
          </a:p>
          <a:p>
            <a:pPr marL="866140" algn="ctr">
              <a:lnSpc>
                <a:spcPct val="100000"/>
              </a:lnSpc>
            </a:pPr>
            <a:r>
              <a:rPr sz="1400" b="1" spc="-114" dirty="0">
                <a:solidFill>
                  <a:srgbClr val="003366"/>
                </a:solidFill>
                <a:latin typeface="Tahoma"/>
                <a:cs typeface="Tahoma"/>
              </a:rPr>
              <a:t>(</a:t>
            </a:r>
            <a:r>
              <a:rPr sz="1400" b="1" spc="-110" dirty="0">
                <a:solidFill>
                  <a:srgbClr val="003366"/>
                </a:solidFill>
                <a:latin typeface="Tahoma"/>
                <a:cs typeface="Tahoma"/>
              </a:rPr>
              <a:t>19</a:t>
            </a:r>
            <a:r>
              <a:rPr sz="14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6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5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400" b="1" spc="-35" dirty="0">
                <a:solidFill>
                  <a:srgbClr val="003366"/>
                </a:solidFill>
                <a:latin typeface="Tahoma"/>
                <a:cs typeface="Tahoma"/>
              </a:rPr>
              <a:t>нто</a:t>
            </a:r>
            <a:r>
              <a:rPr sz="1400" b="1" spc="-2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400" b="1" spc="-105" dirty="0">
                <a:solidFill>
                  <a:srgbClr val="003366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45" dirty="0">
                <a:latin typeface="Verdana"/>
                <a:cs typeface="Verdana"/>
              </a:rPr>
              <a:t>технологический</a:t>
            </a:r>
            <a:r>
              <a:rPr sz="1400" i="1" spc="-155" dirty="0">
                <a:latin typeface="Verdana"/>
                <a:cs typeface="Verdana"/>
              </a:rPr>
              <a:t> </a:t>
            </a:r>
            <a:r>
              <a:rPr sz="1400" i="1" spc="15" dirty="0">
                <a:latin typeface="Verdana"/>
                <a:cs typeface="Verdana"/>
              </a:rPr>
              <a:t>профиль</a:t>
            </a:r>
            <a:r>
              <a:rPr sz="1400" i="1" spc="-160" dirty="0">
                <a:latin typeface="Verdana"/>
                <a:cs typeface="Verdana"/>
              </a:rPr>
              <a:t> </a:t>
            </a:r>
            <a:r>
              <a:rPr sz="1400" i="1" spc="25" dirty="0">
                <a:latin typeface="Verdana"/>
                <a:cs typeface="Verdana"/>
              </a:rPr>
              <a:t>(математика</a:t>
            </a:r>
            <a:r>
              <a:rPr sz="1400" i="1" spc="-90" dirty="0">
                <a:latin typeface="Verdana"/>
                <a:cs typeface="Verdana"/>
              </a:rPr>
              <a:t> </a:t>
            </a:r>
            <a:r>
              <a:rPr sz="1400" i="1" spc="-85" dirty="0">
                <a:latin typeface="Verdana"/>
                <a:cs typeface="Verdana"/>
              </a:rPr>
              <a:t>(У)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15" dirty="0">
                <a:latin typeface="Verdana"/>
                <a:cs typeface="Verdana"/>
              </a:rPr>
              <a:t>физика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-100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45" dirty="0">
                <a:latin typeface="Verdana"/>
                <a:cs typeface="Verdana"/>
              </a:rPr>
              <a:t>технологический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25" dirty="0">
                <a:latin typeface="Verdana"/>
                <a:cs typeface="Verdana"/>
              </a:rPr>
              <a:t>(математика</a:t>
            </a:r>
            <a:r>
              <a:rPr sz="1400" i="1" spc="-90" dirty="0">
                <a:latin typeface="Verdana"/>
                <a:cs typeface="Verdana"/>
              </a:rPr>
              <a:t> (У)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50" dirty="0">
                <a:latin typeface="Verdana"/>
                <a:cs typeface="Verdana"/>
              </a:rPr>
              <a:t>информатика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25" dirty="0">
                <a:latin typeface="Verdana"/>
                <a:cs typeface="Verdana"/>
              </a:rPr>
              <a:t>естественно-научный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60" dirty="0">
                <a:latin typeface="Verdana"/>
                <a:cs typeface="Verdana"/>
              </a:rPr>
              <a:t> </a:t>
            </a:r>
            <a:r>
              <a:rPr sz="1400" i="1" spc="-65" dirty="0">
                <a:latin typeface="Verdana"/>
                <a:cs typeface="Verdana"/>
              </a:rPr>
              <a:t>(химия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45" dirty="0">
                <a:latin typeface="Verdana"/>
                <a:cs typeface="Verdana"/>
              </a:rPr>
              <a:t>биология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15" dirty="0">
                <a:latin typeface="Verdana"/>
                <a:cs typeface="Verdana"/>
              </a:rPr>
              <a:t>гуманитарный</a:t>
            </a:r>
            <a:r>
              <a:rPr sz="1400" i="1" spc="-155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5" dirty="0">
                <a:latin typeface="Verdana"/>
                <a:cs typeface="Verdana"/>
              </a:rPr>
              <a:t>(обществознание</a:t>
            </a:r>
            <a:r>
              <a:rPr sz="1400" i="1" spc="-13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0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литература</a:t>
            </a:r>
            <a:r>
              <a:rPr sz="1400" i="1" spc="-140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15" dirty="0">
                <a:latin typeface="Verdana"/>
                <a:cs typeface="Verdana"/>
              </a:rPr>
              <a:t>гуманитарный</a:t>
            </a:r>
            <a:r>
              <a:rPr sz="1400" i="1" spc="-155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(иностранный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-145" dirty="0">
                <a:latin typeface="Verdana"/>
                <a:cs typeface="Verdana"/>
              </a:rPr>
              <a:t>язык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литература</a:t>
            </a:r>
            <a:r>
              <a:rPr sz="1400" i="1" spc="-125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15" dirty="0">
                <a:latin typeface="Verdana"/>
                <a:cs typeface="Verdana"/>
              </a:rPr>
              <a:t>гуманитарный</a:t>
            </a:r>
            <a:r>
              <a:rPr sz="1400" i="1" spc="-160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55" dirty="0">
                <a:latin typeface="Verdana"/>
                <a:cs typeface="Verdana"/>
              </a:rPr>
              <a:t> </a:t>
            </a:r>
            <a:r>
              <a:rPr sz="1400" i="1" spc="-25" dirty="0">
                <a:latin typeface="Verdana"/>
                <a:cs typeface="Verdana"/>
              </a:rPr>
              <a:t>(история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8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4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литература</a:t>
            </a:r>
            <a:r>
              <a:rPr sz="1400" i="1" spc="-130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15" dirty="0">
                <a:latin typeface="Verdana"/>
                <a:cs typeface="Verdana"/>
              </a:rPr>
              <a:t>гуманитарный</a:t>
            </a:r>
            <a:r>
              <a:rPr sz="1400" i="1" spc="-160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5" dirty="0">
                <a:latin typeface="Verdana"/>
                <a:cs typeface="Verdana"/>
              </a:rPr>
              <a:t>(обществознание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80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история</a:t>
            </a:r>
            <a:r>
              <a:rPr sz="1400" i="1" spc="-130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15" dirty="0">
                <a:latin typeface="Verdana"/>
                <a:cs typeface="Verdana"/>
              </a:rPr>
              <a:t>гуманитарный</a:t>
            </a:r>
            <a:r>
              <a:rPr sz="1400" i="1" spc="-155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-15" dirty="0">
                <a:latin typeface="Verdana"/>
                <a:cs typeface="Verdana"/>
              </a:rPr>
              <a:t>(иностранный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-145" dirty="0">
                <a:latin typeface="Verdana"/>
                <a:cs typeface="Verdana"/>
              </a:rPr>
              <a:t>язык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1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история</a:t>
            </a:r>
            <a:r>
              <a:rPr sz="1400" i="1" spc="-145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  <a:p>
            <a:pPr marL="238125" indent="-226060">
              <a:lnSpc>
                <a:spcPct val="100000"/>
              </a:lnSpc>
              <a:buFont typeface="Arial"/>
              <a:buChar char="►"/>
              <a:tabLst>
                <a:tab pos="238760" algn="l"/>
              </a:tabLst>
            </a:pPr>
            <a:r>
              <a:rPr sz="1400" i="1" spc="-15" dirty="0">
                <a:latin typeface="Verdana"/>
                <a:cs typeface="Verdana"/>
              </a:rPr>
              <a:t>гуманитарный</a:t>
            </a:r>
            <a:r>
              <a:rPr sz="1400" i="1" spc="-150" dirty="0">
                <a:latin typeface="Verdana"/>
                <a:cs typeface="Verdana"/>
              </a:rPr>
              <a:t> </a:t>
            </a:r>
            <a:r>
              <a:rPr sz="1400" i="1" spc="20" dirty="0">
                <a:latin typeface="Verdana"/>
                <a:cs typeface="Verdana"/>
              </a:rPr>
              <a:t>профиль</a:t>
            </a:r>
            <a:r>
              <a:rPr sz="1400" i="1" spc="-145" dirty="0">
                <a:latin typeface="Verdana"/>
                <a:cs typeface="Verdana"/>
              </a:rPr>
              <a:t> </a:t>
            </a:r>
            <a:r>
              <a:rPr sz="1400" i="1" spc="5" dirty="0">
                <a:latin typeface="Verdana"/>
                <a:cs typeface="Verdana"/>
              </a:rPr>
              <a:t>(обществознание</a:t>
            </a:r>
            <a:r>
              <a:rPr sz="1400" i="1" spc="-13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(У)</a:t>
            </a:r>
            <a:r>
              <a:rPr sz="1400" i="1" spc="-75" dirty="0">
                <a:latin typeface="Verdana"/>
                <a:cs typeface="Verdana"/>
              </a:rPr>
              <a:t> </a:t>
            </a:r>
            <a:r>
              <a:rPr sz="1400" i="1" spc="-40" dirty="0">
                <a:latin typeface="Verdana"/>
                <a:cs typeface="Verdana"/>
              </a:rPr>
              <a:t>и</a:t>
            </a:r>
            <a:r>
              <a:rPr sz="1400" i="1" spc="-100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иностранный</a:t>
            </a:r>
            <a:r>
              <a:rPr sz="1400" i="1" spc="-120" dirty="0">
                <a:latin typeface="Verdana"/>
                <a:cs typeface="Verdana"/>
              </a:rPr>
              <a:t> </a:t>
            </a:r>
            <a:r>
              <a:rPr sz="1400" i="1" spc="-145" dirty="0">
                <a:latin typeface="Verdana"/>
                <a:cs typeface="Verdana"/>
              </a:rPr>
              <a:t>язык</a:t>
            </a:r>
            <a:r>
              <a:rPr sz="1400" i="1" spc="-135" dirty="0">
                <a:latin typeface="Verdana"/>
                <a:cs typeface="Verdana"/>
              </a:rPr>
              <a:t> </a:t>
            </a:r>
            <a:r>
              <a:rPr sz="1400" i="1" spc="-105" dirty="0">
                <a:latin typeface="Verdana"/>
                <a:cs typeface="Verdana"/>
              </a:rPr>
              <a:t>(У))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7505" y="71120"/>
            <a:ext cx="1810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ФООП</a:t>
            </a:r>
            <a:r>
              <a:rPr spc="-105" dirty="0"/>
              <a:t> </a:t>
            </a:r>
            <a:r>
              <a:rPr spc="200" dirty="0"/>
              <a:t>СОО</a:t>
            </a:r>
          </a:p>
        </p:txBody>
      </p:sp>
      <p:sp>
        <p:nvSpPr>
          <p:cNvPr id="5" name="object 5"/>
          <p:cNvSpPr/>
          <p:nvPr/>
        </p:nvSpPr>
        <p:spPr>
          <a:xfrm>
            <a:off x="233133" y="1326007"/>
            <a:ext cx="306705" cy="2110105"/>
          </a:xfrm>
          <a:custGeom>
            <a:avLst/>
            <a:gdLst/>
            <a:ahLst/>
            <a:cxnLst/>
            <a:rect l="l" t="t" r="r" b="b"/>
            <a:pathLst>
              <a:path w="306705" h="2110104">
                <a:moveTo>
                  <a:pt x="306425" y="0"/>
                </a:moveTo>
                <a:lnTo>
                  <a:pt x="0" y="0"/>
                </a:lnTo>
                <a:lnTo>
                  <a:pt x="0" y="2109851"/>
                </a:lnTo>
                <a:lnTo>
                  <a:pt x="306425" y="2109851"/>
                </a:lnTo>
                <a:lnTo>
                  <a:pt x="3064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5311" y="3435832"/>
            <a:ext cx="1393376" cy="152171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43915"/>
          </a:xfrm>
          <a:custGeom>
            <a:avLst/>
            <a:gdLst/>
            <a:ahLst/>
            <a:cxnLst/>
            <a:rect l="l" t="t" r="r" b="b"/>
            <a:pathLst>
              <a:path w="9144000" h="843915">
                <a:moveTo>
                  <a:pt x="9144000" y="0"/>
                </a:moveTo>
                <a:lnTo>
                  <a:pt x="0" y="0"/>
                </a:lnTo>
                <a:lnTo>
                  <a:pt x="0" y="843559"/>
                </a:lnTo>
                <a:lnTo>
                  <a:pt x="9144000" y="84355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9739" marR="5080" indent="-137223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Фрагмент</a:t>
            </a:r>
            <a:r>
              <a:rPr spc="-20" dirty="0"/>
              <a:t> </a:t>
            </a:r>
            <a:r>
              <a:rPr spc="-45" dirty="0"/>
              <a:t>плана</a:t>
            </a:r>
            <a:r>
              <a:rPr spc="-30" dirty="0"/>
              <a:t> </a:t>
            </a:r>
            <a:r>
              <a:rPr spc="-45" dirty="0"/>
              <a:t>внеурочной</a:t>
            </a:r>
            <a:r>
              <a:rPr spc="-20" dirty="0"/>
              <a:t> </a:t>
            </a:r>
            <a:r>
              <a:rPr spc="-25" dirty="0"/>
              <a:t>деятельности</a:t>
            </a:r>
            <a:r>
              <a:rPr spc="-10" dirty="0"/>
              <a:t> </a:t>
            </a:r>
            <a:r>
              <a:rPr spc="-155" dirty="0"/>
              <a:t>для</a:t>
            </a:r>
            <a:r>
              <a:rPr spc="-30" dirty="0"/>
              <a:t> </a:t>
            </a:r>
            <a:r>
              <a:rPr spc="40" dirty="0"/>
              <a:t>ООП </a:t>
            </a:r>
            <a:r>
              <a:rPr spc="-690" dirty="0"/>
              <a:t> </a:t>
            </a:r>
            <a:r>
              <a:rPr spc="200" dirty="0"/>
              <a:t>СОО</a:t>
            </a:r>
            <a:r>
              <a:rPr spc="-30" dirty="0"/>
              <a:t> </a:t>
            </a:r>
            <a:r>
              <a:rPr spc="-175" dirty="0"/>
              <a:t>в</a:t>
            </a:r>
            <a:r>
              <a:rPr spc="-40" dirty="0"/>
              <a:t> </a:t>
            </a:r>
            <a:r>
              <a:rPr spc="40" dirty="0"/>
              <a:t>соотв</a:t>
            </a:r>
            <a:r>
              <a:rPr spc="20" dirty="0"/>
              <a:t>етстви</a:t>
            </a:r>
            <a:r>
              <a:rPr spc="-125" dirty="0"/>
              <a:t>и</a:t>
            </a:r>
            <a:r>
              <a:rPr spc="-15" dirty="0"/>
              <a:t> </a:t>
            </a:r>
            <a:r>
              <a:rPr spc="270" dirty="0"/>
              <a:t>с</a:t>
            </a:r>
            <a:r>
              <a:rPr spc="-25" dirty="0"/>
              <a:t> </a:t>
            </a:r>
            <a:r>
              <a:rPr spc="-40" dirty="0"/>
              <a:t>ФООП</a:t>
            </a:r>
            <a:r>
              <a:rPr spc="-30" dirty="0"/>
              <a:t> </a:t>
            </a:r>
            <a:r>
              <a:rPr spc="260" dirty="0"/>
              <a:t>С</a:t>
            </a:r>
            <a:r>
              <a:rPr spc="165" dirty="0"/>
              <a:t>ОО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7214" y="981202"/>
          <a:ext cx="8279762" cy="3848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334"/>
                <a:gridCol w="3608704"/>
                <a:gridCol w="1062989"/>
                <a:gridCol w="1255395"/>
                <a:gridCol w="1831340"/>
              </a:tblGrid>
              <a:tr h="3837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№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п/п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Объединение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Количество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часо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недел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ю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Руководитель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</a:tr>
              <a:tr h="231266">
                <a:tc gridSpan="5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Инвариантный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компонент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366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45" dirty="0">
                          <a:latin typeface="Tahoma"/>
                          <a:cs typeface="Tahoma"/>
                        </a:rPr>
                        <a:t>Школьное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latin typeface="Tahoma"/>
                          <a:cs typeface="Tahoma"/>
                        </a:rPr>
                        <a:t>ученическое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90" dirty="0">
                          <a:latin typeface="Tahoma"/>
                          <a:cs typeface="Tahoma"/>
                        </a:rPr>
                        <a:t>самоуправление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000" spc="30" dirty="0">
                          <a:latin typeface="Tahoma"/>
                          <a:cs typeface="Tahoma"/>
                        </a:rPr>
                        <a:t>«Республика»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10–11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110" dirty="0">
                          <a:latin typeface="Tahoma"/>
                          <a:cs typeface="Tahoma"/>
                        </a:rPr>
                        <a:t>Афонина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Н.М.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31394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50" dirty="0">
                          <a:latin typeface="Tahoma"/>
                          <a:cs typeface="Tahoma"/>
                        </a:rPr>
                        <a:t>Волонтерский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20" dirty="0">
                          <a:latin typeface="Tahoma"/>
                          <a:cs typeface="Tahoma"/>
                        </a:rPr>
                        <a:t>отряд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«Альтаир»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10–11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100" dirty="0">
                          <a:latin typeface="Tahoma"/>
                          <a:cs typeface="Tahoma"/>
                        </a:rPr>
                        <a:t>Нефедова</a:t>
                      </a:r>
                      <a:r>
                        <a:rPr sz="1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0" dirty="0">
                          <a:latin typeface="Tahoma"/>
                          <a:cs typeface="Tahoma"/>
                        </a:rPr>
                        <a:t>А.А.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38366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076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50" dirty="0">
                          <a:latin typeface="Tahoma"/>
                          <a:cs typeface="Tahoma"/>
                        </a:rPr>
                        <a:t>Учебные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85" dirty="0">
                          <a:latin typeface="Tahoma"/>
                          <a:cs typeface="Tahoma"/>
                        </a:rPr>
                        <a:t>собрания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7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проблемам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организации </a:t>
                      </a:r>
                      <a:r>
                        <a:rPr sz="1000" spc="-2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45" dirty="0">
                          <a:latin typeface="Tahoma"/>
                          <a:cs typeface="Tahoma"/>
                        </a:rPr>
                        <a:t>учебного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20" dirty="0">
                          <a:latin typeface="Tahoma"/>
                          <a:cs typeface="Tahoma"/>
                        </a:rPr>
                        <a:t>процесса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10–11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75" dirty="0">
                          <a:latin typeface="Tahoma"/>
                          <a:cs typeface="Tahoma"/>
                        </a:rPr>
                        <a:t>Классные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руководители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31394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40" dirty="0">
                          <a:latin typeface="Tahoma"/>
                          <a:cs typeface="Tahoma"/>
                        </a:rPr>
                        <a:t>Спортивный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0" dirty="0">
                          <a:latin typeface="Tahoma"/>
                          <a:cs typeface="Tahoma"/>
                        </a:rPr>
                        <a:t>клуб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«Вымпел»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Tahoma"/>
                          <a:cs typeface="Tahoma"/>
                        </a:rPr>
                        <a:t>10–11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95" dirty="0">
                          <a:latin typeface="Tahoma"/>
                          <a:cs typeface="Tahoma"/>
                        </a:rPr>
                        <a:t>Сумароков</a:t>
                      </a:r>
                      <a:r>
                        <a:rPr sz="1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В.А.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23126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31267">
                <a:tc gridSpan="5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Вариативный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компонент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1394">
                <a:tc gridSpan="5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Естественно-научный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профиль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126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Кл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«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ис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лед</a:t>
                      </a:r>
                      <a:r>
                        <a:rPr sz="1000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те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ли»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10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85" dirty="0">
                          <a:latin typeface="Tahoma"/>
                          <a:cs typeface="Tahoma"/>
                        </a:rPr>
                        <a:t>Мишин</a:t>
                      </a:r>
                      <a:r>
                        <a:rPr sz="1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А.В.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38374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3848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60" dirty="0">
                          <a:latin typeface="Tahoma"/>
                          <a:cs typeface="Tahoma"/>
                        </a:rPr>
                        <a:t>Исследовательская</a:t>
                      </a:r>
                      <a:r>
                        <a:rPr sz="1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0" dirty="0">
                          <a:latin typeface="Tahoma"/>
                          <a:cs typeface="Tahoma"/>
                        </a:rPr>
                        <a:t>экспедиция</a:t>
                      </a:r>
                      <a:r>
                        <a:rPr sz="1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5" dirty="0">
                          <a:latin typeface="Tahoma"/>
                          <a:cs typeface="Tahoma"/>
                        </a:rPr>
                        <a:t>«Озера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65" dirty="0">
                          <a:latin typeface="Tahoma"/>
                          <a:cs typeface="Tahoma"/>
                        </a:rPr>
                        <a:t>родного </a:t>
                      </a:r>
                      <a:r>
                        <a:rPr sz="1000" spc="-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" dirty="0">
                          <a:latin typeface="Tahoma"/>
                          <a:cs typeface="Tahoma"/>
                        </a:rPr>
                        <a:t>края»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5" dirty="0">
                          <a:latin typeface="Tahoma"/>
                          <a:cs typeface="Tahoma"/>
                        </a:rPr>
                        <a:t>10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5" dirty="0">
                          <a:latin typeface="Tahoma"/>
                          <a:cs typeface="Tahoma"/>
                        </a:rPr>
                        <a:t>0,5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ол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ва</a:t>
                      </a:r>
                      <a:r>
                        <a:rPr sz="1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3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000" spc="-15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1000" dirty="0">
                          <a:latin typeface="Tahoma"/>
                          <a:cs typeface="Tahoma"/>
                        </a:rPr>
                        <a:t>В.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3131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231317">
                <a:tc gridSpan="5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Гуманитарный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профиль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131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75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75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75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75" dirty="0">
                          <a:latin typeface="Tahoma"/>
                          <a:cs typeface="Tahoma"/>
                        </a:rPr>
                        <a:t>&lt;...&gt;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717" y="843533"/>
            <a:ext cx="462280" cy="4300220"/>
          </a:xfrm>
          <a:custGeom>
            <a:avLst/>
            <a:gdLst/>
            <a:ahLst/>
            <a:cxnLst/>
            <a:rect l="l" t="t" r="r" b="b"/>
            <a:pathLst>
              <a:path w="462280" h="4300220">
                <a:moveTo>
                  <a:pt x="461670" y="0"/>
                </a:moveTo>
                <a:lnTo>
                  <a:pt x="0" y="0"/>
                </a:lnTo>
                <a:lnTo>
                  <a:pt x="0" y="4299966"/>
                </a:lnTo>
                <a:lnTo>
                  <a:pt x="461670" y="4299966"/>
                </a:lnTo>
                <a:lnTo>
                  <a:pt x="46167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18" y="1343677"/>
            <a:ext cx="395605" cy="330454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Пример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плана организации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деятельности </a:t>
            </a:r>
            <a:r>
              <a:rPr sz="12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ученических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сообществ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43915"/>
          </a:xfrm>
          <a:custGeom>
            <a:avLst/>
            <a:gdLst/>
            <a:ahLst/>
            <a:cxnLst/>
            <a:rect l="l" t="t" r="r" b="b"/>
            <a:pathLst>
              <a:path w="9144000" h="843915">
                <a:moveTo>
                  <a:pt x="9144000" y="0"/>
                </a:moveTo>
                <a:lnTo>
                  <a:pt x="0" y="0"/>
                </a:lnTo>
                <a:lnTo>
                  <a:pt x="0" y="843559"/>
                </a:lnTo>
                <a:lnTo>
                  <a:pt x="9144000" y="84355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9739" marR="5080" indent="-137223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Фрагмент</a:t>
            </a:r>
            <a:r>
              <a:rPr spc="-20" dirty="0"/>
              <a:t> </a:t>
            </a:r>
            <a:r>
              <a:rPr spc="-45" dirty="0"/>
              <a:t>плана</a:t>
            </a:r>
            <a:r>
              <a:rPr spc="-30" dirty="0"/>
              <a:t> </a:t>
            </a:r>
            <a:r>
              <a:rPr spc="-45" dirty="0"/>
              <a:t>внеурочной</a:t>
            </a:r>
            <a:r>
              <a:rPr spc="-20" dirty="0"/>
              <a:t> </a:t>
            </a:r>
            <a:r>
              <a:rPr spc="-25" dirty="0"/>
              <a:t>деятельности</a:t>
            </a:r>
            <a:r>
              <a:rPr spc="-10" dirty="0"/>
              <a:t> </a:t>
            </a:r>
            <a:r>
              <a:rPr spc="-155" dirty="0"/>
              <a:t>для</a:t>
            </a:r>
            <a:r>
              <a:rPr spc="-30" dirty="0"/>
              <a:t> </a:t>
            </a:r>
            <a:r>
              <a:rPr spc="40" dirty="0"/>
              <a:t>ООП </a:t>
            </a:r>
            <a:r>
              <a:rPr spc="-690" dirty="0"/>
              <a:t> </a:t>
            </a:r>
            <a:r>
              <a:rPr spc="200" dirty="0"/>
              <a:t>СОО</a:t>
            </a:r>
            <a:r>
              <a:rPr spc="-30" dirty="0"/>
              <a:t> </a:t>
            </a:r>
            <a:r>
              <a:rPr spc="-175" dirty="0"/>
              <a:t>в</a:t>
            </a:r>
            <a:r>
              <a:rPr spc="-40" dirty="0"/>
              <a:t> </a:t>
            </a:r>
            <a:r>
              <a:rPr spc="40" dirty="0"/>
              <a:t>соотв</a:t>
            </a:r>
            <a:r>
              <a:rPr spc="20" dirty="0"/>
              <a:t>етстви</a:t>
            </a:r>
            <a:r>
              <a:rPr spc="-125" dirty="0"/>
              <a:t>и</a:t>
            </a:r>
            <a:r>
              <a:rPr spc="-15" dirty="0"/>
              <a:t> </a:t>
            </a:r>
            <a:r>
              <a:rPr spc="270" dirty="0"/>
              <a:t>с</a:t>
            </a:r>
            <a:r>
              <a:rPr spc="-25" dirty="0"/>
              <a:t> </a:t>
            </a:r>
            <a:r>
              <a:rPr spc="-40" dirty="0"/>
              <a:t>ФООП</a:t>
            </a:r>
            <a:r>
              <a:rPr spc="-30" dirty="0"/>
              <a:t> </a:t>
            </a:r>
            <a:r>
              <a:rPr spc="260" dirty="0"/>
              <a:t>С</a:t>
            </a:r>
            <a:r>
              <a:rPr spc="165" dirty="0"/>
              <a:t>ОО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7214" y="1156461"/>
          <a:ext cx="8282940" cy="3425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335"/>
                <a:gridCol w="3482975"/>
                <a:gridCol w="1063625"/>
                <a:gridCol w="1256030"/>
                <a:gridCol w="1831975"/>
              </a:tblGrid>
              <a:tr h="643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№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п/п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Объединение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166370" indent="-1543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ес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часов 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неделю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Руководитель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</a:tr>
              <a:tr h="278130">
                <a:tc gridSpan="5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Естественно-научный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профиль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60" dirty="0">
                          <a:latin typeface="Tahoma"/>
                          <a:cs typeface="Tahoma"/>
                        </a:rPr>
                        <a:t>Прикладные</a:t>
                      </a:r>
                      <a:r>
                        <a:rPr sz="12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latin typeface="Tahoma"/>
                          <a:cs typeface="Tahoma"/>
                        </a:rPr>
                        <a:t>биотехнологии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Tahoma"/>
                          <a:cs typeface="Tahoma"/>
                        </a:rPr>
                        <a:t>10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120" dirty="0">
                          <a:latin typeface="Tahoma"/>
                          <a:cs typeface="Tahoma"/>
                        </a:rPr>
                        <a:t>Мишина</a:t>
                      </a:r>
                      <a:r>
                        <a:rPr sz="12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35" dirty="0">
                          <a:latin typeface="Tahoma"/>
                          <a:cs typeface="Tahoma"/>
                        </a:rPr>
                        <a:t>В.В.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80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12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90" dirty="0">
                          <a:latin typeface="Tahoma"/>
                          <a:cs typeface="Tahoma"/>
                        </a:rPr>
                        <a:t>медицинских</a:t>
                      </a:r>
                      <a:r>
                        <a:rPr sz="12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latin typeface="Tahoma"/>
                          <a:cs typeface="Tahoma"/>
                        </a:rPr>
                        <a:t>знаний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Tahoma"/>
                          <a:cs typeface="Tahoma"/>
                        </a:rPr>
                        <a:t>10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0" dirty="0">
                          <a:latin typeface="Tahoma"/>
                          <a:cs typeface="Tahoma"/>
                        </a:rPr>
                        <a:t>Кузубова</a:t>
                      </a:r>
                      <a:r>
                        <a:rPr sz="12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0" dirty="0">
                          <a:latin typeface="Tahoma"/>
                          <a:cs typeface="Tahoma"/>
                        </a:rPr>
                        <a:t>М.А.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78129">
                <a:tc gridSpan="5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Гуманитарный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профиль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45" dirty="0">
                          <a:latin typeface="Tahoma"/>
                          <a:cs typeface="Tahoma"/>
                        </a:rPr>
                        <a:t>Психолингвистика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latin typeface="Tahoma"/>
                          <a:cs typeface="Tahoma"/>
                        </a:rPr>
                        <a:t>10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5" dirty="0">
                          <a:latin typeface="Tahoma"/>
                          <a:cs typeface="Tahoma"/>
                        </a:rPr>
                        <a:t>Антипова</a:t>
                      </a:r>
                      <a:r>
                        <a:rPr sz="12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20" dirty="0">
                          <a:latin typeface="Tahoma"/>
                          <a:cs typeface="Tahoma"/>
                        </a:rPr>
                        <a:t>К.А.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75" dirty="0">
                          <a:latin typeface="Tahoma"/>
                          <a:cs typeface="Tahoma"/>
                        </a:rPr>
                        <a:t>Музеи</a:t>
                      </a:r>
                      <a:r>
                        <a:rPr sz="12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70" dirty="0">
                          <a:latin typeface="Tahoma"/>
                          <a:cs typeface="Tahoma"/>
                        </a:rPr>
                        <a:t>мира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5" dirty="0">
                          <a:latin typeface="Tahoma"/>
                          <a:cs typeface="Tahoma"/>
                        </a:rPr>
                        <a:t>10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dirty="0">
                          <a:latin typeface="Tahoma"/>
                          <a:cs typeface="Tahoma"/>
                        </a:rPr>
                        <a:t>1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spc="30" dirty="0">
                          <a:latin typeface="Tahoma"/>
                          <a:cs typeface="Tahoma"/>
                        </a:rPr>
                        <a:t>Быкова</a:t>
                      </a:r>
                      <a:r>
                        <a:rPr sz="12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latin typeface="Tahoma"/>
                          <a:cs typeface="Tahoma"/>
                        </a:rPr>
                        <a:t>М.И.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27810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78130">
                <a:tc gridSpan="5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Технол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оги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профи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ь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13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85" dirty="0">
                          <a:latin typeface="Tahoma"/>
                          <a:cs typeface="Tahoma"/>
                        </a:rPr>
                        <a:t>&lt;...&gt;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717" y="843533"/>
            <a:ext cx="462280" cy="4300220"/>
          </a:xfrm>
          <a:custGeom>
            <a:avLst/>
            <a:gdLst/>
            <a:ahLst/>
            <a:cxnLst/>
            <a:rect l="l" t="t" r="r" b="b"/>
            <a:pathLst>
              <a:path w="462280" h="4300220">
                <a:moveTo>
                  <a:pt x="461670" y="0"/>
                </a:moveTo>
                <a:lnTo>
                  <a:pt x="0" y="0"/>
                </a:lnTo>
                <a:lnTo>
                  <a:pt x="0" y="4299966"/>
                </a:lnTo>
                <a:lnTo>
                  <a:pt x="461670" y="4299966"/>
                </a:lnTo>
                <a:lnTo>
                  <a:pt x="46167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18" y="1161602"/>
            <a:ext cx="395605" cy="367030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Пример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плана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реализации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курсов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внеурочной </a:t>
            </a:r>
            <a:r>
              <a:rPr sz="12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по выбору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обучающихся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43915"/>
          </a:xfrm>
          <a:custGeom>
            <a:avLst/>
            <a:gdLst/>
            <a:ahLst/>
            <a:cxnLst/>
            <a:rect l="l" t="t" r="r" b="b"/>
            <a:pathLst>
              <a:path w="9144000" h="843915">
                <a:moveTo>
                  <a:pt x="9144000" y="0"/>
                </a:moveTo>
                <a:lnTo>
                  <a:pt x="0" y="0"/>
                </a:lnTo>
                <a:lnTo>
                  <a:pt x="0" y="843559"/>
                </a:lnTo>
                <a:lnTo>
                  <a:pt x="9144000" y="84355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9739" marR="5080" indent="-137223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Фрагмент</a:t>
            </a:r>
            <a:r>
              <a:rPr spc="-20" dirty="0"/>
              <a:t> </a:t>
            </a:r>
            <a:r>
              <a:rPr spc="-45" dirty="0"/>
              <a:t>плана</a:t>
            </a:r>
            <a:r>
              <a:rPr spc="-30" dirty="0"/>
              <a:t> </a:t>
            </a:r>
            <a:r>
              <a:rPr spc="-45" dirty="0"/>
              <a:t>внеурочной</a:t>
            </a:r>
            <a:r>
              <a:rPr spc="-20" dirty="0"/>
              <a:t> </a:t>
            </a:r>
            <a:r>
              <a:rPr spc="-25" dirty="0"/>
              <a:t>деятельности</a:t>
            </a:r>
            <a:r>
              <a:rPr spc="-10" dirty="0"/>
              <a:t> </a:t>
            </a:r>
            <a:r>
              <a:rPr spc="-155" dirty="0"/>
              <a:t>для</a:t>
            </a:r>
            <a:r>
              <a:rPr spc="-30" dirty="0"/>
              <a:t> </a:t>
            </a:r>
            <a:r>
              <a:rPr spc="40" dirty="0"/>
              <a:t>ООП </a:t>
            </a:r>
            <a:r>
              <a:rPr spc="-690" dirty="0"/>
              <a:t> </a:t>
            </a:r>
            <a:r>
              <a:rPr spc="200" dirty="0"/>
              <a:t>СОО</a:t>
            </a:r>
            <a:r>
              <a:rPr spc="-30" dirty="0"/>
              <a:t> </a:t>
            </a:r>
            <a:r>
              <a:rPr spc="-175" dirty="0"/>
              <a:t>в</a:t>
            </a:r>
            <a:r>
              <a:rPr spc="-40" dirty="0"/>
              <a:t> </a:t>
            </a:r>
            <a:r>
              <a:rPr spc="40" dirty="0"/>
              <a:t>соотв</a:t>
            </a:r>
            <a:r>
              <a:rPr spc="20" dirty="0"/>
              <a:t>етстви</a:t>
            </a:r>
            <a:r>
              <a:rPr spc="-125" dirty="0"/>
              <a:t>и</a:t>
            </a:r>
            <a:r>
              <a:rPr spc="-15" dirty="0"/>
              <a:t> </a:t>
            </a:r>
            <a:r>
              <a:rPr spc="270" dirty="0"/>
              <a:t>с</a:t>
            </a:r>
            <a:r>
              <a:rPr spc="-25" dirty="0"/>
              <a:t> </a:t>
            </a:r>
            <a:r>
              <a:rPr spc="-40" dirty="0"/>
              <a:t>ФООП</a:t>
            </a:r>
            <a:r>
              <a:rPr spc="-30" dirty="0"/>
              <a:t> </a:t>
            </a:r>
            <a:r>
              <a:rPr spc="260" dirty="0"/>
              <a:t>С</a:t>
            </a:r>
            <a:r>
              <a:rPr spc="165" dirty="0"/>
              <a:t>ОО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7214" y="1129283"/>
          <a:ext cx="8282301" cy="3506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335"/>
                <a:gridCol w="1548130"/>
                <a:gridCol w="1188719"/>
                <a:gridCol w="1567814"/>
                <a:gridCol w="1456689"/>
                <a:gridCol w="1872614"/>
              </a:tblGrid>
              <a:tr h="159892">
                <a:tc gridSpan="6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сс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9765">
                <a:tc gridSpan="6"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Bef>
                          <a:spcPts val="80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Направления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внеурочной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деятельности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ФГОС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среднего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общего 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05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Месяц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40" dirty="0">
                          <a:latin typeface="Tahoma"/>
                          <a:cs typeface="Tahoma"/>
                        </a:rPr>
                        <a:t>Духовно-нравственное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Социальное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50" dirty="0">
                          <a:latin typeface="Tahoma"/>
                          <a:cs typeface="Tahoma"/>
                        </a:rPr>
                        <a:t>Общеинтеллектуальное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45" dirty="0">
                          <a:latin typeface="Tahoma"/>
                          <a:cs typeface="Tahoma"/>
                        </a:rPr>
                        <a:t>Спортивно-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40" dirty="0">
                          <a:latin typeface="Tahoma"/>
                          <a:cs typeface="Tahoma"/>
                        </a:rPr>
                        <a:t>оздоровительное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spc="60" dirty="0">
                          <a:latin typeface="Tahoma"/>
                          <a:cs typeface="Tahoma"/>
                        </a:rPr>
                        <a:t>Общекультурное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743965">
                <a:tc gridSpan="6">
                  <a:txBody>
                    <a:bodyPr/>
                    <a:lstStyle/>
                    <a:p>
                      <a:pPr marL="22225">
                        <a:lnSpc>
                          <a:spcPts val="108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нв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нтн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ый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понент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365760" indent="-344170">
                        <a:lnSpc>
                          <a:spcPts val="1200"/>
                        </a:lnSpc>
                        <a:buAutoNum type="arabicPeriod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10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«Школьное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ученическое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самоуправление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«Республика»</a:t>
                      </a:r>
                      <a:r>
                        <a:rPr sz="1000" b="1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34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часа.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65760" indent="-344170">
                        <a:lnSpc>
                          <a:spcPct val="100000"/>
                        </a:lnSpc>
                        <a:spcBef>
                          <a:spcPts val="505"/>
                        </a:spcBef>
                        <a:buAutoNum type="arabicPeriod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онтерс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ря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ьт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»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часа.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65760" indent="-344170">
                        <a:lnSpc>
                          <a:spcPct val="100000"/>
                        </a:lnSpc>
                        <a:spcBef>
                          <a:spcPts val="490"/>
                        </a:spcBef>
                        <a:buAutoNum type="arabicPeriod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Учебные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собрания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проблемам</a:t>
                      </a:r>
                      <a:r>
                        <a:rPr sz="1000" b="1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учебного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процесса</a:t>
                      </a:r>
                      <a:r>
                        <a:rPr sz="10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34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часа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8285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Сентябрь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2870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10" dirty="0">
                          <a:latin typeface="Tahoma"/>
                          <a:cs typeface="Tahoma"/>
                        </a:rPr>
                        <a:t>Уч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стие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ск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м 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фестивале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«Золотая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осень»: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организация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виртуальной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галереи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иллюстраций</a:t>
                      </a:r>
                      <a:r>
                        <a:rPr sz="9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2860" marR="11493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прои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зве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сск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их 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поэтов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60" dirty="0">
                          <a:latin typeface="Tahoma"/>
                          <a:cs typeface="Tahoma"/>
                        </a:rPr>
                        <a:t>Классный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час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«Как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организовано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обучение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в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2860" marR="635000">
                        <a:lnSpc>
                          <a:spcPct val="100000"/>
                        </a:lnSpc>
                      </a:pPr>
                      <a:r>
                        <a:rPr sz="900" spc="85" dirty="0">
                          <a:latin typeface="Tahoma"/>
                          <a:cs typeface="Tahoma"/>
                        </a:rPr>
                        <a:t>профильном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классе: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ваши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права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обязанности»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3492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нфор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онно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- 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просветительская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встреча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«Культура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3495" marR="17462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Tahoma"/>
                          <a:cs typeface="Tahoma"/>
                        </a:rPr>
                        <a:t>здоровья: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как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выбрать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свою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программу»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2959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10" dirty="0">
                          <a:latin typeface="Tahoma"/>
                          <a:cs typeface="Tahoma"/>
                        </a:rPr>
                        <a:t>Уч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стие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общ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ешк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ь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м 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празднике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«День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знаний»: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промопоздравление 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для 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увлеченных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гуманитарным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знанием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82758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Октябрь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85" dirty="0">
                          <a:latin typeface="Tahoma"/>
                          <a:cs typeface="Tahoma"/>
                        </a:rPr>
                        <a:t>Совместное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6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родителями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собрание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2860" marR="3327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«Тьюторство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образовательных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ситуаций»: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презентация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учебного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содержания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2860" marR="590550">
                        <a:lnSpc>
                          <a:spcPct val="100000"/>
                        </a:lnSpc>
                      </a:pPr>
                      <a:r>
                        <a:rPr sz="900" spc="55" dirty="0">
                          <a:latin typeface="Tahoma"/>
                          <a:cs typeface="Tahoma"/>
                        </a:rPr>
                        <a:t>гуманитарного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профиля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6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10" dirty="0">
                          <a:latin typeface="Tahoma"/>
                          <a:cs typeface="Tahoma"/>
                        </a:rPr>
                        <a:t>анонсом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школьных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внешкольных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ресурсов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641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75" dirty="0">
                          <a:latin typeface="Tahoma"/>
                          <a:cs typeface="Tahoma"/>
                        </a:rPr>
                        <a:t>Предпрофессиональная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диагностика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9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участии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представителей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регионального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центра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профориентации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400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25" dirty="0">
                          <a:latin typeface="Tahoma"/>
                          <a:cs typeface="Tahoma"/>
                        </a:rPr>
                        <a:t>Сбор </a:t>
                      </a:r>
                      <a:r>
                        <a:rPr sz="900" spc="105" dirty="0">
                          <a:latin typeface="Tahoma"/>
                          <a:cs typeface="Tahoma"/>
                        </a:rPr>
                        <a:t>информации </a:t>
                      </a:r>
                      <a:r>
                        <a:rPr sz="900" spc="100" dirty="0">
                          <a:latin typeface="Tahoma"/>
                          <a:cs typeface="Tahoma"/>
                        </a:rPr>
                        <a:t>о </a:t>
                      </a:r>
                      <a:r>
                        <a:rPr sz="9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анято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сти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бу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ющ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хся  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портивны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секци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х, 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регулярности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занятий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физической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культурой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Во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лонте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ск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проб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ы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3495" marR="5143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Tahoma"/>
                          <a:cs typeface="Tahoma"/>
                        </a:rPr>
                        <a:t>«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Са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гитиру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уча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ст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кции 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"Чистый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город"»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33521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Ноябрь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….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….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…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….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717" y="843533"/>
            <a:ext cx="462280" cy="4300220"/>
          </a:xfrm>
          <a:custGeom>
            <a:avLst/>
            <a:gdLst/>
            <a:ahLst/>
            <a:cxnLst/>
            <a:rect l="l" t="t" r="r" b="b"/>
            <a:pathLst>
              <a:path w="462280" h="4300220">
                <a:moveTo>
                  <a:pt x="461670" y="0"/>
                </a:moveTo>
                <a:lnTo>
                  <a:pt x="0" y="0"/>
                </a:lnTo>
                <a:lnTo>
                  <a:pt x="0" y="4299966"/>
                </a:lnTo>
                <a:lnTo>
                  <a:pt x="461670" y="4299966"/>
                </a:lnTo>
                <a:lnTo>
                  <a:pt x="46167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18" y="984157"/>
            <a:ext cx="395605" cy="402399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marR="5080" indent="38227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Пример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календарного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плана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реализации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внеурочной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гуманитарного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профиля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5870" y="71120"/>
            <a:ext cx="705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Федеральный</a:t>
            </a:r>
            <a:r>
              <a:rPr spc="-25" dirty="0"/>
              <a:t> </a:t>
            </a:r>
            <a:r>
              <a:rPr spc="-50" dirty="0"/>
              <a:t>календарный</a:t>
            </a:r>
            <a:r>
              <a:rPr spc="-35" dirty="0"/>
              <a:t> </a:t>
            </a:r>
            <a:r>
              <a:rPr spc="-65" dirty="0"/>
              <a:t>учебный</a:t>
            </a:r>
            <a:r>
              <a:rPr spc="-35" dirty="0"/>
              <a:t> </a:t>
            </a:r>
            <a:r>
              <a:rPr spc="-5" dirty="0"/>
              <a:t>график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339" y="904493"/>
            <a:ext cx="7827009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Организация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образовательной</a:t>
            </a:r>
            <a:r>
              <a:rPr sz="1600" b="1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деятельности</a:t>
            </a:r>
            <a:r>
              <a:rPr sz="1600" b="1" spc="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учебным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четвертям</a:t>
            </a:r>
            <a:endParaRPr sz="1600">
              <a:latin typeface="Tahoma"/>
              <a:cs typeface="Tahoma"/>
            </a:endParaRPr>
          </a:p>
          <a:p>
            <a:pPr marL="12700" marR="452120">
              <a:lnSpc>
                <a:spcPct val="175100"/>
              </a:lnSpc>
            </a:pP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Продолжительность</a:t>
            </a:r>
            <a:r>
              <a:rPr sz="1600" b="1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учебного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года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003366"/>
                </a:solidFill>
                <a:latin typeface="Tahoma"/>
                <a:cs typeface="Tahoma"/>
              </a:rPr>
              <a:t>34</a:t>
            </a:r>
            <a:r>
              <a:rPr sz="1600" b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недели,</a:t>
            </a:r>
            <a:r>
              <a:rPr sz="1600" b="1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03366"/>
                </a:solidFill>
                <a:latin typeface="Tahoma"/>
                <a:cs typeface="Tahoma"/>
              </a:rPr>
              <a:t>классе</a:t>
            </a:r>
            <a:r>
              <a:rPr sz="1600" b="1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003366"/>
                </a:solidFill>
                <a:latin typeface="Tahoma"/>
                <a:cs typeface="Tahoma"/>
              </a:rPr>
              <a:t>33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недели </a:t>
            </a:r>
            <a:r>
              <a:rPr sz="1600" b="1" spc="-4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Учебный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год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начинается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1600" b="1" spc="-1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сентября,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заканчивается </a:t>
            </a:r>
            <a:r>
              <a:rPr sz="1600" b="1" spc="-130" dirty="0">
                <a:solidFill>
                  <a:srgbClr val="003366"/>
                </a:solidFill>
                <a:latin typeface="Tahoma"/>
                <a:cs typeface="Tahoma"/>
              </a:rPr>
              <a:t>20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мая 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03366"/>
                </a:solidFill>
                <a:latin typeface="Tahoma"/>
                <a:cs typeface="Tahoma"/>
              </a:rPr>
              <a:t>Продолжительность</a:t>
            </a:r>
            <a:r>
              <a:rPr sz="1600" b="1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учебных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четвертей:</a:t>
            </a:r>
            <a:endParaRPr sz="1600">
              <a:latin typeface="Tahoma"/>
              <a:cs typeface="Tahoma"/>
            </a:endParaRPr>
          </a:p>
          <a:p>
            <a:pPr marL="12700" marR="4582160">
              <a:lnSpc>
                <a:spcPct val="100000"/>
              </a:lnSpc>
            </a:pPr>
            <a:r>
              <a:rPr sz="1600" b="1" spc="-33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 четв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рт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8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учебны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х</a:t>
            </a:r>
            <a:r>
              <a:rPr sz="1600" b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не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b="1" spc="-6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600" b="1" spc="-100" dirty="0">
                <a:solidFill>
                  <a:srgbClr val="003366"/>
                </a:solidFill>
                <a:latin typeface="Tahoma"/>
                <a:cs typeface="Tahoma"/>
              </a:rPr>
              <a:t>ь;  </a:t>
            </a:r>
            <a:r>
              <a:rPr sz="1600" b="1" spc="-335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33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 четв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рт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600" b="1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8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учебны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х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не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b="1" spc="-6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ь;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335" dirty="0">
                <a:solidFill>
                  <a:srgbClr val="003366"/>
                </a:solidFill>
                <a:latin typeface="Tahoma"/>
                <a:cs typeface="Tahoma"/>
              </a:rPr>
              <a:t>III</a:t>
            </a:r>
            <a:r>
              <a:rPr sz="1600" b="1" spc="-2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четверть</a:t>
            </a:r>
            <a:r>
              <a:rPr sz="1600" b="1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003366"/>
                </a:solidFill>
                <a:latin typeface="Tahoma"/>
                <a:cs typeface="Tahoma"/>
              </a:rPr>
              <a:t>10</a:t>
            </a:r>
            <a:r>
              <a:rPr sz="1600" b="1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учебных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недель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3366"/>
                </a:solidFill>
                <a:latin typeface="Tahoma"/>
                <a:cs typeface="Tahoma"/>
              </a:rPr>
              <a:t>(для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003366"/>
                </a:solidFill>
                <a:latin typeface="Tahoma"/>
                <a:cs typeface="Tahoma"/>
              </a:rPr>
              <a:t>2-11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3366"/>
                </a:solidFill>
                <a:latin typeface="Tahoma"/>
                <a:cs typeface="Tahoma"/>
              </a:rPr>
              <a:t>кл.),</a:t>
            </a:r>
            <a:r>
              <a:rPr sz="1600" b="1" spc="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9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учебных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недель</a:t>
            </a:r>
            <a:r>
              <a:rPr sz="1600" b="1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3366"/>
                </a:solidFill>
                <a:latin typeface="Tahoma"/>
                <a:cs typeface="Tahoma"/>
              </a:rPr>
              <a:t>(для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1600" b="1" spc="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кл.); </a:t>
            </a:r>
            <a:r>
              <a:rPr sz="1600" b="1" spc="-4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45" dirty="0">
                <a:solidFill>
                  <a:srgbClr val="003366"/>
                </a:solidFill>
                <a:latin typeface="Tahoma"/>
                <a:cs typeface="Tahoma"/>
              </a:rPr>
              <a:t>IV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четв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рт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8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учебны</a:t>
            </a: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х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не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b="1" spc="-6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600" b="1" spc="-110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600" b="1" spc="-40" dirty="0">
                <a:solidFill>
                  <a:srgbClr val="003366"/>
                </a:solidFill>
                <a:latin typeface="Tahoma"/>
                <a:cs typeface="Tahoma"/>
              </a:rPr>
              <a:t>Продолжительность</a:t>
            </a:r>
            <a:r>
              <a:rPr sz="1600" b="1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003366"/>
                </a:solidFill>
                <a:latin typeface="Tahoma"/>
                <a:cs typeface="Tahoma"/>
              </a:rPr>
              <a:t>каникул:</a:t>
            </a:r>
            <a:endParaRPr sz="1600">
              <a:latin typeface="Tahoma"/>
              <a:cs typeface="Tahoma"/>
            </a:endParaRPr>
          </a:p>
          <a:p>
            <a:pPr marL="12700" marR="1559560">
              <a:lnSpc>
                <a:spcPct val="100000"/>
              </a:lnSpc>
            </a:pP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600" b="1" spc="-50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r>
              <a:rPr sz="1600" b="1" spc="-35" dirty="0">
                <a:solidFill>
                  <a:srgbClr val="003366"/>
                </a:solidFill>
                <a:latin typeface="Tahoma"/>
                <a:cs typeface="Tahoma"/>
              </a:rPr>
              <a:t>онча</a:t>
            </a: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600" b="1" spc="-9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b="1" spc="-9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b="1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95" dirty="0">
                <a:solidFill>
                  <a:srgbClr val="003366"/>
                </a:solidFill>
                <a:latin typeface="Tahoma"/>
                <a:cs typeface="Tahoma"/>
              </a:rPr>
              <a:t>I,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33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34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33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34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330" dirty="0">
                <a:solidFill>
                  <a:srgbClr val="003366"/>
                </a:solidFill>
                <a:latin typeface="Tahoma"/>
                <a:cs typeface="Tahoma"/>
              </a:rPr>
              <a:t>I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четв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рт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600" b="1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9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r>
              <a:rPr sz="1600" b="1" spc="-5" dirty="0">
                <a:solidFill>
                  <a:srgbClr val="003366"/>
                </a:solidFill>
                <a:latin typeface="Tahoma"/>
                <a:cs typeface="Tahoma"/>
              </a:rPr>
              <a:t>аленд</a:t>
            </a:r>
            <a:r>
              <a:rPr sz="1600" b="1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1600" b="1" spc="-20" dirty="0">
                <a:solidFill>
                  <a:srgbClr val="003366"/>
                </a:solidFill>
                <a:latin typeface="Tahoma"/>
                <a:cs typeface="Tahoma"/>
              </a:rPr>
              <a:t>н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ы</a:t>
            </a:r>
            <a:r>
              <a:rPr sz="1600" b="1" spc="-85" dirty="0">
                <a:solidFill>
                  <a:srgbClr val="003366"/>
                </a:solidFill>
                <a:latin typeface="Tahoma"/>
                <a:cs typeface="Tahoma"/>
              </a:rPr>
              <a:t>х</a:t>
            </a:r>
            <a:r>
              <a:rPr sz="1600" b="1" spc="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600" b="1" spc="-55" dirty="0">
                <a:solidFill>
                  <a:srgbClr val="003366"/>
                </a:solidFill>
                <a:latin typeface="Tahoma"/>
                <a:cs typeface="Tahoma"/>
              </a:rPr>
              <a:t>ней;  дополнительные</a:t>
            </a:r>
            <a:r>
              <a:rPr sz="1600" b="1" spc="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003366"/>
                </a:solidFill>
                <a:latin typeface="Tahoma"/>
                <a:cs typeface="Tahoma"/>
              </a:rPr>
              <a:t>каникулы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9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003366"/>
                </a:solidFill>
                <a:latin typeface="Tahoma"/>
                <a:cs typeface="Tahoma"/>
              </a:rPr>
              <a:t>календарных</a:t>
            </a:r>
            <a:r>
              <a:rPr sz="1600" b="1" spc="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03366"/>
                </a:solidFill>
                <a:latin typeface="Tahoma"/>
                <a:cs typeface="Tahoma"/>
              </a:rPr>
              <a:t>дней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3366"/>
                </a:solidFill>
                <a:latin typeface="Tahoma"/>
                <a:cs typeface="Tahoma"/>
              </a:rPr>
              <a:t>(для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1</a:t>
            </a:r>
            <a:r>
              <a:rPr sz="1600" b="1" spc="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кл.);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по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003366"/>
                </a:solidFill>
                <a:latin typeface="Tahoma"/>
                <a:cs typeface="Tahoma"/>
              </a:rPr>
              <a:t>окончании</a:t>
            </a:r>
            <a:r>
              <a:rPr sz="1600" b="1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3366"/>
                </a:solidFill>
                <a:latin typeface="Tahoma"/>
                <a:cs typeface="Tahoma"/>
              </a:rPr>
              <a:t>учебного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года </a:t>
            </a:r>
            <a:r>
              <a:rPr sz="1600" b="1" spc="-50" dirty="0">
                <a:solidFill>
                  <a:srgbClr val="003366"/>
                </a:solidFill>
                <a:latin typeface="Tahoma"/>
                <a:cs typeface="Tahoma"/>
              </a:rPr>
              <a:t>(летние</a:t>
            </a:r>
            <a:r>
              <a:rPr sz="1600" b="1" spc="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003366"/>
                </a:solidFill>
                <a:latin typeface="Tahoma"/>
                <a:cs typeface="Tahoma"/>
              </a:rPr>
              <a:t>каникулы)</a:t>
            </a:r>
            <a:r>
              <a:rPr sz="1600" b="1" spc="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225" dirty="0">
                <a:solidFill>
                  <a:srgbClr val="003366"/>
                </a:solidFill>
                <a:latin typeface="Tahoma"/>
                <a:cs typeface="Tahoma"/>
              </a:rPr>
              <a:t>–</a:t>
            </a:r>
            <a:r>
              <a:rPr sz="16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не</a:t>
            </a:r>
            <a:r>
              <a:rPr sz="1600" b="1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03366"/>
                </a:solidFill>
                <a:latin typeface="Tahoma"/>
                <a:cs typeface="Tahoma"/>
              </a:rPr>
              <a:t>менее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003366"/>
                </a:solidFill>
                <a:latin typeface="Tahoma"/>
                <a:cs typeface="Tahoma"/>
              </a:rPr>
              <a:t>8</a:t>
            </a:r>
            <a:r>
              <a:rPr sz="16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Tahoma"/>
                <a:cs typeface="Tahoma"/>
              </a:rPr>
              <a:t>недель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64" y="868044"/>
            <a:ext cx="346197" cy="3600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64" y="1329436"/>
            <a:ext cx="346197" cy="3600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64" y="1785620"/>
            <a:ext cx="346197" cy="3600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64" y="2241676"/>
            <a:ext cx="346197" cy="3600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64" y="3579850"/>
            <a:ext cx="346197" cy="36004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43915"/>
          </a:xfrm>
          <a:custGeom>
            <a:avLst/>
            <a:gdLst/>
            <a:ahLst/>
            <a:cxnLst/>
            <a:rect l="l" t="t" r="r" b="b"/>
            <a:pathLst>
              <a:path w="9144000" h="843915">
                <a:moveTo>
                  <a:pt x="9144000" y="0"/>
                </a:moveTo>
                <a:lnTo>
                  <a:pt x="0" y="0"/>
                </a:lnTo>
                <a:lnTo>
                  <a:pt x="0" y="843559"/>
                </a:lnTo>
                <a:lnTo>
                  <a:pt x="9144000" y="84355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5090" marR="5080" indent="-118491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Календарный</a:t>
            </a:r>
            <a:r>
              <a:rPr spc="-30" dirty="0"/>
              <a:t> </a:t>
            </a:r>
            <a:r>
              <a:rPr spc="-90" dirty="0"/>
              <a:t>план</a:t>
            </a:r>
            <a:r>
              <a:rPr spc="-10" dirty="0"/>
              <a:t> </a:t>
            </a:r>
            <a:r>
              <a:rPr spc="-35" dirty="0"/>
              <a:t>воспитательной</a:t>
            </a:r>
            <a:r>
              <a:rPr spc="-20" dirty="0"/>
              <a:t> </a:t>
            </a:r>
            <a:r>
              <a:rPr spc="25" dirty="0"/>
              <a:t>работы</a:t>
            </a:r>
            <a:r>
              <a:rPr spc="-15" dirty="0"/>
              <a:t> </a:t>
            </a:r>
            <a:r>
              <a:rPr spc="10" dirty="0"/>
              <a:t>на</a:t>
            </a:r>
            <a:r>
              <a:rPr spc="-25" dirty="0"/>
              <a:t> </a:t>
            </a:r>
            <a:r>
              <a:rPr spc="-15" dirty="0"/>
              <a:t>уровне </a:t>
            </a:r>
            <a:r>
              <a:rPr spc="-690" dirty="0"/>
              <a:t> </a:t>
            </a:r>
            <a:r>
              <a:rPr spc="30" dirty="0"/>
              <a:t>среднего</a:t>
            </a:r>
            <a:r>
              <a:rPr spc="-40" dirty="0"/>
              <a:t> </a:t>
            </a:r>
            <a:r>
              <a:rPr spc="20" dirty="0"/>
              <a:t>общего</a:t>
            </a:r>
            <a:r>
              <a:rPr spc="-40" dirty="0"/>
              <a:t> </a:t>
            </a:r>
            <a:r>
              <a:rPr spc="-30" dirty="0"/>
              <a:t>образования</a:t>
            </a:r>
            <a:r>
              <a:rPr spc="-40" dirty="0"/>
              <a:t> </a:t>
            </a:r>
            <a:r>
              <a:rPr spc="-85" dirty="0"/>
              <a:t>(ФООП)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922527"/>
          <a:ext cx="8785860" cy="4035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335"/>
                <a:gridCol w="4037965"/>
                <a:gridCol w="1366520"/>
                <a:gridCol w="1366520"/>
                <a:gridCol w="1366520"/>
              </a:tblGrid>
              <a:tr h="161925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№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11696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Дела,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события,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мероприятия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Классы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Сроки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Ответственные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</a:tr>
              <a:tr h="161798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деятел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ьность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Про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ект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«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сто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сто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раны»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10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45" dirty="0">
                          <a:latin typeface="Tahoma"/>
                          <a:cs typeface="Tahoma"/>
                        </a:rPr>
                        <a:t>Сентябрь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Учитель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истории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79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деятельнос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895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Ге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ьдик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осс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10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682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гог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вне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ур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ной 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деятельности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79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ссно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ру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ководство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11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50" dirty="0">
                          <a:latin typeface="Tahoma"/>
                          <a:cs typeface="Tahoma"/>
                        </a:rPr>
                        <a:t>Внеурочное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занятие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«Разговоры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важном»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1–11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079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по 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понедельникам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80" dirty="0">
                          <a:latin typeface="Tahoma"/>
                          <a:cs typeface="Tahoma"/>
                        </a:rPr>
                        <a:t>Замдиректора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ВР.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5400" marR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Классные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ков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одит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ели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797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Основные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ш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кольн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ые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дела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908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40" dirty="0">
                          <a:latin typeface="Tahoma"/>
                          <a:cs typeface="Tahoma"/>
                        </a:rPr>
                        <a:t>День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знаний.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Торжественное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начало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нового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учебного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года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1–11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45" dirty="0">
                          <a:latin typeface="Tahoma"/>
                          <a:cs typeface="Tahoma"/>
                        </a:rPr>
                        <a:t>Сентябрь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45" dirty="0">
                          <a:latin typeface="Tahoma"/>
                          <a:cs typeface="Tahoma"/>
                        </a:rPr>
                        <a:t>Директор.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80" dirty="0">
                          <a:latin typeface="Tahoma"/>
                          <a:cs typeface="Tahoma"/>
                        </a:rPr>
                        <a:t>Замдиректора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ВР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79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ш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кольн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ые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иятия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8996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Экск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ур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зы-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пар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ры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10–11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5416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Классные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ков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одит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ели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84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861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ц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ед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етн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ост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нственно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̆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еды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18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638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50" dirty="0">
                          <a:latin typeface="Tahoma"/>
                          <a:cs typeface="Tahoma"/>
                        </a:rPr>
                        <a:t>Организация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проведение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церемоний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поднятия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(спуска)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государственного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0" dirty="0">
                          <a:latin typeface="Tahoma"/>
                          <a:cs typeface="Tahoma"/>
                        </a:rPr>
                        <a:t>флага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Российской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5" dirty="0">
                          <a:latin typeface="Tahoma"/>
                          <a:cs typeface="Tahoma"/>
                        </a:rPr>
                        <a:t>Федерации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1–11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307975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по  пон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ел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ьни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и 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пятницам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80" dirty="0">
                          <a:latin typeface="Tahoma"/>
                          <a:cs typeface="Tahoma"/>
                        </a:rPr>
                        <a:t>Замдиректора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ВР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848">
                <a:tc>
                  <a:txBody>
                    <a:bodyPr/>
                    <a:lstStyle/>
                    <a:p>
                      <a:pPr marL="24130">
                        <a:lnSpc>
                          <a:spcPts val="1080"/>
                        </a:lnSpc>
                        <a:spcBef>
                          <a:spcPts val="95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164" y="909192"/>
          <a:ext cx="8783318" cy="4098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/>
                <a:gridCol w="3965575"/>
                <a:gridCol w="1365885"/>
                <a:gridCol w="1365884"/>
                <a:gridCol w="1365884"/>
              </a:tblGrid>
              <a:tr h="161925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№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11322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Дела,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события,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мероприятия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Классы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Сроки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Ответственные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</a:tr>
              <a:tr h="161798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одействи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одителя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24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831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80" dirty="0">
                          <a:latin typeface="Tahoma"/>
                          <a:cs typeface="Tahoma"/>
                        </a:rPr>
                        <a:t>Общешкольное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родительское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собрание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«Семья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школа: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взгляд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одном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направлении»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1–11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45" dirty="0">
                          <a:latin typeface="Tahoma"/>
                          <a:cs typeface="Tahoma"/>
                        </a:rPr>
                        <a:t>Сентябрь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80" dirty="0">
                          <a:latin typeface="Tahoma"/>
                          <a:cs typeface="Tahoma"/>
                        </a:rPr>
                        <a:t>Замдиректора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ВР.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5400" marR="541655">
                        <a:lnSpc>
                          <a:spcPct val="100000"/>
                        </a:lnSpc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Классные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ков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одит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ели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79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924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вление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11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85" dirty="0">
                          <a:latin typeface="Tahoma"/>
                          <a:cs typeface="Tahoma"/>
                        </a:rPr>
                        <a:t>Формирование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совета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учащихся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8–11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45" dirty="0">
                          <a:latin typeface="Tahoma"/>
                          <a:cs typeface="Tahoma"/>
                        </a:rPr>
                        <a:t>Сентябрь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80" dirty="0">
                          <a:latin typeface="Tahoma"/>
                          <a:cs typeface="Tahoma"/>
                        </a:rPr>
                        <a:t>Замдиректора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ВР.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Совет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по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900" spc="45" dirty="0">
                          <a:latin typeface="Tahoma"/>
                          <a:cs typeface="Tahoma"/>
                        </a:rPr>
                        <a:t>воспитанию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79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925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ил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ктик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 и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без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сность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895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60" dirty="0">
                          <a:latin typeface="Tahoma"/>
                          <a:cs typeface="Tahoma"/>
                        </a:rPr>
                        <a:t>Классный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час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профилактике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наркомании,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курения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употребления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алкоголя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10" dirty="0">
                          <a:latin typeface="Tahoma"/>
                          <a:cs typeface="Tahoma"/>
                        </a:rPr>
                        <a:t>10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25" dirty="0">
                          <a:latin typeface="Tahoma"/>
                          <a:cs typeface="Tahoma"/>
                        </a:rPr>
                        <a:t>Сентябрь–октябрь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94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дир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екто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.  Соц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иа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ьны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пе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гог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798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оци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ал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ьно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тне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ств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337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 marR="255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Совместный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экологический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проект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6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вузом-партнером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«Озера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родного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края»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10–11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го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19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latin typeface="Tahoma"/>
                          <a:cs typeface="Tahoma"/>
                        </a:rPr>
                        <a:t>Учитель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биологии,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ков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одит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ель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прое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кт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. 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Представитель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вуза-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партнера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  <a:tr h="16186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70" dirty="0">
                          <a:latin typeface="Tahoma"/>
                          <a:cs typeface="Tahoma"/>
                        </a:rPr>
                        <a:t>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161861">
                <a:tc gridSpan="5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11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иент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ац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6181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30" dirty="0">
                          <a:latin typeface="Tahoma"/>
                          <a:cs typeface="Tahoma"/>
                        </a:rPr>
                        <a:t>Клуб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интересных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встреч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«Новые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тенденции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20" dirty="0">
                          <a:latin typeface="Tahoma"/>
                          <a:cs typeface="Tahoma"/>
                        </a:rPr>
                        <a:t>мире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профессий»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5" dirty="0">
                          <a:latin typeface="Tahoma"/>
                          <a:cs typeface="Tahoma"/>
                        </a:rPr>
                        <a:t>10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25" dirty="0">
                          <a:latin typeface="Tahoma"/>
                          <a:cs typeface="Tahoma"/>
                        </a:rPr>
                        <a:t>Октябрь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80" dirty="0">
                          <a:latin typeface="Tahoma"/>
                          <a:cs typeface="Tahoma"/>
                        </a:rPr>
                        <a:t>Замдиректора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ВР.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5400" marR="541655">
                        <a:lnSpc>
                          <a:spcPct val="100000"/>
                        </a:lnSpc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Классные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ру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ков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одит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ели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DEE"/>
                    </a:solidFill>
                  </a:tcPr>
                </a:tc>
              </a:tr>
              <a:tr h="299008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&lt;...&gt;&lt;...&gt;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-65" dirty="0">
                          <a:latin typeface="Tahoma"/>
                          <a:cs typeface="Tahoma"/>
                        </a:rPr>
                        <a:t>&lt;...&gt;&lt;...&gt;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BDE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9144000" cy="843915"/>
          </a:xfrm>
          <a:custGeom>
            <a:avLst/>
            <a:gdLst/>
            <a:ahLst/>
            <a:cxnLst/>
            <a:rect l="l" t="t" r="r" b="b"/>
            <a:pathLst>
              <a:path w="9144000" h="843915">
                <a:moveTo>
                  <a:pt x="9144000" y="0"/>
                </a:moveTo>
                <a:lnTo>
                  <a:pt x="0" y="0"/>
                </a:lnTo>
                <a:lnTo>
                  <a:pt x="0" y="843559"/>
                </a:lnTo>
                <a:lnTo>
                  <a:pt x="9144000" y="84355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5090" marR="5080" indent="-118491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Календарный</a:t>
            </a:r>
            <a:r>
              <a:rPr spc="-30" dirty="0"/>
              <a:t> </a:t>
            </a:r>
            <a:r>
              <a:rPr spc="-90" dirty="0"/>
              <a:t>план</a:t>
            </a:r>
            <a:r>
              <a:rPr spc="-10" dirty="0"/>
              <a:t> </a:t>
            </a:r>
            <a:r>
              <a:rPr spc="-35" dirty="0"/>
              <a:t>воспитательной</a:t>
            </a:r>
            <a:r>
              <a:rPr spc="-20" dirty="0"/>
              <a:t> </a:t>
            </a:r>
            <a:r>
              <a:rPr spc="25" dirty="0"/>
              <a:t>работы</a:t>
            </a:r>
            <a:r>
              <a:rPr spc="-15" dirty="0"/>
              <a:t> </a:t>
            </a:r>
            <a:r>
              <a:rPr spc="10" dirty="0"/>
              <a:t>на</a:t>
            </a:r>
            <a:r>
              <a:rPr spc="-25" dirty="0"/>
              <a:t> </a:t>
            </a:r>
            <a:r>
              <a:rPr spc="-15" dirty="0"/>
              <a:t>уровне </a:t>
            </a:r>
            <a:r>
              <a:rPr spc="-690" dirty="0"/>
              <a:t> </a:t>
            </a:r>
            <a:r>
              <a:rPr spc="30" dirty="0"/>
              <a:t>среднего</a:t>
            </a:r>
            <a:r>
              <a:rPr spc="-40" dirty="0"/>
              <a:t> </a:t>
            </a:r>
            <a:r>
              <a:rPr spc="20" dirty="0"/>
              <a:t>общего</a:t>
            </a:r>
            <a:r>
              <a:rPr spc="-40" dirty="0"/>
              <a:t> </a:t>
            </a:r>
            <a:r>
              <a:rPr spc="-30" dirty="0"/>
              <a:t>образования</a:t>
            </a:r>
            <a:r>
              <a:rPr spc="-40" dirty="0"/>
              <a:t> </a:t>
            </a:r>
            <a:r>
              <a:rPr spc="-85" dirty="0"/>
              <a:t>(ФООП)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54775" cy="1118235"/>
          </a:xfrm>
          <a:custGeom>
            <a:avLst/>
            <a:gdLst/>
            <a:ahLst/>
            <a:cxnLst/>
            <a:rect l="l" t="t" r="r" b="b"/>
            <a:pathLst>
              <a:path w="6454775" h="1118235">
                <a:moveTo>
                  <a:pt x="0" y="1118235"/>
                </a:moveTo>
                <a:lnTo>
                  <a:pt x="6454267" y="1118235"/>
                </a:lnTo>
                <a:lnTo>
                  <a:pt x="6454267" y="0"/>
                </a:lnTo>
                <a:lnTo>
                  <a:pt x="0" y="0"/>
                </a:lnTo>
                <a:lnTo>
                  <a:pt x="0" y="1118235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7182"/>
            <a:ext cx="5163185" cy="939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Внесение</a:t>
            </a:r>
            <a:r>
              <a:rPr sz="2000" spc="-95" dirty="0"/>
              <a:t> </a:t>
            </a:r>
            <a:r>
              <a:rPr sz="2000" spc="-50" dirty="0"/>
              <a:t>изменений</a:t>
            </a:r>
            <a:endParaRPr sz="2000"/>
          </a:p>
          <a:p>
            <a:pPr marL="12700" marR="5080">
              <a:lnSpc>
                <a:spcPts val="2390"/>
              </a:lnSpc>
              <a:spcBef>
                <a:spcPts val="85"/>
              </a:spcBef>
            </a:pPr>
            <a:r>
              <a:rPr sz="2000" spc="-55" dirty="0"/>
              <a:t>Федеральный</a:t>
            </a:r>
            <a:r>
              <a:rPr sz="2000" spc="-50" dirty="0"/>
              <a:t> </a:t>
            </a:r>
            <a:r>
              <a:rPr sz="2000" spc="-45" dirty="0"/>
              <a:t>закон </a:t>
            </a:r>
            <a:r>
              <a:rPr sz="2000" spc="-100" dirty="0"/>
              <a:t>«Об</a:t>
            </a:r>
            <a:r>
              <a:rPr sz="2000" spc="-40" dirty="0"/>
              <a:t> </a:t>
            </a:r>
            <a:r>
              <a:rPr sz="2000" spc="-20" dirty="0"/>
              <a:t>образовании</a:t>
            </a:r>
            <a:r>
              <a:rPr sz="2000" spc="-45" dirty="0"/>
              <a:t> </a:t>
            </a:r>
            <a:r>
              <a:rPr sz="2000" spc="-145" dirty="0"/>
              <a:t>в </a:t>
            </a:r>
            <a:r>
              <a:rPr sz="2000" spc="-570" dirty="0"/>
              <a:t> </a:t>
            </a:r>
            <a:r>
              <a:rPr sz="2000" spc="10" dirty="0"/>
              <a:t>Российской</a:t>
            </a:r>
            <a:r>
              <a:rPr sz="2000" spc="-80" dirty="0"/>
              <a:t> </a:t>
            </a:r>
            <a:r>
              <a:rPr sz="2000" spc="-55" dirty="0"/>
              <a:t>Федерации»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483739" y="1170851"/>
            <a:ext cx="1656714" cy="63563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550545">
              <a:lnSpc>
                <a:spcPct val="100000"/>
              </a:lnSpc>
            </a:pPr>
            <a:r>
              <a:rPr sz="1400" b="1" spc="-30" dirty="0">
                <a:solidFill>
                  <a:srgbClr val="003366"/>
                </a:solidFill>
                <a:latin typeface="Tahoma"/>
                <a:cs typeface="Tahoma"/>
              </a:rPr>
              <a:t>ФООП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5613" y="2036076"/>
            <a:ext cx="1080135" cy="89598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11125" marR="104775" indent="3810" algn="ctr">
              <a:lnSpc>
                <a:spcPct val="100000"/>
              </a:lnSpc>
            </a:pP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федеральный </a:t>
            </a:r>
            <a:r>
              <a:rPr sz="800" spc="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календарный </a:t>
            </a:r>
            <a:r>
              <a:rPr sz="8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бный</a:t>
            </a:r>
            <a:r>
              <a:rPr sz="8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гра</a:t>
            </a: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800" spc="5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472" y="2036076"/>
            <a:ext cx="1080135" cy="89598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федеральный</a:t>
            </a:r>
            <a:endParaRPr sz="800">
              <a:latin typeface="Tahoma"/>
              <a:cs typeface="Tahoma"/>
            </a:endParaRPr>
          </a:p>
          <a:p>
            <a:pPr marL="188595">
              <a:lnSpc>
                <a:spcPct val="100000"/>
              </a:lnSpc>
            </a:pPr>
            <a:r>
              <a:rPr sz="800" spc="-2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бный</a:t>
            </a:r>
            <a:r>
              <a:rPr sz="800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03366"/>
                </a:solidFill>
                <a:latin typeface="Tahoma"/>
                <a:cs typeface="Tahoma"/>
              </a:rPr>
              <a:t>план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1775" y="2041398"/>
            <a:ext cx="1094740" cy="89661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73990" marR="165100" algn="ctr">
              <a:lnSpc>
                <a:spcPct val="100000"/>
              </a:lnSpc>
              <a:spcBef>
                <a:spcPts val="150"/>
              </a:spcBef>
            </a:pP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10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800" spc="25" dirty="0">
                <a:solidFill>
                  <a:srgbClr val="003366"/>
                </a:solidFill>
                <a:latin typeface="Tahoma"/>
                <a:cs typeface="Tahoma"/>
              </a:rPr>
              <a:t>ные  </a:t>
            </a:r>
            <a:r>
              <a:rPr sz="800" spc="70" dirty="0">
                <a:solidFill>
                  <a:srgbClr val="003366"/>
                </a:solidFill>
                <a:latin typeface="Tahoma"/>
                <a:cs typeface="Tahoma"/>
              </a:rPr>
              <a:t>рабочие</a:t>
            </a:r>
            <a:endParaRPr sz="800">
              <a:latin typeface="Tahoma"/>
              <a:cs typeface="Tahoma"/>
            </a:endParaRPr>
          </a:p>
          <a:p>
            <a:pPr marL="234950" marR="228600" algn="ctr">
              <a:lnSpc>
                <a:spcPct val="100000"/>
              </a:lnSpc>
            </a:pP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огр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195" dirty="0">
                <a:solidFill>
                  <a:srgbClr val="003366"/>
                </a:solidFill>
                <a:latin typeface="Tahoma"/>
                <a:cs typeface="Tahoma"/>
              </a:rPr>
              <a:t>мм</a:t>
            </a:r>
            <a:r>
              <a:rPr sz="800" spc="-10" dirty="0">
                <a:solidFill>
                  <a:srgbClr val="003366"/>
                </a:solidFill>
                <a:latin typeface="Tahoma"/>
                <a:cs typeface="Tahoma"/>
              </a:rPr>
              <a:t>ы  </a:t>
            </a:r>
            <a:r>
              <a:rPr sz="800" spc="20" dirty="0">
                <a:solidFill>
                  <a:srgbClr val="003366"/>
                </a:solidFill>
                <a:latin typeface="Tahoma"/>
                <a:cs typeface="Tahoma"/>
              </a:rPr>
              <a:t>учебных </a:t>
            </a:r>
            <a:r>
              <a:rPr sz="800" spc="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предметов, </a:t>
            </a:r>
            <a:r>
              <a:rPr sz="800" spc="-2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03366"/>
                </a:solidFill>
                <a:latin typeface="Tahoma"/>
                <a:cs typeface="Tahoma"/>
              </a:rPr>
              <a:t>курсов, </a:t>
            </a:r>
            <a:r>
              <a:rPr sz="800" spc="45" dirty="0">
                <a:solidFill>
                  <a:srgbClr val="003366"/>
                </a:solidFill>
                <a:latin typeface="Tahoma"/>
                <a:cs typeface="Tahoma"/>
              </a:rPr>
              <a:t> дисциплин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2090" y="2035301"/>
            <a:ext cx="1080135" cy="89661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69545" marR="158750" algn="ctr">
              <a:lnSpc>
                <a:spcPct val="100000"/>
              </a:lnSpc>
            </a:pP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10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800" spc="10" dirty="0">
                <a:solidFill>
                  <a:srgbClr val="003366"/>
                </a:solidFill>
                <a:latin typeface="Tahoma"/>
                <a:cs typeface="Tahoma"/>
              </a:rPr>
              <a:t>ный  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календарный </a:t>
            </a:r>
            <a:r>
              <a:rPr sz="800" spc="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003366"/>
                </a:solidFill>
                <a:latin typeface="Tahoma"/>
                <a:cs typeface="Tahoma"/>
              </a:rPr>
              <a:t>план</a:t>
            </a:r>
            <a:endParaRPr sz="8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</a:pPr>
            <a:r>
              <a:rPr sz="800" spc="30" dirty="0">
                <a:solidFill>
                  <a:srgbClr val="003366"/>
                </a:solidFill>
                <a:latin typeface="Tahoma"/>
                <a:cs typeface="Tahoma"/>
              </a:rPr>
              <a:t>воспитательной</a:t>
            </a:r>
            <a:endParaRPr sz="8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800" spc="55" dirty="0">
                <a:solidFill>
                  <a:srgbClr val="003366"/>
                </a:solidFill>
                <a:latin typeface="Tahoma"/>
                <a:cs typeface="Tahoma"/>
              </a:rPr>
              <a:t>работы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7936" y="2035301"/>
            <a:ext cx="1080135" cy="89661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77165" marR="167005" algn="ctr">
              <a:lnSpc>
                <a:spcPct val="100000"/>
              </a:lnSpc>
            </a:pPr>
            <a:r>
              <a:rPr sz="800" spc="265" dirty="0">
                <a:solidFill>
                  <a:srgbClr val="003366"/>
                </a:solidFill>
                <a:latin typeface="Tahoma"/>
                <a:cs typeface="Tahoma"/>
              </a:rPr>
              <a:t>ф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3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800" spc="10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800" spc="10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-20" dirty="0">
                <a:solidFill>
                  <a:srgbClr val="003366"/>
                </a:solidFill>
                <a:latin typeface="Tahoma"/>
                <a:cs typeface="Tahoma"/>
              </a:rPr>
              <a:t>ль</a:t>
            </a:r>
            <a:r>
              <a:rPr sz="800" spc="20" dirty="0">
                <a:solidFill>
                  <a:srgbClr val="003366"/>
                </a:solidFill>
                <a:latin typeface="Tahoma"/>
                <a:cs typeface="Tahoma"/>
              </a:rPr>
              <a:t>ная  </a:t>
            </a: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рабочая</a:t>
            </a:r>
            <a:endParaRPr sz="800">
              <a:latin typeface="Tahoma"/>
              <a:cs typeface="Tahoma"/>
            </a:endParaRPr>
          </a:p>
          <a:p>
            <a:pPr marL="227329" marR="220345" algn="ctr">
              <a:lnSpc>
                <a:spcPct val="100000"/>
              </a:lnSpc>
            </a:pPr>
            <a:r>
              <a:rPr sz="800" spc="60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800" spc="6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800" spc="50" dirty="0">
                <a:solidFill>
                  <a:srgbClr val="003366"/>
                </a:solidFill>
                <a:latin typeface="Tahoma"/>
                <a:cs typeface="Tahoma"/>
              </a:rPr>
              <a:t>огр</a:t>
            </a:r>
            <a:r>
              <a:rPr sz="800" spc="12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800" spc="195" dirty="0">
                <a:solidFill>
                  <a:srgbClr val="003366"/>
                </a:solidFill>
                <a:latin typeface="Tahoma"/>
                <a:cs typeface="Tahoma"/>
              </a:rPr>
              <a:t>мм</a:t>
            </a:r>
            <a:r>
              <a:rPr sz="800" spc="90" dirty="0">
                <a:solidFill>
                  <a:srgbClr val="003366"/>
                </a:solidFill>
                <a:latin typeface="Tahoma"/>
                <a:cs typeface="Tahoma"/>
              </a:rPr>
              <a:t>а  </a:t>
            </a:r>
            <a:r>
              <a:rPr sz="800" spc="30" dirty="0">
                <a:solidFill>
                  <a:srgbClr val="003366"/>
                </a:solidFill>
                <a:latin typeface="Tahoma"/>
                <a:cs typeface="Tahoma"/>
              </a:rPr>
              <a:t>воспитания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29" y="1187001"/>
            <a:ext cx="244944" cy="23108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87641" y="1805939"/>
            <a:ext cx="5194935" cy="235585"/>
            <a:chOff x="687641" y="1805939"/>
            <a:chExt cx="5194935" cy="2355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6567" y="1805939"/>
              <a:ext cx="99822" cy="23545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7641" y="1846960"/>
              <a:ext cx="3970654" cy="189230"/>
            </a:xfrm>
            <a:custGeom>
              <a:avLst/>
              <a:gdLst/>
              <a:ahLst/>
              <a:cxnLst/>
              <a:rect l="l" t="t" r="r" b="b"/>
              <a:pathLst>
                <a:path w="3970654" h="189230">
                  <a:moveTo>
                    <a:pt x="3970210" y="102870"/>
                  </a:moveTo>
                  <a:lnTo>
                    <a:pt x="3969448" y="99949"/>
                  </a:lnTo>
                  <a:lnTo>
                    <a:pt x="3967162" y="98552"/>
                  </a:lnTo>
                  <a:lnTo>
                    <a:pt x="3964876" y="97282"/>
                  </a:lnTo>
                  <a:lnTo>
                    <a:pt x="3962082" y="98044"/>
                  </a:lnTo>
                  <a:lnTo>
                    <a:pt x="3960685" y="100330"/>
                  </a:lnTo>
                  <a:lnTo>
                    <a:pt x="3925125" y="161302"/>
                  </a:lnTo>
                  <a:lnTo>
                    <a:pt x="3925125" y="9525"/>
                  </a:lnTo>
                  <a:lnTo>
                    <a:pt x="3925125" y="4699"/>
                  </a:lnTo>
                  <a:lnTo>
                    <a:pt x="3925125" y="2032"/>
                  </a:lnTo>
                  <a:lnTo>
                    <a:pt x="3922966" y="0"/>
                  </a:lnTo>
                  <a:lnTo>
                    <a:pt x="2638615" y="0"/>
                  </a:lnTo>
                  <a:lnTo>
                    <a:pt x="47256" y="0"/>
                  </a:lnTo>
                  <a:lnTo>
                    <a:pt x="45123" y="2032"/>
                  </a:lnTo>
                  <a:lnTo>
                    <a:pt x="45123" y="162077"/>
                  </a:lnTo>
                  <a:lnTo>
                    <a:pt x="8229" y="98806"/>
                  </a:lnTo>
                  <a:lnTo>
                    <a:pt x="5308" y="98044"/>
                  </a:lnTo>
                  <a:lnTo>
                    <a:pt x="3035" y="99314"/>
                  </a:lnTo>
                  <a:lnTo>
                    <a:pt x="762" y="100711"/>
                  </a:lnTo>
                  <a:lnTo>
                    <a:pt x="0" y="103632"/>
                  </a:lnTo>
                  <a:lnTo>
                    <a:pt x="49885" y="189103"/>
                  </a:lnTo>
                  <a:lnTo>
                    <a:pt x="55359" y="179705"/>
                  </a:lnTo>
                  <a:lnTo>
                    <a:pt x="99771" y="103632"/>
                  </a:lnTo>
                  <a:lnTo>
                    <a:pt x="99009" y="100711"/>
                  </a:lnTo>
                  <a:lnTo>
                    <a:pt x="96735" y="99314"/>
                  </a:lnTo>
                  <a:lnTo>
                    <a:pt x="94462" y="98044"/>
                  </a:lnTo>
                  <a:lnTo>
                    <a:pt x="91554" y="98806"/>
                  </a:lnTo>
                  <a:lnTo>
                    <a:pt x="54648" y="162077"/>
                  </a:lnTo>
                  <a:lnTo>
                    <a:pt x="54648" y="9525"/>
                  </a:lnTo>
                  <a:lnTo>
                    <a:pt x="2638615" y="9525"/>
                  </a:lnTo>
                  <a:lnTo>
                    <a:pt x="3915600" y="9525"/>
                  </a:lnTo>
                  <a:lnTo>
                    <a:pt x="3915600" y="161302"/>
                  </a:lnTo>
                  <a:lnTo>
                    <a:pt x="3880040" y="100330"/>
                  </a:lnTo>
                  <a:lnTo>
                    <a:pt x="3878643" y="98044"/>
                  </a:lnTo>
                  <a:lnTo>
                    <a:pt x="3875722" y="97282"/>
                  </a:lnTo>
                  <a:lnTo>
                    <a:pt x="3873563" y="98552"/>
                  </a:lnTo>
                  <a:lnTo>
                    <a:pt x="3871277" y="99949"/>
                  </a:lnTo>
                  <a:lnTo>
                    <a:pt x="3870515" y="102870"/>
                  </a:lnTo>
                  <a:lnTo>
                    <a:pt x="3871785" y="105156"/>
                  </a:lnTo>
                  <a:lnTo>
                    <a:pt x="3920299" y="188341"/>
                  </a:lnTo>
                  <a:lnTo>
                    <a:pt x="3925786" y="178943"/>
                  </a:lnTo>
                  <a:lnTo>
                    <a:pt x="3968940" y="105156"/>
                  </a:lnTo>
                  <a:lnTo>
                    <a:pt x="3970210" y="1028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832" y="1851659"/>
              <a:ext cx="99822" cy="1844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07940" y="1846960"/>
              <a:ext cx="1274445" cy="188595"/>
            </a:xfrm>
            <a:custGeom>
              <a:avLst/>
              <a:gdLst/>
              <a:ahLst/>
              <a:cxnLst/>
              <a:rect l="l" t="t" r="r" b="b"/>
              <a:pathLst>
                <a:path w="1274445" h="188594">
                  <a:moveTo>
                    <a:pt x="1179576" y="97281"/>
                  </a:moveTo>
                  <a:lnTo>
                    <a:pt x="1177289" y="98551"/>
                  </a:lnTo>
                  <a:lnTo>
                    <a:pt x="1175131" y="99949"/>
                  </a:lnTo>
                  <a:lnTo>
                    <a:pt x="1174369" y="102869"/>
                  </a:lnTo>
                  <a:lnTo>
                    <a:pt x="1175639" y="105156"/>
                  </a:lnTo>
                  <a:lnTo>
                    <a:pt x="1224153" y="188340"/>
                  </a:lnTo>
                  <a:lnTo>
                    <a:pt x="1229648" y="178943"/>
                  </a:lnTo>
                  <a:lnTo>
                    <a:pt x="1219454" y="178943"/>
                  </a:lnTo>
                  <a:lnTo>
                    <a:pt x="1219454" y="161290"/>
                  </a:lnTo>
                  <a:lnTo>
                    <a:pt x="1183894" y="100330"/>
                  </a:lnTo>
                  <a:lnTo>
                    <a:pt x="1182497" y="98043"/>
                  </a:lnTo>
                  <a:lnTo>
                    <a:pt x="1179576" y="97281"/>
                  </a:lnTo>
                  <a:close/>
                </a:path>
                <a:path w="1274445" h="188594">
                  <a:moveTo>
                    <a:pt x="1219454" y="161290"/>
                  </a:moveTo>
                  <a:lnTo>
                    <a:pt x="1219454" y="178943"/>
                  </a:lnTo>
                  <a:lnTo>
                    <a:pt x="1228979" y="178943"/>
                  </a:lnTo>
                  <a:lnTo>
                    <a:pt x="1228979" y="176530"/>
                  </a:lnTo>
                  <a:lnTo>
                    <a:pt x="1220089" y="176530"/>
                  </a:lnTo>
                  <a:lnTo>
                    <a:pt x="1224216" y="169454"/>
                  </a:lnTo>
                  <a:lnTo>
                    <a:pt x="1219454" y="161290"/>
                  </a:lnTo>
                  <a:close/>
                </a:path>
                <a:path w="1274445" h="188594">
                  <a:moveTo>
                    <a:pt x="1268730" y="97281"/>
                  </a:moveTo>
                  <a:lnTo>
                    <a:pt x="1265809" y="98043"/>
                  </a:lnTo>
                  <a:lnTo>
                    <a:pt x="1264539" y="100330"/>
                  </a:lnTo>
                  <a:lnTo>
                    <a:pt x="1228979" y="161290"/>
                  </a:lnTo>
                  <a:lnTo>
                    <a:pt x="1228979" y="178943"/>
                  </a:lnTo>
                  <a:lnTo>
                    <a:pt x="1229648" y="178943"/>
                  </a:lnTo>
                  <a:lnTo>
                    <a:pt x="1272794" y="105156"/>
                  </a:lnTo>
                  <a:lnTo>
                    <a:pt x="1274064" y="102869"/>
                  </a:lnTo>
                  <a:lnTo>
                    <a:pt x="1273302" y="99949"/>
                  </a:lnTo>
                  <a:lnTo>
                    <a:pt x="1271016" y="98551"/>
                  </a:lnTo>
                  <a:lnTo>
                    <a:pt x="1268730" y="97281"/>
                  </a:lnTo>
                  <a:close/>
                </a:path>
                <a:path w="1274445" h="188594">
                  <a:moveTo>
                    <a:pt x="1224216" y="169454"/>
                  </a:moveTo>
                  <a:lnTo>
                    <a:pt x="1220089" y="176530"/>
                  </a:lnTo>
                  <a:lnTo>
                    <a:pt x="1228344" y="176530"/>
                  </a:lnTo>
                  <a:lnTo>
                    <a:pt x="1224216" y="169454"/>
                  </a:lnTo>
                  <a:close/>
                </a:path>
                <a:path w="1274445" h="188594">
                  <a:moveTo>
                    <a:pt x="1228979" y="161290"/>
                  </a:moveTo>
                  <a:lnTo>
                    <a:pt x="1224216" y="169454"/>
                  </a:lnTo>
                  <a:lnTo>
                    <a:pt x="1228344" y="176530"/>
                  </a:lnTo>
                  <a:lnTo>
                    <a:pt x="1228979" y="176530"/>
                  </a:lnTo>
                  <a:lnTo>
                    <a:pt x="1228979" y="161290"/>
                  </a:lnTo>
                  <a:close/>
                </a:path>
                <a:path w="1274445" h="188594">
                  <a:moveTo>
                    <a:pt x="1219454" y="4699"/>
                  </a:moveTo>
                  <a:lnTo>
                    <a:pt x="1219454" y="161290"/>
                  </a:lnTo>
                  <a:lnTo>
                    <a:pt x="1224216" y="169454"/>
                  </a:lnTo>
                  <a:lnTo>
                    <a:pt x="1228978" y="161290"/>
                  </a:lnTo>
                  <a:lnTo>
                    <a:pt x="1228979" y="9525"/>
                  </a:lnTo>
                  <a:lnTo>
                    <a:pt x="1224153" y="9525"/>
                  </a:lnTo>
                  <a:lnTo>
                    <a:pt x="1219454" y="4699"/>
                  </a:lnTo>
                  <a:close/>
                </a:path>
                <a:path w="1274445" h="188594">
                  <a:moveTo>
                    <a:pt x="122682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219454" y="9525"/>
                  </a:lnTo>
                  <a:lnTo>
                    <a:pt x="1219454" y="4699"/>
                  </a:lnTo>
                  <a:lnTo>
                    <a:pt x="1228979" y="4699"/>
                  </a:lnTo>
                  <a:lnTo>
                    <a:pt x="1228979" y="2031"/>
                  </a:lnTo>
                  <a:lnTo>
                    <a:pt x="1226820" y="0"/>
                  </a:lnTo>
                  <a:close/>
                </a:path>
                <a:path w="1274445" h="188594">
                  <a:moveTo>
                    <a:pt x="1228979" y="4699"/>
                  </a:moveTo>
                  <a:lnTo>
                    <a:pt x="1219454" y="4699"/>
                  </a:lnTo>
                  <a:lnTo>
                    <a:pt x="1224153" y="9525"/>
                  </a:lnTo>
                  <a:lnTo>
                    <a:pt x="1228979" y="9525"/>
                  </a:lnTo>
                  <a:lnTo>
                    <a:pt x="1228979" y="4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7327" y="4620564"/>
            <a:ext cx="593915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Федеральный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закон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0000"/>
                </a:solidFill>
                <a:latin typeface="Tahoma"/>
                <a:cs typeface="Tahoma"/>
              </a:rPr>
              <a:t>от</a:t>
            </a:r>
            <a:r>
              <a:rPr sz="8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24</a:t>
            </a:r>
            <a:r>
              <a:rPr sz="800" b="1" spc="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Tahoma"/>
                <a:cs typeface="Tahoma"/>
              </a:rPr>
              <a:t>сентября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2022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г.</a:t>
            </a:r>
            <a:r>
              <a:rPr sz="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95" dirty="0">
                <a:solidFill>
                  <a:srgbClr val="FF0000"/>
                </a:solidFill>
                <a:latin typeface="Tahoma"/>
                <a:cs typeface="Tahoma"/>
              </a:rPr>
              <a:t>№</a:t>
            </a:r>
            <a:r>
              <a:rPr sz="80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371-ФЗ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FF0000"/>
                </a:solidFill>
                <a:latin typeface="Tahoma"/>
                <a:cs typeface="Tahoma"/>
              </a:rPr>
              <a:t>«О</a:t>
            </a:r>
            <a:r>
              <a:rPr sz="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внесении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изменений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800" b="1" spc="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Федеральный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закон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«Об 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образовании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Российской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Федерации»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0000"/>
                </a:solidFill>
                <a:latin typeface="Tahoma"/>
                <a:cs typeface="Tahoma"/>
              </a:rPr>
              <a:t>статью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FF0000"/>
                </a:solidFill>
                <a:latin typeface="Tahoma"/>
                <a:cs typeface="Tahoma"/>
              </a:rPr>
              <a:t>Федерального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Tahoma"/>
                <a:cs typeface="Tahoma"/>
              </a:rPr>
              <a:t>закона </a:t>
            </a:r>
            <a:r>
              <a:rPr sz="800" b="1" spc="-40" dirty="0">
                <a:solidFill>
                  <a:srgbClr val="FF0000"/>
                </a:solidFill>
                <a:latin typeface="Tahoma"/>
                <a:cs typeface="Tahoma"/>
              </a:rPr>
              <a:t>«Об</a:t>
            </a:r>
            <a:r>
              <a:rPr sz="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30" dirty="0">
                <a:solidFill>
                  <a:srgbClr val="FF0000"/>
                </a:solidFill>
                <a:latin typeface="Tahoma"/>
                <a:cs typeface="Tahoma"/>
              </a:rPr>
              <a:t>обязательных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0000"/>
                </a:solidFill>
                <a:latin typeface="Tahoma"/>
                <a:cs typeface="Tahoma"/>
              </a:rPr>
              <a:t>требованиях 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в </a:t>
            </a:r>
            <a:r>
              <a:rPr sz="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0000"/>
                </a:solidFill>
                <a:latin typeface="Tahoma"/>
                <a:cs typeface="Tahoma"/>
              </a:rPr>
              <a:t>Российской</a:t>
            </a:r>
            <a:r>
              <a:rPr sz="8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0000"/>
                </a:solidFill>
                <a:latin typeface="Tahoma"/>
                <a:cs typeface="Tahoma"/>
              </a:rPr>
              <a:t>Федерации»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5549" y="4587971"/>
            <a:ext cx="45720" cy="457834"/>
          </a:xfrm>
          <a:custGeom>
            <a:avLst/>
            <a:gdLst/>
            <a:ahLst/>
            <a:cxnLst/>
            <a:rect l="l" t="t" r="r" b="b"/>
            <a:pathLst>
              <a:path w="45720" h="457835">
                <a:moveTo>
                  <a:pt x="45718" y="0"/>
                </a:moveTo>
                <a:lnTo>
                  <a:pt x="0" y="0"/>
                </a:lnTo>
                <a:lnTo>
                  <a:pt x="0" y="457606"/>
                </a:lnTo>
                <a:lnTo>
                  <a:pt x="45718" y="457606"/>
                </a:lnTo>
                <a:lnTo>
                  <a:pt x="45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54266" y="14312"/>
            <a:ext cx="2689860" cy="5129530"/>
          </a:xfrm>
          <a:custGeom>
            <a:avLst/>
            <a:gdLst/>
            <a:ahLst/>
            <a:cxnLst/>
            <a:rect l="l" t="t" r="r" b="b"/>
            <a:pathLst>
              <a:path w="2689859" h="5129530">
                <a:moveTo>
                  <a:pt x="2689732" y="0"/>
                </a:moveTo>
                <a:lnTo>
                  <a:pt x="0" y="0"/>
                </a:lnTo>
                <a:lnTo>
                  <a:pt x="0" y="5129185"/>
                </a:lnTo>
                <a:lnTo>
                  <a:pt x="2689732" y="5129185"/>
                </a:lnTo>
                <a:lnTo>
                  <a:pt x="26897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34150" y="1021461"/>
            <a:ext cx="2541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latin typeface="Tahoma"/>
                <a:cs typeface="Tahoma"/>
              </a:rPr>
              <a:t>Ч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5" dirty="0">
                <a:latin typeface="Tahoma"/>
                <a:cs typeface="Tahoma"/>
              </a:rPr>
              <a:t> </a:t>
            </a:r>
            <a:r>
              <a:rPr sz="700" b="1" spc="-70" dirty="0">
                <a:latin typeface="Tahoma"/>
                <a:cs typeface="Tahoma"/>
              </a:rPr>
              <a:t>1</a:t>
            </a:r>
            <a:r>
              <a:rPr sz="700" b="1" spc="-60" dirty="0">
                <a:latin typeface="Tahoma"/>
                <a:cs typeface="Tahoma"/>
              </a:rPr>
              <a:t>0</a:t>
            </a:r>
            <a:r>
              <a:rPr sz="700" b="1" spc="-10" dirty="0">
                <a:latin typeface="Tahoma"/>
                <a:cs typeface="Tahoma"/>
              </a:rPr>
              <a:t> </a:t>
            </a:r>
            <a:r>
              <a:rPr sz="700" b="1" spc="70" dirty="0">
                <a:latin typeface="Tahoma"/>
                <a:cs typeface="Tahoma"/>
              </a:rPr>
              <a:t>С</a:t>
            </a:r>
            <a:r>
              <a:rPr sz="700" b="1" spc="-145" dirty="0">
                <a:latin typeface="Tahoma"/>
                <a:cs typeface="Tahoma"/>
              </a:rPr>
              <a:t>Т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15" dirty="0">
                <a:latin typeface="Tahoma"/>
                <a:cs typeface="Tahoma"/>
              </a:rPr>
              <a:t> </a:t>
            </a:r>
            <a:r>
              <a:rPr sz="700" b="1" spc="-60" dirty="0"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5" dirty="0">
                <a:latin typeface="Tahoma"/>
                <a:cs typeface="Tahoma"/>
              </a:rPr>
              <a:t>10.1</a:t>
            </a:r>
            <a:r>
              <a:rPr sz="70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Федеральная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основная</a:t>
            </a:r>
            <a:r>
              <a:rPr sz="700" spc="45" dirty="0">
                <a:latin typeface="Tahoma"/>
                <a:cs typeface="Tahoma"/>
              </a:rPr>
              <a:t> общеобразовательная 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85" dirty="0">
                <a:latin typeface="Tahoma"/>
                <a:cs typeface="Tahoma"/>
              </a:rPr>
              <a:t>программа</a:t>
            </a:r>
            <a:r>
              <a:rPr sz="700" spc="90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-</a:t>
            </a:r>
            <a:r>
              <a:rPr sz="700" spc="-2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учебно-методическая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документация, 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определяющая </a:t>
            </a:r>
            <a:r>
              <a:rPr sz="700" spc="35" dirty="0">
                <a:latin typeface="Tahoma"/>
                <a:cs typeface="Tahoma"/>
              </a:rPr>
              <a:t>единые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-15" dirty="0">
                <a:latin typeface="Tahoma"/>
                <a:cs typeface="Tahoma"/>
              </a:rPr>
              <a:t>для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65" dirty="0">
                <a:latin typeface="Tahoma"/>
                <a:cs typeface="Tahoma"/>
              </a:rPr>
              <a:t>Российской Федерации </a:t>
            </a:r>
            <a:r>
              <a:rPr sz="700" spc="7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базовые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объем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65" dirty="0">
                <a:latin typeface="Tahoma"/>
                <a:cs typeface="Tahoma"/>
              </a:rPr>
              <a:t>содержание</a:t>
            </a:r>
            <a:r>
              <a:rPr sz="700" spc="7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образования </a:t>
            </a:r>
            <a:r>
              <a:rPr sz="700" spc="45" dirty="0">
                <a:latin typeface="Tahoma"/>
                <a:cs typeface="Tahoma"/>
              </a:rPr>
              <a:t> определенного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15" dirty="0">
                <a:latin typeface="Tahoma"/>
                <a:cs typeface="Tahoma"/>
              </a:rPr>
              <a:t>уровня</a:t>
            </a:r>
            <a:r>
              <a:rPr sz="700" spc="20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(или)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определенной 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направленности,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планируемые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результаты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освоения 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образовательной</a:t>
            </a:r>
            <a:r>
              <a:rPr sz="700" spc="-3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программы.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34150" y="1981961"/>
            <a:ext cx="254190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latin typeface="Tahoma"/>
                <a:cs typeface="Tahoma"/>
              </a:rPr>
              <a:t>Ч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5" dirty="0">
                <a:latin typeface="Tahoma"/>
                <a:cs typeface="Tahoma"/>
              </a:rPr>
              <a:t> </a:t>
            </a:r>
            <a:r>
              <a:rPr sz="700" b="1" spc="-60" dirty="0">
                <a:latin typeface="Tahoma"/>
                <a:cs typeface="Tahoma"/>
              </a:rPr>
              <a:t>6</a:t>
            </a:r>
            <a:r>
              <a:rPr sz="700" b="1" spc="-10" dirty="0">
                <a:latin typeface="Tahoma"/>
                <a:cs typeface="Tahoma"/>
              </a:rPr>
              <a:t> </a:t>
            </a:r>
            <a:r>
              <a:rPr sz="700" b="1" spc="70" dirty="0">
                <a:latin typeface="Tahoma"/>
                <a:cs typeface="Tahoma"/>
              </a:rPr>
              <a:t>С</a:t>
            </a:r>
            <a:r>
              <a:rPr sz="700" b="1" spc="-145" dirty="0">
                <a:latin typeface="Tahoma"/>
                <a:cs typeface="Tahoma"/>
              </a:rPr>
              <a:t>Т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15" dirty="0">
                <a:latin typeface="Tahoma"/>
                <a:cs typeface="Tahoma"/>
              </a:rPr>
              <a:t> </a:t>
            </a:r>
            <a:r>
              <a:rPr sz="700" b="1" spc="-70" dirty="0">
                <a:latin typeface="Tahoma"/>
                <a:cs typeface="Tahoma"/>
              </a:rPr>
              <a:t>1</a:t>
            </a:r>
            <a:r>
              <a:rPr sz="700" b="1" spc="-60" dirty="0"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spc="-10" dirty="0">
                <a:latin typeface="Tahoma"/>
                <a:cs typeface="Tahoma"/>
              </a:rPr>
              <a:t>6.2</a:t>
            </a:r>
            <a:r>
              <a:rPr sz="700" spc="-5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Организация, </a:t>
            </a:r>
            <a:r>
              <a:rPr sz="700" spc="45" dirty="0">
                <a:latin typeface="Tahoma"/>
                <a:cs typeface="Tahoma"/>
              </a:rPr>
              <a:t>осуществляющая </a:t>
            </a:r>
            <a:r>
              <a:rPr sz="700" spc="35" dirty="0">
                <a:latin typeface="Tahoma"/>
                <a:cs typeface="Tahoma"/>
              </a:rPr>
              <a:t>образовательную 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деятельность</a:t>
            </a:r>
            <a:r>
              <a:rPr sz="700" spc="1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по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95" dirty="0">
                <a:latin typeface="Tahoma"/>
                <a:cs typeface="Tahoma"/>
              </a:rPr>
              <a:t>имеющим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государственную 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аккредитацию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образовательным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90" dirty="0">
                <a:latin typeface="Tahoma"/>
                <a:cs typeface="Tahoma"/>
              </a:rPr>
              <a:t>программам </a:t>
            </a:r>
            <a:r>
              <a:rPr sz="700" spc="95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начального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r>
              <a:rPr sz="700" spc="6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основного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r>
              <a:rPr sz="700" spc="6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среднего </a:t>
            </a:r>
            <a:r>
              <a:rPr sz="700" spc="60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общего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образования,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при</a:t>
            </a:r>
            <a:r>
              <a:rPr sz="700" spc="50" dirty="0">
                <a:latin typeface="Tahoma"/>
                <a:cs typeface="Tahoma"/>
              </a:rPr>
              <a:t> разработке 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соответствующей</a:t>
            </a:r>
            <a:r>
              <a:rPr sz="700" spc="40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общеобразовательной </a:t>
            </a:r>
            <a:r>
              <a:rPr sz="700" spc="70" dirty="0">
                <a:latin typeface="Tahoma"/>
                <a:cs typeface="Tahoma"/>
              </a:rPr>
              <a:t>программы 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вправе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предусмотреть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перераспределение </a:t>
            </a:r>
            <a:r>
              <a:rPr sz="700" spc="65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предусмотренного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-45" dirty="0">
                <a:latin typeface="Tahoma"/>
                <a:cs typeface="Tahoma"/>
              </a:rPr>
              <a:t>в</a:t>
            </a:r>
            <a:r>
              <a:rPr sz="700" spc="-40" dirty="0">
                <a:latin typeface="Tahoma"/>
                <a:cs typeface="Tahoma"/>
              </a:rPr>
              <a:t> </a:t>
            </a:r>
            <a:r>
              <a:rPr sz="700" spc="75" dirty="0">
                <a:latin typeface="Tahoma"/>
                <a:cs typeface="Tahoma"/>
              </a:rPr>
              <a:t>федеральном </a:t>
            </a:r>
            <a:r>
              <a:rPr sz="700" spc="55" dirty="0">
                <a:latin typeface="Tahoma"/>
                <a:cs typeface="Tahoma"/>
              </a:rPr>
              <a:t>учебном </a:t>
            </a:r>
            <a:r>
              <a:rPr sz="700" spc="45" dirty="0">
                <a:latin typeface="Tahoma"/>
                <a:cs typeface="Tahoma"/>
              </a:rPr>
              <a:t>плане 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времени </a:t>
            </a:r>
            <a:r>
              <a:rPr sz="700" spc="65" dirty="0">
                <a:latin typeface="Tahoma"/>
                <a:cs typeface="Tahoma"/>
              </a:rPr>
              <a:t>на </a:t>
            </a:r>
            <a:r>
              <a:rPr sz="700" spc="20" dirty="0">
                <a:latin typeface="Tahoma"/>
                <a:cs typeface="Tahoma"/>
              </a:rPr>
              <a:t>изучение </a:t>
            </a:r>
            <a:r>
              <a:rPr sz="700" spc="15" dirty="0">
                <a:latin typeface="Tahoma"/>
                <a:cs typeface="Tahoma"/>
              </a:rPr>
              <a:t>учебных </a:t>
            </a:r>
            <a:r>
              <a:rPr sz="700" spc="40" dirty="0">
                <a:latin typeface="Tahoma"/>
                <a:cs typeface="Tahoma"/>
              </a:rPr>
              <a:t>предметов, </a:t>
            </a:r>
            <a:r>
              <a:rPr sz="700" spc="50" dirty="0">
                <a:latin typeface="Tahoma"/>
                <a:cs typeface="Tahoma"/>
              </a:rPr>
              <a:t>по </a:t>
            </a:r>
            <a:r>
              <a:rPr sz="700" spc="45" dirty="0">
                <a:latin typeface="Tahoma"/>
                <a:cs typeface="Tahoma"/>
              </a:rPr>
              <a:t>которым </a:t>
            </a:r>
            <a:r>
              <a:rPr sz="700" spc="-204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не </a:t>
            </a:r>
            <a:r>
              <a:rPr sz="700" spc="25" dirty="0">
                <a:latin typeface="Tahoma"/>
                <a:cs typeface="Tahoma"/>
              </a:rPr>
              <a:t>проводится </a:t>
            </a:r>
            <a:r>
              <a:rPr sz="700" spc="40" dirty="0">
                <a:latin typeface="Tahoma"/>
                <a:cs typeface="Tahoma"/>
              </a:rPr>
              <a:t>государственная </a:t>
            </a:r>
            <a:r>
              <a:rPr sz="700" spc="10" dirty="0">
                <a:latin typeface="Tahoma"/>
                <a:cs typeface="Tahoma"/>
              </a:rPr>
              <a:t>итоговая </a:t>
            </a:r>
            <a:r>
              <a:rPr sz="700" spc="20" dirty="0">
                <a:latin typeface="Tahoma"/>
                <a:cs typeface="Tahoma"/>
              </a:rPr>
              <a:t>аттестация, </a:t>
            </a:r>
            <a:r>
              <a:rPr sz="700" spc="-45" dirty="0">
                <a:latin typeface="Tahoma"/>
                <a:cs typeface="Tahoma"/>
              </a:rPr>
              <a:t>в </a:t>
            </a:r>
            <a:r>
              <a:rPr sz="700" spc="-40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пользу </a:t>
            </a:r>
            <a:r>
              <a:rPr sz="700" spc="5" dirty="0">
                <a:latin typeface="Tahoma"/>
                <a:cs typeface="Tahoma"/>
              </a:rPr>
              <a:t>изучения иных </a:t>
            </a:r>
            <a:r>
              <a:rPr sz="700" spc="15" dirty="0">
                <a:latin typeface="Tahoma"/>
                <a:cs typeface="Tahoma"/>
              </a:rPr>
              <a:t>учебных </a:t>
            </a:r>
            <a:r>
              <a:rPr sz="700" spc="40" dirty="0">
                <a:latin typeface="Tahoma"/>
                <a:cs typeface="Tahoma"/>
              </a:rPr>
              <a:t>предметов, </a:t>
            </a:r>
            <a:r>
              <a:rPr sz="700" spc="-45" dirty="0">
                <a:latin typeface="Tahoma"/>
                <a:cs typeface="Tahoma"/>
              </a:rPr>
              <a:t>в </a:t>
            </a:r>
            <a:r>
              <a:rPr sz="700" spc="60" dirty="0">
                <a:latin typeface="Tahoma"/>
                <a:cs typeface="Tahoma"/>
              </a:rPr>
              <a:t>том </a:t>
            </a:r>
            <a:r>
              <a:rPr sz="700" spc="30" dirty="0">
                <a:latin typeface="Tahoma"/>
                <a:cs typeface="Tahoma"/>
              </a:rPr>
              <a:t>числе </a:t>
            </a:r>
            <a:r>
              <a:rPr sz="700" spc="35" dirty="0">
                <a:latin typeface="Tahoma"/>
                <a:cs typeface="Tahoma"/>
              </a:rPr>
              <a:t> </a:t>
            </a:r>
            <a:r>
              <a:rPr sz="700" spc="65" dirty="0">
                <a:latin typeface="Tahoma"/>
                <a:cs typeface="Tahoma"/>
              </a:rPr>
              <a:t>на</a:t>
            </a:r>
            <a:r>
              <a:rPr sz="700" spc="7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организацию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углубленного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изучения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5" dirty="0">
                <a:latin typeface="Tahoma"/>
                <a:cs typeface="Tahoma"/>
              </a:rPr>
              <a:t>отдельных </a:t>
            </a:r>
            <a:r>
              <a:rPr sz="700" spc="10" dirty="0">
                <a:latin typeface="Tahoma"/>
                <a:cs typeface="Tahoma"/>
              </a:rPr>
              <a:t> </a:t>
            </a:r>
            <a:r>
              <a:rPr sz="700" spc="15" dirty="0">
                <a:latin typeface="Tahoma"/>
                <a:cs typeface="Tahoma"/>
              </a:rPr>
              <a:t>учебных</a:t>
            </a:r>
            <a:r>
              <a:rPr sz="700" spc="-3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предметов</a:t>
            </a:r>
            <a:r>
              <a:rPr sz="700" spc="-2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профильное</a:t>
            </a:r>
            <a:r>
              <a:rPr sz="700" spc="-10" dirty="0">
                <a:latin typeface="Tahoma"/>
                <a:cs typeface="Tahoma"/>
              </a:rPr>
              <a:t> </a:t>
            </a:r>
            <a:r>
              <a:rPr sz="700" spc="35" dirty="0">
                <a:latin typeface="Tahoma"/>
                <a:cs typeface="Tahoma"/>
              </a:rPr>
              <a:t>обучение.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34150" y="3582415"/>
            <a:ext cx="1638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0290">
              <a:lnSpc>
                <a:spcPct val="100000"/>
              </a:lnSpc>
              <a:spcBef>
                <a:spcPts val="95"/>
              </a:spcBef>
            </a:pPr>
            <a:r>
              <a:rPr sz="700" b="1" spc="-75" dirty="0">
                <a:latin typeface="Tahoma"/>
                <a:cs typeface="Tahoma"/>
              </a:rPr>
              <a:t>Ч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5" dirty="0">
                <a:latin typeface="Tahoma"/>
                <a:cs typeface="Tahoma"/>
              </a:rPr>
              <a:t> </a:t>
            </a:r>
            <a:r>
              <a:rPr sz="700" b="1" spc="-60" dirty="0">
                <a:latin typeface="Tahoma"/>
                <a:cs typeface="Tahoma"/>
              </a:rPr>
              <a:t>6</a:t>
            </a:r>
            <a:r>
              <a:rPr sz="700" b="1" spc="-10" dirty="0">
                <a:latin typeface="Tahoma"/>
                <a:cs typeface="Tahoma"/>
              </a:rPr>
              <a:t> </a:t>
            </a:r>
            <a:r>
              <a:rPr sz="700" b="1" spc="70" dirty="0">
                <a:latin typeface="Tahoma"/>
                <a:cs typeface="Tahoma"/>
              </a:rPr>
              <a:t>С</a:t>
            </a:r>
            <a:r>
              <a:rPr sz="700" b="1" spc="-145" dirty="0">
                <a:latin typeface="Tahoma"/>
                <a:cs typeface="Tahoma"/>
              </a:rPr>
              <a:t>Т</a:t>
            </a:r>
            <a:r>
              <a:rPr sz="700" b="1" spc="-25" dirty="0">
                <a:latin typeface="Tahoma"/>
                <a:cs typeface="Tahoma"/>
              </a:rPr>
              <a:t>.</a:t>
            </a:r>
            <a:r>
              <a:rPr sz="700" b="1" spc="15" dirty="0">
                <a:latin typeface="Tahoma"/>
                <a:cs typeface="Tahoma"/>
              </a:rPr>
              <a:t> </a:t>
            </a:r>
            <a:r>
              <a:rPr sz="700" b="1" spc="-70" dirty="0">
                <a:latin typeface="Tahoma"/>
                <a:cs typeface="Tahoma"/>
              </a:rPr>
              <a:t>1</a:t>
            </a:r>
            <a:r>
              <a:rPr sz="700" b="1" spc="-60" dirty="0"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842644" algn="l"/>
              </a:tabLst>
            </a:pPr>
            <a:r>
              <a:rPr sz="700" spc="-10" dirty="0">
                <a:latin typeface="Tahoma"/>
                <a:cs typeface="Tahoma"/>
              </a:rPr>
              <a:t>6.3</a:t>
            </a:r>
            <a:r>
              <a:rPr sz="700" spc="6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При</a:t>
            </a:r>
            <a:r>
              <a:rPr sz="700" spc="180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разработке</a:t>
            </a:r>
            <a:r>
              <a:rPr sz="700" spc="15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основной </a:t>
            </a:r>
            <a:r>
              <a:rPr sz="700" spc="-204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программы	</a:t>
            </a:r>
            <a:r>
              <a:rPr sz="700" spc="30" dirty="0">
                <a:latin typeface="Tahoma"/>
                <a:cs typeface="Tahoma"/>
              </a:rPr>
              <a:t>организация,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986155" algn="l"/>
              </a:tabLst>
            </a:pPr>
            <a:r>
              <a:rPr sz="700" spc="35" dirty="0">
                <a:latin typeface="Tahoma"/>
                <a:cs typeface="Tahoma"/>
              </a:rPr>
              <a:t>образовательную	</a:t>
            </a:r>
            <a:r>
              <a:rPr sz="700" spc="10" dirty="0">
                <a:latin typeface="Tahoma"/>
                <a:cs typeface="Tahoma"/>
              </a:rPr>
              <a:t>деятельность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53476" y="3689096"/>
            <a:ext cx="820419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 algn="just">
              <a:lnSpc>
                <a:spcPct val="100000"/>
              </a:lnSpc>
              <a:spcBef>
                <a:spcPts val="95"/>
              </a:spcBef>
            </a:pPr>
            <a:r>
              <a:rPr sz="700" spc="75" dirty="0">
                <a:latin typeface="Tahoma"/>
                <a:cs typeface="Tahoma"/>
              </a:rPr>
              <a:t>об</a:t>
            </a:r>
            <a:r>
              <a:rPr sz="700" spc="85" dirty="0">
                <a:latin typeface="Tahoma"/>
                <a:cs typeface="Tahoma"/>
              </a:rPr>
              <a:t>р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spc="-25" dirty="0">
                <a:latin typeface="Tahoma"/>
                <a:cs typeface="Tahoma"/>
              </a:rPr>
              <a:t>з</a:t>
            </a:r>
            <a:r>
              <a:rPr sz="700" spc="45" dirty="0">
                <a:latin typeface="Tahoma"/>
                <a:cs typeface="Tahoma"/>
              </a:rPr>
              <a:t>ова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80" dirty="0">
                <a:latin typeface="Tahoma"/>
                <a:cs typeface="Tahoma"/>
              </a:rPr>
              <a:t>е</a:t>
            </a:r>
            <a:r>
              <a:rPr sz="700" spc="-20" dirty="0">
                <a:latin typeface="Tahoma"/>
                <a:cs typeface="Tahoma"/>
              </a:rPr>
              <a:t>л</a:t>
            </a:r>
            <a:r>
              <a:rPr sz="700" spc="-25" dirty="0">
                <a:latin typeface="Tahoma"/>
                <a:cs typeface="Tahoma"/>
              </a:rPr>
              <a:t>ь</a:t>
            </a:r>
            <a:r>
              <a:rPr sz="700" spc="20" dirty="0">
                <a:latin typeface="Tahoma"/>
                <a:cs typeface="Tahoma"/>
              </a:rPr>
              <a:t>н</a:t>
            </a:r>
            <a:r>
              <a:rPr sz="700" spc="40" dirty="0">
                <a:latin typeface="Tahoma"/>
                <a:cs typeface="Tahoma"/>
              </a:rPr>
              <a:t>ой  </a:t>
            </a:r>
            <a:r>
              <a:rPr sz="700" spc="105" dirty="0">
                <a:latin typeface="Tahoma"/>
                <a:cs typeface="Tahoma"/>
              </a:rPr>
              <a:t>о</a:t>
            </a:r>
            <a:r>
              <a:rPr sz="700" spc="95" dirty="0">
                <a:latin typeface="Tahoma"/>
                <a:cs typeface="Tahoma"/>
              </a:rPr>
              <a:t>с</a:t>
            </a:r>
            <a:r>
              <a:rPr sz="700" spc="30" dirty="0">
                <a:latin typeface="Tahoma"/>
                <a:cs typeface="Tahoma"/>
              </a:rPr>
              <a:t>у</a:t>
            </a:r>
            <a:r>
              <a:rPr sz="700" spc="110" dirty="0">
                <a:latin typeface="Tahoma"/>
                <a:cs typeface="Tahoma"/>
              </a:rPr>
              <a:t>ще</a:t>
            </a:r>
            <a:r>
              <a:rPr sz="700" spc="125" dirty="0">
                <a:latin typeface="Tahoma"/>
                <a:cs typeface="Tahoma"/>
              </a:rPr>
              <a:t>с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-25" dirty="0">
                <a:latin typeface="Tahoma"/>
                <a:cs typeface="Tahoma"/>
              </a:rPr>
              <a:t>в</a:t>
            </a:r>
            <a:r>
              <a:rPr sz="700" spc="-30" dirty="0">
                <a:latin typeface="Tahoma"/>
                <a:cs typeface="Tahoma"/>
              </a:rPr>
              <a:t>л</a:t>
            </a:r>
            <a:r>
              <a:rPr sz="700" spc="-60" dirty="0">
                <a:latin typeface="Tahoma"/>
                <a:cs typeface="Tahoma"/>
              </a:rPr>
              <a:t>я</a:t>
            </a:r>
            <a:r>
              <a:rPr sz="700" spc="35" dirty="0">
                <a:latin typeface="Tahoma"/>
                <a:cs typeface="Tahoma"/>
              </a:rPr>
              <a:t>ю</a:t>
            </a:r>
            <a:r>
              <a:rPr sz="700" spc="125" dirty="0">
                <a:latin typeface="Tahoma"/>
                <a:cs typeface="Tahoma"/>
              </a:rPr>
              <a:t>ща</a:t>
            </a:r>
            <a:r>
              <a:rPr sz="700" spc="-45" dirty="0">
                <a:latin typeface="Tahoma"/>
                <a:cs typeface="Tahoma"/>
              </a:rPr>
              <a:t>я  </a:t>
            </a:r>
            <a:r>
              <a:rPr sz="700" spc="45" dirty="0">
                <a:latin typeface="Tahoma"/>
                <a:cs typeface="Tahoma"/>
              </a:rPr>
              <a:t>по</a:t>
            </a:r>
            <a:r>
              <a:rPr sz="700" spc="105" dirty="0">
                <a:latin typeface="Tahoma"/>
                <a:cs typeface="Tahoma"/>
              </a:rPr>
              <a:t> </a:t>
            </a:r>
            <a:r>
              <a:rPr sz="700" spc="95" dirty="0">
                <a:latin typeface="Tahoma"/>
                <a:cs typeface="Tahoma"/>
              </a:rPr>
              <a:t>имеющим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34150" y="4009135"/>
            <a:ext cx="2540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28369" algn="l"/>
                <a:tab pos="1717675" algn="l"/>
              </a:tabLst>
            </a:pPr>
            <a:r>
              <a:rPr sz="700" spc="55" dirty="0">
                <a:latin typeface="Tahoma"/>
                <a:cs typeface="Tahoma"/>
              </a:rPr>
              <a:t>гос</a:t>
            </a:r>
            <a:r>
              <a:rPr sz="700" spc="30" dirty="0">
                <a:latin typeface="Tahoma"/>
                <a:cs typeface="Tahoma"/>
              </a:rPr>
              <a:t>у</a:t>
            </a:r>
            <a:r>
              <a:rPr sz="700" spc="65" dirty="0">
                <a:latin typeface="Tahoma"/>
                <a:cs typeface="Tahoma"/>
              </a:rPr>
              <a:t>да</a:t>
            </a:r>
            <a:r>
              <a:rPr sz="700" spc="75" dirty="0">
                <a:latin typeface="Tahoma"/>
                <a:cs typeface="Tahoma"/>
              </a:rPr>
              <a:t>р</a:t>
            </a:r>
            <a:r>
              <a:rPr sz="700" spc="125" dirty="0">
                <a:latin typeface="Tahoma"/>
                <a:cs typeface="Tahoma"/>
              </a:rPr>
              <a:t>с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20" dirty="0">
                <a:latin typeface="Tahoma"/>
                <a:cs typeface="Tahoma"/>
              </a:rPr>
              <a:t>в</a:t>
            </a:r>
            <a:r>
              <a:rPr sz="700" spc="5" dirty="0">
                <a:latin typeface="Tahoma"/>
                <a:cs typeface="Tahoma"/>
              </a:rPr>
              <a:t>е</a:t>
            </a:r>
            <a:r>
              <a:rPr sz="700" spc="10" dirty="0">
                <a:latin typeface="Tahoma"/>
                <a:cs typeface="Tahoma"/>
              </a:rPr>
              <a:t>н</a:t>
            </a:r>
            <a:r>
              <a:rPr sz="700" spc="20" dirty="0">
                <a:latin typeface="Tahoma"/>
                <a:cs typeface="Tahoma"/>
              </a:rPr>
              <a:t>н</a:t>
            </a:r>
            <a:r>
              <a:rPr sz="700" spc="30" dirty="0">
                <a:latin typeface="Tahoma"/>
                <a:cs typeface="Tahoma"/>
              </a:rPr>
              <a:t>у</a:t>
            </a:r>
            <a:r>
              <a:rPr sz="700" spc="45" dirty="0">
                <a:latin typeface="Tahoma"/>
                <a:cs typeface="Tahoma"/>
              </a:rPr>
              <a:t>ю</a:t>
            </a:r>
            <a:r>
              <a:rPr sz="700" dirty="0">
                <a:latin typeface="Tahoma"/>
                <a:cs typeface="Tahoma"/>
              </a:rPr>
              <a:t>	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dirty="0">
                <a:latin typeface="Tahoma"/>
                <a:cs typeface="Tahoma"/>
              </a:rPr>
              <a:t>к</a:t>
            </a:r>
            <a:r>
              <a:rPr sz="700" spc="-5" dirty="0">
                <a:latin typeface="Tahoma"/>
                <a:cs typeface="Tahoma"/>
              </a:rPr>
              <a:t>к</a:t>
            </a:r>
            <a:r>
              <a:rPr sz="700" spc="85" dirty="0">
                <a:latin typeface="Tahoma"/>
                <a:cs typeface="Tahoma"/>
              </a:rPr>
              <a:t>р</a:t>
            </a:r>
            <a:r>
              <a:rPr sz="700" spc="80" dirty="0">
                <a:latin typeface="Tahoma"/>
                <a:cs typeface="Tahoma"/>
              </a:rPr>
              <a:t>е</a:t>
            </a:r>
            <a:r>
              <a:rPr sz="700" spc="30" dirty="0">
                <a:latin typeface="Tahoma"/>
                <a:cs typeface="Tahoma"/>
              </a:rPr>
              <a:t>ди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spc="40" dirty="0">
                <a:latin typeface="Tahoma"/>
                <a:cs typeface="Tahoma"/>
              </a:rPr>
              <a:t>ц</a:t>
            </a:r>
            <a:r>
              <a:rPr sz="700" spc="55" dirty="0">
                <a:latin typeface="Tahoma"/>
                <a:cs typeface="Tahoma"/>
              </a:rPr>
              <a:t>и</a:t>
            </a:r>
            <a:r>
              <a:rPr sz="700" spc="45" dirty="0">
                <a:latin typeface="Tahoma"/>
                <a:cs typeface="Tahoma"/>
              </a:rPr>
              <a:t>ю</a:t>
            </a:r>
            <a:r>
              <a:rPr sz="700" dirty="0">
                <a:latin typeface="Tahoma"/>
                <a:cs typeface="Tahoma"/>
              </a:rPr>
              <a:t>	</a:t>
            </a:r>
            <a:r>
              <a:rPr sz="700" spc="75" dirty="0">
                <a:latin typeface="Tahoma"/>
                <a:cs typeface="Tahoma"/>
              </a:rPr>
              <a:t>об</a:t>
            </a:r>
            <a:r>
              <a:rPr sz="700" spc="85" dirty="0">
                <a:latin typeface="Tahoma"/>
                <a:cs typeface="Tahoma"/>
              </a:rPr>
              <a:t>р</a:t>
            </a:r>
            <a:r>
              <a:rPr sz="700" spc="105" dirty="0">
                <a:latin typeface="Tahoma"/>
                <a:cs typeface="Tahoma"/>
              </a:rPr>
              <a:t>а</a:t>
            </a:r>
            <a:r>
              <a:rPr sz="700" spc="-25" dirty="0">
                <a:latin typeface="Tahoma"/>
                <a:cs typeface="Tahoma"/>
              </a:rPr>
              <a:t>з</a:t>
            </a:r>
            <a:r>
              <a:rPr sz="700" spc="45" dirty="0">
                <a:latin typeface="Tahoma"/>
                <a:cs typeface="Tahoma"/>
              </a:rPr>
              <a:t>ова</a:t>
            </a:r>
            <a:r>
              <a:rPr sz="700" spc="-70" dirty="0">
                <a:latin typeface="Tahoma"/>
                <a:cs typeface="Tahoma"/>
              </a:rPr>
              <a:t>т</a:t>
            </a:r>
            <a:r>
              <a:rPr sz="700" spc="80" dirty="0">
                <a:latin typeface="Tahoma"/>
                <a:cs typeface="Tahoma"/>
              </a:rPr>
              <a:t>е</a:t>
            </a:r>
            <a:r>
              <a:rPr sz="700" spc="-20" dirty="0">
                <a:latin typeface="Tahoma"/>
                <a:cs typeface="Tahoma"/>
              </a:rPr>
              <a:t>л</a:t>
            </a:r>
            <a:r>
              <a:rPr sz="700" spc="-25" dirty="0">
                <a:latin typeface="Tahoma"/>
                <a:cs typeface="Tahoma"/>
              </a:rPr>
              <a:t>ь</a:t>
            </a:r>
            <a:r>
              <a:rPr sz="700" spc="20" dirty="0">
                <a:latin typeface="Tahoma"/>
                <a:cs typeface="Tahoma"/>
              </a:rPr>
              <a:t>н</a:t>
            </a:r>
            <a:r>
              <a:rPr sz="700" spc="50" dirty="0">
                <a:latin typeface="Tahoma"/>
                <a:cs typeface="Tahoma"/>
              </a:rPr>
              <a:t>ым  </a:t>
            </a:r>
            <a:r>
              <a:rPr sz="700" spc="90" dirty="0">
                <a:latin typeface="Tahoma"/>
                <a:cs typeface="Tahoma"/>
              </a:rPr>
              <a:t>программам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начального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r>
              <a:rPr sz="700" spc="11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основного</a:t>
            </a:r>
            <a:r>
              <a:rPr sz="700" spc="110" dirty="0">
                <a:latin typeface="Tahoma"/>
                <a:cs typeface="Tahoma"/>
              </a:rPr>
              <a:t> </a:t>
            </a:r>
            <a:r>
              <a:rPr sz="700" spc="55" dirty="0">
                <a:latin typeface="Tahoma"/>
                <a:cs typeface="Tahoma"/>
              </a:rPr>
              <a:t>общего,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4150" y="4222800"/>
            <a:ext cx="2541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ahoma"/>
                <a:cs typeface="Tahoma"/>
              </a:rPr>
              <a:t>среднего</a:t>
            </a:r>
            <a:r>
              <a:rPr sz="700" spc="330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общего</a:t>
            </a:r>
            <a:r>
              <a:rPr sz="700" spc="75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образования</a:t>
            </a:r>
            <a:r>
              <a:rPr sz="700" spc="45" dirty="0">
                <a:latin typeface="Tahoma"/>
                <a:cs typeface="Tahoma"/>
              </a:rPr>
              <a:t> предусматривают </a:t>
            </a:r>
            <a:r>
              <a:rPr sz="700" spc="50" dirty="0">
                <a:latin typeface="Tahoma"/>
                <a:cs typeface="Tahoma"/>
              </a:rPr>
              <a:t> непосредственное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60" dirty="0">
                <a:latin typeface="Tahoma"/>
                <a:cs typeface="Tahoma"/>
              </a:rPr>
              <a:t>применение</a:t>
            </a:r>
            <a:r>
              <a:rPr sz="700" spc="6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при</a:t>
            </a:r>
            <a:r>
              <a:rPr sz="700" spc="50" dirty="0">
                <a:latin typeface="Tahoma"/>
                <a:cs typeface="Tahoma"/>
              </a:rPr>
              <a:t> реализации 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20" dirty="0">
                <a:latin typeface="Tahoma"/>
                <a:cs typeface="Tahoma"/>
              </a:rPr>
              <a:t>обязательной </a:t>
            </a:r>
            <a:r>
              <a:rPr sz="700" spc="25" dirty="0">
                <a:latin typeface="Tahoma"/>
                <a:cs typeface="Tahoma"/>
              </a:rPr>
              <a:t>части </a:t>
            </a:r>
            <a:r>
              <a:rPr sz="700" spc="35" dirty="0">
                <a:latin typeface="Tahoma"/>
                <a:cs typeface="Tahoma"/>
              </a:rPr>
              <a:t>образовательной </a:t>
            </a:r>
            <a:r>
              <a:rPr sz="700" spc="70" dirty="0">
                <a:latin typeface="Tahoma"/>
                <a:cs typeface="Tahoma"/>
              </a:rPr>
              <a:t>программы </a:t>
            </a:r>
            <a:r>
              <a:rPr sz="700" spc="75" dirty="0">
                <a:latin typeface="Tahoma"/>
                <a:cs typeface="Tahoma"/>
              </a:rPr>
              <a:t>НОО </a:t>
            </a:r>
            <a:r>
              <a:rPr sz="700" spc="-204" dirty="0">
                <a:latin typeface="Tahoma"/>
                <a:cs typeface="Tahoma"/>
              </a:rPr>
              <a:t> </a:t>
            </a:r>
            <a:r>
              <a:rPr sz="700" spc="50" dirty="0">
                <a:latin typeface="Tahoma"/>
                <a:cs typeface="Tahoma"/>
              </a:rPr>
              <a:t>федеральных</a:t>
            </a:r>
            <a:r>
              <a:rPr sz="700" spc="55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рабочих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80" dirty="0">
                <a:latin typeface="Tahoma"/>
                <a:cs typeface="Tahoma"/>
              </a:rPr>
              <a:t>программ</a:t>
            </a:r>
            <a:r>
              <a:rPr sz="700" spc="380" dirty="0">
                <a:latin typeface="Tahoma"/>
                <a:cs typeface="Tahoma"/>
              </a:rPr>
              <a:t> </a:t>
            </a:r>
            <a:r>
              <a:rPr sz="700" spc="45" dirty="0">
                <a:latin typeface="Tahoma"/>
                <a:cs typeface="Tahoma"/>
              </a:rPr>
              <a:t>по</a:t>
            </a:r>
            <a:r>
              <a:rPr sz="700" spc="50" dirty="0">
                <a:latin typeface="Tahoma"/>
                <a:cs typeface="Tahoma"/>
              </a:rPr>
              <a:t> </a:t>
            </a:r>
            <a:r>
              <a:rPr sz="700" spc="40" dirty="0">
                <a:latin typeface="Tahoma"/>
                <a:cs typeface="Tahoma"/>
              </a:rPr>
              <a:t>учебным </a:t>
            </a:r>
            <a:r>
              <a:rPr sz="700" spc="45" dirty="0">
                <a:latin typeface="Tahoma"/>
                <a:cs typeface="Tahoma"/>
              </a:rPr>
              <a:t> </a:t>
            </a:r>
            <a:r>
              <a:rPr sz="700" spc="70" dirty="0">
                <a:latin typeface="Tahoma"/>
                <a:cs typeface="Tahoma"/>
              </a:rPr>
              <a:t>предметам </a:t>
            </a:r>
            <a:r>
              <a:rPr sz="700" spc="80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«Русский </a:t>
            </a:r>
            <a:r>
              <a:rPr sz="700" spc="114" dirty="0">
                <a:latin typeface="Tahoma"/>
                <a:cs typeface="Tahoma"/>
              </a:rPr>
              <a:t> </a:t>
            </a:r>
            <a:r>
              <a:rPr sz="700" spc="-40" dirty="0">
                <a:latin typeface="Tahoma"/>
                <a:cs typeface="Tahoma"/>
              </a:rPr>
              <a:t>язык»,</a:t>
            </a:r>
            <a:r>
              <a:rPr sz="700" spc="375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«Литературное </a:t>
            </a:r>
            <a:r>
              <a:rPr sz="700" spc="125" dirty="0">
                <a:latin typeface="Tahoma"/>
                <a:cs typeface="Tahoma"/>
              </a:rPr>
              <a:t> </a:t>
            </a:r>
            <a:r>
              <a:rPr sz="700" spc="-5" dirty="0">
                <a:latin typeface="Tahoma"/>
                <a:cs typeface="Tahoma"/>
              </a:rPr>
              <a:t>чтение»,</a:t>
            </a:r>
            <a:endParaRPr sz="7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</a:pPr>
            <a:r>
              <a:rPr sz="700" spc="45" dirty="0">
                <a:latin typeface="Tahoma"/>
                <a:cs typeface="Tahoma"/>
              </a:rPr>
              <a:t>«Окружающий </a:t>
            </a:r>
            <a:r>
              <a:rPr sz="700" spc="30" dirty="0">
                <a:latin typeface="Tahoma"/>
                <a:cs typeface="Tahoma"/>
              </a:rPr>
              <a:t>мир», </a:t>
            </a:r>
            <a:r>
              <a:rPr sz="700" spc="105" dirty="0">
                <a:latin typeface="Tahoma"/>
                <a:cs typeface="Tahoma"/>
              </a:rPr>
              <a:t>а </a:t>
            </a:r>
            <a:r>
              <a:rPr sz="700" spc="45" dirty="0">
                <a:latin typeface="Tahoma"/>
                <a:cs typeface="Tahoma"/>
              </a:rPr>
              <a:t>при </a:t>
            </a:r>
            <a:r>
              <a:rPr sz="700" spc="50" dirty="0">
                <a:latin typeface="Tahoma"/>
                <a:cs typeface="Tahoma"/>
              </a:rPr>
              <a:t>реализации </a:t>
            </a:r>
            <a:r>
              <a:rPr sz="700" spc="20" dirty="0">
                <a:latin typeface="Tahoma"/>
                <a:cs typeface="Tahoma"/>
              </a:rPr>
              <a:t>обязательной </a:t>
            </a:r>
            <a:r>
              <a:rPr sz="700" spc="25" dirty="0">
                <a:latin typeface="Tahoma"/>
                <a:cs typeface="Tahoma"/>
              </a:rPr>
              <a:t> части </a:t>
            </a:r>
            <a:r>
              <a:rPr sz="700" spc="95" dirty="0">
                <a:latin typeface="Tahoma"/>
                <a:cs typeface="Tahoma"/>
              </a:rPr>
              <a:t> </a:t>
            </a:r>
            <a:r>
              <a:rPr sz="700" spc="110" dirty="0">
                <a:latin typeface="Tahoma"/>
                <a:cs typeface="Tahoma"/>
              </a:rPr>
              <a:t>ОО</a:t>
            </a:r>
            <a:r>
              <a:rPr sz="700" spc="340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и </a:t>
            </a:r>
            <a:r>
              <a:rPr sz="700" spc="110" dirty="0">
                <a:latin typeface="Tahoma"/>
                <a:cs typeface="Tahoma"/>
              </a:rPr>
              <a:t> </a:t>
            </a:r>
            <a:r>
              <a:rPr sz="700" spc="120" dirty="0">
                <a:latin typeface="Tahoma"/>
                <a:cs typeface="Tahoma"/>
              </a:rPr>
              <a:t>СОО</a:t>
            </a:r>
            <a:r>
              <a:rPr sz="700" spc="350" dirty="0">
                <a:latin typeface="Tahoma"/>
                <a:cs typeface="Tahoma"/>
              </a:rPr>
              <a:t> </a:t>
            </a:r>
            <a:r>
              <a:rPr sz="700" spc="-35" dirty="0">
                <a:latin typeface="Tahoma"/>
                <a:cs typeface="Tahoma"/>
              </a:rPr>
              <a:t>–</a:t>
            </a:r>
            <a:r>
              <a:rPr sz="700" spc="345" dirty="0">
                <a:latin typeface="Tahoma"/>
                <a:cs typeface="Tahoma"/>
              </a:rPr>
              <a:t> </a:t>
            </a:r>
            <a:r>
              <a:rPr sz="700" spc="30" dirty="0">
                <a:latin typeface="Tahoma"/>
                <a:cs typeface="Tahoma"/>
              </a:rPr>
              <a:t>«Русский </a:t>
            </a:r>
            <a:r>
              <a:rPr sz="700" spc="100" dirty="0">
                <a:latin typeface="Tahoma"/>
                <a:cs typeface="Tahoma"/>
              </a:rPr>
              <a:t> </a:t>
            </a:r>
            <a:r>
              <a:rPr sz="700" spc="-40" dirty="0">
                <a:latin typeface="Tahoma"/>
                <a:cs typeface="Tahoma"/>
              </a:rPr>
              <a:t>язык»,</a:t>
            </a:r>
            <a:r>
              <a:rPr sz="700" spc="360" dirty="0">
                <a:latin typeface="Tahoma"/>
                <a:cs typeface="Tahoma"/>
              </a:rPr>
              <a:t> </a:t>
            </a:r>
            <a:r>
              <a:rPr sz="700" spc="10" dirty="0">
                <a:latin typeface="Tahoma"/>
                <a:cs typeface="Tahoma"/>
              </a:rPr>
              <a:t>«Литература»,</a:t>
            </a:r>
            <a:endParaRPr sz="7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700" dirty="0">
                <a:latin typeface="Tahoma"/>
                <a:cs typeface="Tahoma"/>
              </a:rPr>
              <a:t>«История»,</a:t>
            </a:r>
            <a:r>
              <a:rPr sz="700" spc="20" dirty="0">
                <a:latin typeface="Tahoma"/>
                <a:cs typeface="Tahoma"/>
              </a:rPr>
              <a:t> </a:t>
            </a:r>
            <a:r>
              <a:rPr sz="700" spc="25" dirty="0">
                <a:latin typeface="Tahoma"/>
                <a:cs typeface="Tahoma"/>
              </a:rPr>
              <a:t>«Обществознание»,</a:t>
            </a:r>
            <a:r>
              <a:rPr sz="700" spc="15" dirty="0">
                <a:latin typeface="Tahoma"/>
                <a:cs typeface="Tahoma"/>
              </a:rPr>
              <a:t> «География»,</a:t>
            </a:r>
            <a:r>
              <a:rPr sz="700" spc="30" dirty="0">
                <a:latin typeface="Tahoma"/>
                <a:cs typeface="Tahoma"/>
              </a:rPr>
              <a:t> </a:t>
            </a:r>
            <a:r>
              <a:rPr sz="700" spc="-25" dirty="0">
                <a:latin typeface="Tahoma"/>
                <a:cs typeface="Tahoma"/>
              </a:rPr>
              <a:t>«ОБЖ».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31534" y="51460"/>
            <a:ext cx="1651000" cy="5092065"/>
            <a:chOff x="6431534" y="51460"/>
            <a:chExt cx="1651000" cy="5092065"/>
          </a:xfrm>
        </p:grpSpPr>
        <p:sp>
          <p:nvSpPr>
            <p:cNvPr id="26" name="object 26"/>
            <p:cNvSpPr/>
            <p:nvPr/>
          </p:nvSpPr>
          <p:spPr>
            <a:xfrm>
              <a:off x="6431534" y="1118235"/>
              <a:ext cx="25400" cy="4025265"/>
            </a:xfrm>
            <a:custGeom>
              <a:avLst/>
              <a:gdLst/>
              <a:ahLst/>
              <a:cxnLst/>
              <a:rect l="l" t="t" r="r" b="b"/>
              <a:pathLst>
                <a:path w="25400" h="4025265">
                  <a:moveTo>
                    <a:pt x="25400" y="0"/>
                  </a:moveTo>
                  <a:lnTo>
                    <a:pt x="0" y="0"/>
                  </a:lnTo>
                  <a:lnTo>
                    <a:pt x="0" y="4025262"/>
                  </a:lnTo>
                  <a:lnTo>
                    <a:pt x="25400" y="402526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360" y="51460"/>
              <a:ext cx="629970" cy="95450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09600" y="2805683"/>
            <a:ext cx="1694814" cy="2174875"/>
            <a:chOff x="609600" y="2805683"/>
            <a:chExt cx="1694814" cy="2174875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2805683"/>
              <a:ext cx="1694688" cy="21747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456" y="3000984"/>
              <a:ext cx="1107541" cy="158699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577083" y="2801111"/>
            <a:ext cx="1702435" cy="2170430"/>
            <a:chOff x="2577083" y="2801111"/>
            <a:chExt cx="1702435" cy="217043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7083" y="2801111"/>
              <a:ext cx="1702308" cy="21701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1774" y="2995764"/>
              <a:ext cx="1115390" cy="158330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454652" y="2801111"/>
            <a:ext cx="1728470" cy="2179320"/>
            <a:chOff x="4454652" y="2801111"/>
            <a:chExt cx="1728470" cy="217932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4652" y="2801111"/>
              <a:ext cx="1728216" cy="21793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50613" y="2995777"/>
              <a:ext cx="1138809" cy="1592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1020660"/>
            <a:ext cx="8641080" cy="831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3039745" marR="331470" indent="-2703195">
              <a:lnSpc>
                <a:spcPct val="100000"/>
              </a:lnSpc>
              <a:spcBef>
                <a:spcPts val="315"/>
              </a:spcBef>
            </a:pP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Опубликованы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рекомендации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по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итоговому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FFFFFF"/>
                </a:solidFill>
                <a:latin typeface="Tahoma"/>
                <a:cs typeface="Tahoma"/>
              </a:rPr>
              <a:t>собеседованию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9185" y="3106927"/>
            <a:ext cx="5607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Рекомендации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организации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проведению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итогового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собеседования по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русскому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языку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в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году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(приложение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письму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Рособрнадзора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15" dirty="0">
                <a:solidFill>
                  <a:srgbClr val="001F5F"/>
                </a:solidFill>
                <a:latin typeface="Arial"/>
                <a:cs typeface="Arial"/>
              </a:rPr>
              <a:t>от </a:t>
            </a:r>
            <a:r>
              <a:rPr sz="12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22.11.2022</a:t>
            </a:r>
            <a:r>
              <a:rPr sz="12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04-435)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4911" y="3121681"/>
            <a:ext cx="546291" cy="54629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9173" y="72644"/>
            <a:ext cx="1027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Важно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796" y="786129"/>
            <a:ext cx="280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59" indent="-429895">
              <a:lnSpc>
                <a:spcPct val="100000"/>
              </a:lnSpc>
              <a:spcBef>
                <a:spcPts val="100"/>
              </a:spcBef>
              <a:buFont typeface="Times New Roman"/>
              <a:buChar char="►"/>
              <a:tabLst>
                <a:tab pos="441959" algn="l"/>
                <a:tab pos="442595" algn="l"/>
              </a:tabLst>
            </a:pPr>
            <a:r>
              <a:rPr sz="1800" b="1" spc="-30" dirty="0">
                <a:solidFill>
                  <a:srgbClr val="003366"/>
                </a:solidFill>
                <a:latin typeface="Tahoma"/>
                <a:cs typeface="Tahoma"/>
              </a:rPr>
              <a:t>Проконтролировать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7540" y="786129"/>
            <a:ext cx="4892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4965" algn="l"/>
                <a:tab pos="3227070" algn="l"/>
              </a:tabLst>
            </a:pPr>
            <a:r>
              <a:rPr sz="1800" b="1" spc="-70" dirty="0">
                <a:solidFill>
                  <a:srgbClr val="003366"/>
                </a:solidFill>
                <a:latin typeface="Tahoma"/>
                <a:cs typeface="Tahoma"/>
              </a:rPr>
              <a:t>выполнение	</a:t>
            </a:r>
            <a:r>
              <a:rPr sz="1800" b="1" spc="-15" dirty="0">
                <a:solidFill>
                  <a:srgbClr val="003366"/>
                </a:solidFill>
                <a:latin typeface="Tahoma"/>
                <a:cs typeface="Tahoma"/>
              </a:rPr>
              <a:t>требований	федеральных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spc="-40" dirty="0"/>
              <a:t>основных</a:t>
            </a:r>
            <a:r>
              <a:rPr spc="-20" dirty="0"/>
              <a:t> </a:t>
            </a:r>
            <a:r>
              <a:rPr spc="-15" dirty="0"/>
              <a:t>общеобразовательных</a:t>
            </a:r>
            <a:r>
              <a:rPr spc="-35" dirty="0"/>
              <a:t> </a:t>
            </a:r>
            <a:r>
              <a:rPr spc="5" dirty="0"/>
              <a:t>программ</a:t>
            </a:r>
          </a:p>
          <a:p>
            <a:pPr marL="12700" marR="5080" indent="457200" algn="just">
              <a:lnSpc>
                <a:spcPct val="115100"/>
              </a:lnSpc>
              <a:spcBef>
                <a:spcPts val="105"/>
              </a:spcBef>
              <a:buFont typeface="Times New Roman"/>
              <a:buChar char="►"/>
              <a:tabLst>
                <a:tab pos="913765" algn="l"/>
              </a:tabLst>
            </a:pPr>
            <a:r>
              <a:rPr spc="-50" dirty="0"/>
              <a:t>Подготовить</a:t>
            </a:r>
            <a:r>
              <a:rPr spc="-45" dirty="0"/>
              <a:t> </a:t>
            </a:r>
            <a:r>
              <a:rPr spc="-35" dirty="0"/>
              <a:t>педагогических</a:t>
            </a:r>
            <a:r>
              <a:rPr spc="-30" dirty="0"/>
              <a:t> </a:t>
            </a:r>
            <a:r>
              <a:rPr spc="-20" dirty="0"/>
              <a:t>работников</a:t>
            </a:r>
            <a:r>
              <a:rPr spc="-15" dirty="0"/>
              <a:t> </a:t>
            </a:r>
            <a:r>
              <a:rPr spc="-95" dirty="0"/>
              <a:t>и</a:t>
            </a:r>
            <a:r>
              <a:rPr spc="-90" dirty="0"/>
              <a:t> </a:t>
            </a:r>
            <a:r>
              <a:rPr spc="-35" dirty="0"/>
              <a:t>управленческих </a:t>
            </a:r>
            <a:r>
              <a:rPr spc="-30" dirty="0"/>
              <a:t> </a:t>
            </a:r>
            <a:r>
              <a:rPr spc="-10" dirty="0"/>
              <a:t>кадров </a:t>
            </a:r>
            <a:r>
              <a:rPr spc="-120" dirty="0"/>
              <a:t>к </a:t>
            </a:r>
            <a:r>
              <a:rPr spc="5" dirty="0"/>
              <a:t>переходу на </a:t>
            </a:r>
            <a:r>
              <a:rPr dirty="0"/>
              <a:t>федеральные </a:t>
            </a:r>
            <a:r>
              <a:rPr spc="-15" dirty="0"/>
              <a:t>основные </a:t>
            </a:r>
            <a:r>
              <a:rPr spc="-5" dirty="0"/>
              <a:t>общеобразовательные </a:t>
            </a:r>
            <a:r>
              <a:rPr dirty="0"/>
              <a:t> </a:t>
            </a:r>
            <a:r>
              <a:rPr spc="-15" dirty="0"/>
              <a:t>программы</a:t>
            </a:r>
          </a:p>
          <a:p>
            <a:pPr marL="1150620" indent="-681355" algn="just">
              <a:lnSpc>
                <a:spcPct val="100000"/>
              </a:lnSpc>
              <a:spcBef>
                <a:spcPts val="420"/>
              </a:spcBef>
              <a:buFont typeface="Times New Roman"/>
              <a:buChar char="►"/>
              <a:tabLst>
                <a:tab pos="1151255" algn="l"/>
              </a:tabLst>
            </a:pPr>
            <a:r>
              <a:rPr spc="-25" dirty="0"/>
              <a:t>Ознакомить</a:t>
            </a:r>
            <a:r>
              <a:rPr spc="670" dirty="0"/>
              <a:t> </a:t>
            </a:r>
            <a:r>
              <a:rPr spc="1864" dirty="0"/>
              <a:t> </a:t>
            </a:r>
            <a:r>
              <a:rPr spc="200" dirty="0"/>
              <a:t>с   </a:t>
            </a:r>
            <a:r>
              <a:rPr spc="885" dirty="0"/>
              <a:t> </a:t>
            </a:r>
            <a:r>
              <a:rPr spc="-55" dirty="0"/>
              <a:t>изменениями</a:t>
            </a:r>
            <a:r>
              <a:rPr spc="670" dirty="0"/>
              <a:t>  </a:t>
            </a:r>
            <a:r>
              <a:rPr spc="675" dirty="0"/>
              <a:t> </a:t>
            </a:r>
            <a:r>
              <a:rPr spc="-20" dirty="0"/>
              <a:t>родителей</a:t>
            </a:r>
            <a:r>
              <a:rPr spc="670" dirty="0"/>
              <a:t>   </a:t>
            </a:r>
            <a:r>
              <a:rPr spc="-80" dirty="0"/>
              <a:t>(законных</a:t>
            </a: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pc="-10" dirty="0"/>
              <a:t>представителей)</a:t>
            </a:r>
            <a:r>
              <a:rPr spc="-55" dirty="0"/>
              <a:t> </a:t>
            </a:r>
            <a:r>
              <a:rPr spc="-15" dirty="0"/>
              <a:t>обучающихся</a:t>
            </a:r>
          </a:p>
          <a:p>
            <a:pPr marL="760730" indent="-291465" algn="just">
              <a:lnSpc>
                <a:spcPct val="100000"/>
              </a:lnSpc>
              <a:spcBef>
                <a:spcPts val="420"/>
              </a:spcBef>
              <a:buFont typeface="Times New Roman"/>
              <a:buChar char="►"/>
              <a:tabLst>
                <a:tab pos="761365" algn="l"/>
              </a:tabLst>
            </a:pPr>
            <a:r>
              <a:rPr spc="-30" dirty="0"/>
              <a:t>Утвердить</a:t>
            </a:r>
            <a:r>
              <a:rPr spc="-40" dirty="0"/>
              <a:t> </a:t>
            </a:r>
            <a:r>
              <a:rPr spc="-55" dirty="0"/>
              <a:t>изменения</a:t>
            </a:r>
            <a:r>
              <a:rPr spc="-45" dirty="0"/>
              <a:t> </a:t>
            </a:r>
            <a:r>
              <a:rPr spc="-135" dirty="0"/>
              <a:t>в</a:t>
            </a:r>
            <a:r>
              <a:rPr spc="-25" dirty="0"/>
              <a:t> </a:t>
            </a:r>
            <a:r>
              <a:rPr spc="-15" dirty="0"/>
              <a:t>основные</a:t>
            </a:r>
            <a:r>
              <a:rPr spc="-40" dirty="0"/>
              <a:t> </a:t>
            </a:r>
            <a:r>
              <a:rPr spc="-20" dirty="0"/>
              <a:t>образовательные</a:t>
            </a:r>
            <a:r>
              <a:rPr spc="-25" dirty="0"/>
              <a:t> </a:t>
            </a:r>
            <a:r>
              <a:rPr spc="-15" dirty="0"/>
              <a:t>программы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68" y="3481547"/>
            <a:ext cx="1619123" cy="161912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9173" y="72644"/>
            <a:ext cx="1027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Важно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710819"/>
          <a:ext cx="8640445" cy="4230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3445"/>
                <a:gridCol w="6477000"/>
              </a:tblGrid>
              <a:tr h="467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b="1" spc="-25" dirty="0">
                          <a:latin typeface="Tahoma"/>
                          <a:cs typeface="Tahoma"/>
                        </a:rPr>
                        <a:t>Что</a:t>
                      </a:r>
                      <a:r>
                        <a:rPr sz="9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0" dirty="0">
                          <a:latin typeface="Tahoma"/>
                          <a:cs typeface="Tahoma"/>
                        </a:rPr>
                        <a:t>такое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ФООП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95" dirty="0">
                          <a:latin typeface="Tahoma"/>
                          <a:cs typeface="Tahoma"/>
                        </a:rPr>
                        <a:t>ФООП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федеральные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основные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общеобразовательные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программы.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55880" marR="172085">
                        <a:lnSpc>
                          <a:spcPct val="100000"/>
                        </a:lnSpc>
                      </a:pPr>
                      <a:r>
                        <a:rPr sz="900" spc="25" dirty="0">
                          <a:latin typeface="Tahoma"/>
                          <a:cs typeface="Tahoma"/>
                        </a:rPr>
                        <a:t>Такие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программы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разработали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для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каждого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уровня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образования: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начального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общего,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основного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общего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среднего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общего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</a:tr>
              <a:tr h="1929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b="1" spc="-20" dirty="0">
                          <a:latin typeface="Tahoma"/>
                          <a:cs typeface="Tahoma"/>
                        </a:rPr>
                        <a:t>Какая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цель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внедрения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ФООП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CADDE0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75" dirty="0">
                          <a:latin typeface="Tahoma"/>
                          <a:cs typeface="Tahoma"/>
                        </a:rPr>
                        <a:t>Создание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единого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образовательного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пространства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во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всей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стране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CADDE0"/>
                    </a:solidFill>
                  </a:tcPr>
                </a:tc>
              </a:tr>
              <a:tr h="1290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b="1" spc="-5" dirty="0">
                          <a:latin typeface="Tahoma"/>
                          <a:cs typeface="Tahoma"/>
                        </a:rPr>
                        <a:t>Чт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входи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ФООП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50" dirty="0">
                          <a:latin typeface="Tahoma"/>
                          <a:cs typeface="Tahoma"/>
                        </a:rPr>
                        <a:t>Учебно-методическая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документация: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75" dirty="0">
                          <a:latin typeface="Tahoma"/>
                          <a:cs typeface="Tahoma"/>
                        </a:rPr>
                        <a:t>федеральные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учебные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планы;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федеральный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план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внеурочной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деятельности;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федеральный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календарный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учебный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график;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70" dirty="0">
                          <a:latin typeface="Tahoma"/>
                          <a:cs typeface="Tahoma"/>
                        </a:rPr>
                        <a:t>федеральный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календарный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план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воспитательной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работы;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75" dirty="0">
                          <a:latin typeface="Tahoma"/>
                          <a:cs typeface="Tahoma"/>
                        </a:rPr>
                        <a:t>федеральная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рабочая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10" dirty="0">
                          <a:latin typeface="Tahoma"/>
                          <a:cs typeface="Tahoma"/>
                        </a:rPr>
                        <a:t>программа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воспитания;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75" dirty="0">
                          <a:latin typeface="Tahoma"/>
                          <a:cs typeface="Tahoma"/>
                        </a:rPr>
                        <a:t>федеральные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рабочие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программы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учебных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предметов;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110" dirty="0">
                          <a:latin typeface="Tahoma"/>
                          <a:cs typeface="Tahoma"/>
                        </a:rPr>
                        <a:t>программа</a:t>
                      </a:r>
                      <a:r>
                        <a:rPr sz="9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5" dirty="0">
                          <a:latin typeface="Tahoma"/>
                          <a:cs typeface="Tahoma"/>
                        </a:rPr>
                        <a:t>формирования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УУД;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7320" indent="-92075">
                        <a:lnSpc>
                          <a:spcPct val="100000"/>
                        </a:lnSpc>
                        <a:buSzPct val="111111"/>
                        <a:buFont typeface="Symbol"/>
                        <a:buChar char=""/>
                        <a:tabLst>
                          <a:tab pos="147955" algn="l"/>
                        </a:tabLst>
                      </a:pPr>
                      <a:r>
                        <a:rPr sz="900" spc="-5" dirty="0">
                          <a:latin typeface="Tahoma"/>
                          <a:cs typeface="Tahoma"/>
                        </a:rPr>
                        <a:t>програ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мма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ко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рре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кци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он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ной</a:t>
                      </a:r>
                      <a:r>
                        <a:rPr sz="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ра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ты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</a:tr>
              <a:tr h="878840">
                <a:tc>
                  <a:txBody>
                    <a:bodyPr/>
                    <a:lstStyle/>
                    <a:p>
                      <a:pPr marL="930910" marR="81915" indent="-8432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b="1" spc="-5" dirty="0">
                          <a:latin typeface="Tahoma"/>
                          <a:cs typeface="Tahoma"/>
                        </a:rPr>
                        <a:t>Чт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дет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обя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тельн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ым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9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всех  </a:t>
                      </a:r>
                      <a:r>
                        <a:rPr sz="900" b="1" spc="-45" dirty="0">
                          <a:latin typeface="Tahoma"/>
                          <a:cs typeface="Tahoma"/>
                        </a:rPr>
                        <a:t>школ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CADDE0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2089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40" dirty="0">
                          <a:latin typeface="Tahoma"/>
                          <a:cs typeface="Tahoma"/>
                        </a:rPr>
                        <a:t>Обязательными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применения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станут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федеральные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рабочие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программы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предметам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гуманитарного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цикла: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«Русский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язык»,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«Литературное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чтение»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«Окружающий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мир»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начальных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5" dirty="0">
                          <a:latin typeface="Tahoma"/>
                          <a:cs typeface="Tahoma"/>
                        </a:rPr>
                        <a:t>классах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«Русский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язык»,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55880" marR="111760">
                        <a:lnSpc>
                          <a:spcPct val="100000"/>
                        </a:lnSpc>
                      </a:pPr>
                      <a:r>
                        <a:rPr sz="900" spc="15" dirty="0">
                          <a:latin typeface="Tahoma"/>
                          <a:cs typeface="Tahoma"/>
                        </a:rPr>
                        <a:t>«Литература», 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«История»,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0" dirty="0">
                          <a:latin typeface="Tahoma"/>
                          <a:cs typeface="Tahoma"/>
                        </a:rPr>
                        <a:t>«Обществознание»,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«География»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«Основы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безопасности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жизнедеятельности»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для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основного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общего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среднего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общего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образования.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55880" marR="493395">
                        <a:lnSpc>
                          <a:spcPct val="100000"/>
                        </a:lnSpc>
                      </a:pPr>
                      <a:r>
                        <a:rPr sz="900" spc="35" dirty="0">
                          <a:latin typeface="Tahoma"/>
                          <a:cs typeface="Tahoma"/>
                        </a:rPr>
                        <a:t>Обязательной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выполнению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станет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5" dirty="0">
                          <a:latin typeface="Tahoma"/>
                          <a:cs typeface="Tahoma"/>
                        </a:rPr>
                        <a:t>федеральная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рабочая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10" dirty="0">
                          <a:latin typeface="Tahoma"/>
                          <a:cs typeface="Tahoma"/>
                        </a:rPr>
                        <a:t>программа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воспитания,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федеральный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календарный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план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воспитательной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работы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CADDE0"/>
                    </a:solidFill>
                  </a:tcPr>
                </a:tc>
              </a:tr>
              <a:tr h="6043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b="1" spc="-25" dirty="0">
                          <a:latin typeface="Tahoma"/>
                          <a:cs typeface="Tahoma"/>
                        </a:rPr>
                        <a:t>Как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0" dirty="0">
                          <a:latin typeface="Tahoma"/>
                          <a:cs typeface="Tahoma"/>
                        </a:rPr>
                        <a:t>будут</a:t>
                      </a:r>
                      <a:r>
                        <a:rPr sz="900" b="1" spc="-25" dirty="0">
                          <a:latin typeface="Tahoma"/>
                          <a:cs typeface="Tahoma"/>
                        </a:rPr>
                        <a:t> применять 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ФООП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47053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25" dirty="0">
                          <a:latin typeface="Tahoma"/>
                          <a:cs typeface="Tahoma"/>
                        </a:rPr>
                        <a:t>Школы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смогут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непосредственно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применять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ФООП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 или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отдельные</a:t>
                      </a:r>
                      <a:r>
                        <a:rPr sz="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компоненты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ФООП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без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составления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собственных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рабочих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программ.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этом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школы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сохраняют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право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разработки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собственных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55880" marR="388620">
                        <a:lnSpc>
                          <a:spcPct val="100000"/>
                        </a:lnSpc>
                      </a:pPr>
                      <a:r>
                        <a:rPr sz="900" spc="35" dirty="0">
                          <a:latin typeface="Tahoma"/>
                          <a:cs typeface="Tahoma"/>
                        </a:rPr>
                        <a:t>образовательных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0" dirty="0">
                          <a:latin typeface="Tahoma"/>
                          <a:cs typeface="Tahoma"/>
                        </a:rPr>
                        <a:t>программ,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но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их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5" dirty="0"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70" dirty="0">
                          <a:latin typeface="Tahoma"/>
                          <a:cs typeface="Tahoma"/>
                        </a:rPr>
                        <a:t>планируемые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результаты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должны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быть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ниже,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чем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9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ФООП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</a:tr>
              <a:tr h="467245">
                <a:tc>
                  <a:txBody>
                    <a:bodyPr/>
                    <a:lstStyle/>
                    <a:p>
                      <a:pPr marL="755650" marR="329565" indent="-4210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25" dirty="0">
                          <a:latin typeface="Tahoma"/>
                          <a:cs typeface="Tahoma"/>
                        </a:rPr>
                        <a:t>Что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5" dirty="0">
                          <a:latin typeface="Tahoma"/>
                          <a:cs typeface="Tahoma"/>
                        </a:rPr>
                        <a:t>будет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1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35" dirty="0">
                          <a:latin typeface="Tahoma"/>
                          <a:cs typeface="Tahoma"/>
                        </a:rPr>
                        <a:t>углубленным </a:t>
                      </a:r>
                      <a:r>
                        <a:rPr sz="900" b="1" spc="-2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обучением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CADDE0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1454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25" dirty="0">
                          <a:latin typeface="Tahoma"/>
                          <a:cs typeface="Tahoma"/>
                        </a:rPr>
                        <a:t>Школы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вправе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перераспределить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часы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федеральных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учебных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0" dirty="0">
                          <a:latin typeface="Tahoma"/>
                          <a:cs typeface="Tahoma"/>
                        </a:rPr>
                        <a:t>планах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0" dirty="0">
                          <a:latin typeface="Tahoma"/>
                          <a:cs typeface="Tahoma"/>
                        </a:rPr>
                        <a:t>изучение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учебных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предметов,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по </a:t>
                      </a:r>
                      <a:r>
                        <a:rPr sz="900" spc="-2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которым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не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проводится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ГИА,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пользу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изучения иных </a:t>
                      </a:r>
                      <a:r>
                        <a:rPr sz="900" spc="20" dirty="0">
                          <a:latin typeface="Tahoma"/>
                          <a:cs typeface="Tahoma"/>
                        </a:rPr>
                        <a:t>учебных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предметов,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том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числе </a:t>
                      </a:r>
                      <a:r>
                        <a:rPr sz="900" spc="85" dirty="0">
                          <a:latin typeface="Tahoma"/>
                          <a:cs typeface="Tahoma"/>
                        </a:rPr>
                        <a:t>на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организацию </a:t>
                      </a:r>
                      <a:r>
                        <a:rPr sz="900" spc="10" dirty="0">
                          <a:latin typeface="Tahoma"/>
                          <a:cs typeface="Tahoma"/>
                        </a:rPr>
                        <a:t>их </a:t>
                      </a:r>
                      <a:r>
                        <a:rPr sz="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углубленного</a:t>
                      </a:r>
                      <a:r>
                        <a:rPr sz="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изучения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CADDE0"/>
                    </a:solidFill>
                  </a:tcPr>
                </a:tc>
              </a:tr>
              <a:tr h="330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огд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ш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кол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ы</a:t>
                      </a:r>
                      <a:r>
                        <a:rPr sz="9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пе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ейд</a:t>
                      </a:r>
                      <a:r>
                        <a:rPr sz="900" b="1" spc="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9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9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dirty="0">
                          <a:latin typeface="Tahoma"/>
                          <a:cs typeface="Tahoma"/>
                        </a:rPr>
                        <a:t>ФООП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1435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spc="60" dirty="0">
                          <a:latin typeface="Tahoma"/>
                          <a:cs typeface="Tahoma"/>
                        </a:rPr>
                        <a:t>Переход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0" dirty="0">
                          <a:latin typeface="Tahoma"/>
                          <a:cs typeface="Tahoma"/>
                        </a:rPr>
                        <a:t>школ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8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ФООП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запланирован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сентября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2023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года.</a:t>
                      </a:r>
                      <a:r>
                        <a:rPr sz="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Школы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25" dirty="0">
                          <a:latin typeface="Tahoma"/>
                          <a:cs typeface="Tahoma"/>
                        </a:rPr>
                        <a:t>должны</a:t>
                      </a:r>
                      <a:r>
                        <a:rPr sz="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45" dirty="0">
                          <a:latin typeface="Tahoma"/>
                          <a:cs typeface="Tahoma"/>
                        </a:rPr>
                        <a:t>привести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ООП</a:t>
                      </a:r>
                      <a:r>
                        <a:rPr sz="9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5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соответствие </a:t>
                      </a:r>
                      <a:r>
                        <a:rPr sz="900" spc="-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16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95" dirty="0">
                          <a:latin typeface="Tahoma"/>
                          <a:cs typeface="Tahoma"/>
                        </a:rPr>
                        <a:t>ФООП</a:t>
                      </a:r>
                      <a:r>
                        <a:rPr sz="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6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35" dirty="0">
                          <a:latin typeface="Tahoma"/>
                          <a:cs typeface="Tahoma"/>
                        </a:rPr>
                        <a:t>сентября</a:t>
                      </a:r>
                      <a:r>
                        <a:rPr sz="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" dirty="0">
                          <a:latin typeface="Tahoma"/>
                          <a:cs typeface="Tahoma"/>
                        </a:rPr>
                        <a:t>2023</a:t>
                      </a:r>
                      <a:r>
                        <a:rPr sz="9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55" dirty="0">
                          <a:latin typeface="Tahoma"/>
                          <a:cs typeface="Tahoma"/>
                        </a:rPr>
                        <a:t>года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96A7"/>
                      </a:solidFill>
                      <a:prstDash val="solid"/>
                    </a:lnL>
                    <a:lnR w="12700">
                      <a:solidFill>
                        <a:srgbClr val="0096A7"/>
                      </a:solidFill>
                      <a:prstDash val="solid"/>
                    </a:lnR>
                    <a:lnT w="12700">
                      <a:solidFill>
                        <a:srgbClr val="0096A7"/>
                      </a:solidFill>
                      <a:prstDash val="solid"/>
                    </a:lnT>
                    <a:lnB w="12700">
                      <a:solidFill>
                        <a:srgbClr val="0096A7"/>
                      </a:solidFill>
                      <a:prstDash val="solid"/>
                    </a:lnB>
                    <a:solidFill>
                      <a:srgbClr val="E7EE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622" y="71120"/>
            <a:ext cx="7971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Алгоритм</a:t>
            </a:r>
            <a:r>
              <a:rPr spc="-25" dirty="0"/>
              <a:t> </a:t>
            </a:r>
            <a:r>
              <a:rPr spc="-20" dirty="0"/>
              <a:t>действий</a:t>
            </a:r>
            <a:r>
              <a:rPr spc="-40" dirty="0"/>
              <a:t> </a:t>
            </a:r>
            <a:r>
              <a:rPr spc="-25" dirty="0"/>
              <a:t>образовательной</a:t>
            </a:r>
            <a:r>
              <a:rPr spc="-20" dirty="0"/>
              <a:t> </a:t>
            </a:r>
            <a:r>
              <a:rPr spc="-45" dirty="0"/>
              <a:t>организации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8823" y="616458"/>
            <a:ext cx="8666480" cy="4474210"/>
            <a:chOff x="238823" y="616458"/>
            <a:chExt cx="8666480" cy="4474210"/>
          </a:xfrm>
        </p:grpSpPr>
        <p:sp>
          <p:nvSpPr>
            <p:cNvPr id="5" name="object 5"/>
            <p:cNvSpPr/>
            <p:nvPr/>
          </p:nvSpPr>
          <p:spPr>
            <a:xfrm>
              <a:off x="251523" y="4707825"/>
              <a:ext cx="8641080" cy="382905"/>
            </a:xfrm>
            <a:custGeom>
              <a:avLst/>
              <a:gdLst/>
              <a:ahLst/>
              <a:cxnLst/>
              <a:rect l="l" t="t" r="r" b="b"/>
              <a:pathLst>
                <a:path w="8641080" h="382904">
                  <a:moveTo>
                    <a:pt x="8640953" y="0"/>
                  </a:moveTo>
                  <a:lnTo>
                    <a:pt x="0" y="0"/>
                  </a:lnTo>
                  <a:lnTo>
                    <a:pt x="0" y="382574"/>
                  </a:lnTo>
                  <a:lnTo>
                    <a:pt x="8640953" y="382574"/>
                  </a:lnTo>
                  <a:lnTo>
                    <a:pt x="864095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4125150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5">
                  <a:moveTo>
                    <a:pt x="8641016" y="0"/>
                  </a:moveTo>
                  <a:lnTo>
                    <a:pt x="0" y="0"/>
                  </a:lnTo>
                  <a:lnTo>
                    <a:pt x="0" y="382333"/>
                  </a:lnTo>
                  <a:lnTo>
                    <a:pt x="4246943" y="382333"/>
                  </a:lnTo>
                  <a:lnTo>
                    <a:pt x="4246943" y="441312"/>
                  </a:lnTo>
                  <a:lnTo>
                    <a:pt x="4173410" y="441312"/>
                  </a:lnTo>
                  <a:lnTo>
                    <a:pt x="4320476" y="588416"/>
                  </a:lnTo>
                  <a:lnTo>
                    <a:pt x="4467542" y="441312"/>
                  </a:lnTo>
                  <a:lnTo>
                    <a:pt x="4394009" y="441312"/>
                  </a:lnTo>
                  <a:lnTo>
                    <a:pt x="4394009" y="382333"/>
                  </a:lnTo>
                  <a:lnTo>
                    <a:pt x="8641016" y="382333"/>
                  </a:lnTo>
                  <a:lnTo>
                    <a:pt x="8641016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523" y="4125150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5">
                  <a:moveTo>
                    <a:pt x="8641016" y="382333"/>
                  </a:moveTo>
                  <a:lnTo>
                    <a:pt x="4394009" y="382333"/>
                  </a:lnTo>
                  <a:lnTo>
                    <a:pt x="4394009" y="441312"/>
                  </a:lnTo>
                  <a:lnTo>
                    <a:pt x="4467542" y="441312"/>
                  </a:lnTo>
                  <a:lnTo>
                    <a:pt x="4320476" y="588416"/>
                  </a:lnTo>
                  <a:lnTo>
                    <a:pt x="4173410" y="441312"/>
                  </a:lnTo>
                  <a:lnTo>
                    <a:pt x="4246943" y="441312"/>
                  </a:lnTo>
                  <a:lnTo>
                    <a:pt x="4246943" y="382333"/>
                  </a:lnTo>
                  <a:lnTo>
                    <a:pt x="0" y="382333"/>
                  </a:lnTo>
                  <a:lnTo>
                    <a:pt x="0" y="0"/>
                  </a:lnTo>
                  <a:lnTo>
                    <a:pt x="8641016" y="0"/>
                  </a:lnTo>
                  <a:lnTo>
                    <a:pt x="8641016" y="3823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523" y="3542537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5">
                  <a:moveTo>
                    <a:pt x="8641016" y="0"/>
                  </a:moveTo>
                  <a:lnTo>
                    <a:pt x="0" y="0"/>
                  </a:lnTo>
                  <a:lnTo>
                    <a:pt x="0" y="382282"/>
                  </a:lnTo>
                  <a:lnTo>
                    <a:pt x="4246943" y="382282"/>
                  </a:lnTo>
                  <a:lnTo>
                    <a:pt x="4246943" y="441261"/>
                  </a:lnTo>
                  <a:lnTo>
                    <a:pt x="4173410" y="441261"/>
                  </a:lnTo>
                  <a:lnTo>
                    <a:pt x="4320476" y="588352"/>
                  </a:lnTo>
                  <a:lnTo>
                    <a:pt x="4467542" y="441261"/>
                  </a:lnTo>
                  <a:lnTo>
                    <a:pt x="4394009" y="441261"/>
                  </a:lnTo>
                  <a:lnTo>
                    <a:pt x="4394009" y="382282"/>
                  </a:lnTo>
                  <a:lnTo>
                    <a:pt x="8641016" y="382282"/>
                  </a:lnTo>
                  <a:lnTo>
                    <a:pt x="864101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523" y="3542537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5">
                  <a:moveTo>
                    <a:pt x="8641016" y="382282"/>
                  </a:moveTo>
                  <a:lnTo>
                    <a:pt x="4394009" y="382282"/>
                  </a:lnTo>
                  <a:lnTo>
                    <a:pt x="4394009" y="441261"/>
                  </a:lnTo>
                  <a:lnTo>
                    <a:pt x="4467542" y="441261"/>
                  </a:lnTo>
                  <a:lnTo>
                    <a:pt x="4320476" y="588352"/>
                  </a:lnTo>
                  <a:lnTo>
                    <a:pt x="4173410" y="441261"/>
                  </a:lnTo>
                  <a:lnTo>
                    <a:pt x="4246943" y="441261"/>
                  </a:lnTo>
                  <a:lnTo>
                    <a:pt x="4246943" y="382282"/>
                  </a:lnTo>
                  <a:lnTo>
                    <a:pt x="0" y="382282"/>
                  </a:lnTo>
                  <a:lnTo>
                    <a:pt x="0" y="0"/>
                  </a:lnTo>
                  <a:lnTo>
                    <a:pt x="8641016" y="0"/>
                  </a:lnTo>
                  <a:lnTo>
                    <a:pt x="8641016" y="3822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523" y="2959862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5">
                  <a:moveTo>
                    <a:pt x="8641016" y="0"/>
                  </a:moveTo>
                  <a:lnTo>
                    <a:pt x="0" y="0"/>
                  </a:lnTo>
                  <a:lnTo>
                    <a:pt x="0" y="382269"/>
                  </a:lnTo>
                  <a:lnTo>
                    <a:pt x="4246943" y="382269"/>
                  </a:lnTo>
                  <a:lnTo>
                    <a:pt x="4246943" y="441325"/>
                  </a:lnTo>
                  <a:lnTo>
                    <a:pt x="4173410" y="441325"/>
                  </a:lnTo>
                  <a:lnTo>
                    <a:pt x="4320476" y="588391"/>
                  </a:lnTo>
                  <a:lnTo>
                    <a:pt x="4467542" y="441325"/>
                  </a:lnTo>
                  <a:lnTo>
                    <a:pt x="4394009" y="441325"/>
                  </a:lnTo>
                  <a:lnTo>
                    <a:pt x="4394009" y="382269"/>
                  </a:lnTo>
                  <a:lnTo>
                    <a:pt x="8641016" y="382269"/>
                  </a:lnTo>
                  <a:lnTo>
                    <a:pt x="8641016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523" y="2959862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5">
                  <a:moveTo>
                    <a:pt x="8641016" y="382269"/>
                  </a:moveTo>
                  <a:lnTo>
                    <a:pt x="4394009" y="382269"/>
                  </a:lnTo>
                  <a:lnTo>
                    <a:pt x="4394009" y="441325"/>
                  </a:lnTo>
                  <a:lnTo>
                    <a:pt x="4467542" y="441325"/>
                  </a:lnTo>
                  <a:lnTo>
                    <a:pt x="4320476" y="588391"/>
                  </a:lnTo>
                  <a:lnTo>
                    <a:pt x="4173410" y="441325"/>
                  </a:lnTo>
                  <a:lnTo>
                    <a:pt x="4246943" y="441325"/>
                  </a:lnTo>
                  <a:lnTo>
                    <a:pt x="4246943" y="382269"/>
                  </a:lnTo>
                  <a:lnTo>
                    <a:pt x="0" y="382269"/>
                  </a:lnTo>
                  <a:lnTo>
                    <a:pt x="0" y="0"/>
                  </a:lnTo>
                  <a:lnTo>
                    <a:pt x="8641016" y="0"/>
                  </a:lnTo>
                  <a:lnTo>
                    <a:pt x="8641016" y="3822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2377186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0"/>
                  </a:moveTo>
                  <a:lnTo>
                    <a:pt x="0" y="0"/>
                  </a:lnTo>
                  <a:lnTo>
                    <a:pt x="0" y="382269"/>
                  </a:lnTo>
                  <a:lnTo>
                    <a:pt x="4246943" y="382269"/>
                  </a:lnTo>
                  <a:lnTo>
                    <a:pt x="4246943" y="441325"/>
                  </a:lnTo>
                  <a:lnTo>
                    <a:pt x="4173410" y="441325"/>
                  </a:lnTo>
                  <a:lnTo>
                    <a:pt x="4320476" y="588390"/>
                  </a:lnTo>
                  <a:lnTo>
                    <a:pt x="4467542" y="441325"/>
                  </a:lnTo>
                  <a:lnTo>
                    <a:pt x="4394009" y="441325"/>
                  </a:lnTo>
                  <a:lnTo>
                    <a:pt x="4394009" y="382269"/>
                  </a:lnTo>
                  <a:lnTo>
                    <a:pt x="8641016" y="382269"/>
                  </a:lnTo>
                  <a:lnTo>
                    <a:pt x="864101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2377186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382269"/>
                  </a:moveTo>
                  <a:lnTo>
                    <a:pt x="4394009" y="382269"/>
                  </a:lnTo>
                  <a:lnTo>
                    <a:pt x="4394009" y="441325"/>
                  </a:lnTo>
                  <a:lnTo>
                    <a:pt x="4467542" y="441325"/>
                  </a:lnTo>
                  <a:lnTo>
                    <a:pt x="4320476" y="588390"/>
                  </a:lnTo>
                  <a:lnTo>
                    <a:pt x="4173410" y="441325"/>
                  </a:lnTo>
                  <a:lnTo>
                    <a:pt x="4246943" y="441325"/>
                  </a:lnTo>
                  <a:lnTo>
                    <a:pt x="4246943" y="382269"/>
                  </a:lnTo>
                  <a:lnTo>
                    <a:pt x="0" y="382269"/>
                  </a:lnTo>
                  <a:lnTo>
                    <a:pt x="0" y="0"/>
                  </a:lnTo>
                  <a:lnTo>
                    <a:pt x="8641016" y="0"/>
                  </a:lnTo>
                  <a:lnTo>
                    <a:pt x="8641016" y="3822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523" y="1794510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0"/>
                  </a:moveTo>
                  <a:lnTo>
                    <a:pt x="0" y="0"/>
                  </a:lnTo>
                  <a:lnTo>
                    <a:pt x="0" y="382269"/>
                  </a:lnTo>
                  <a:lnTo>
                    <a:pt x="4246943" y="382269"/>
                  </a:lnTo>
                  <a:lnTo>
                    <a:pt x="4246943" y="441325"/>
                  </a:lnTo>
                  <a:lnTo>
                    <a:pt x="4173410" y="441325"/>
                  </a:lnTo>
                  <a:lnTo>
                    <a:pt x="4320476" y="588390"/>
                  </a:lnTo>
                  <a:lnTo>
                    <a:pt x="4467542" y="441325"/>
                  </a:lnTo>
                  <a:lnTo>
                    <a:pt x="4394009" y="441325"/>
                  </a:lnTo>
                  <a:lnTo>
                    <a:pt x="4394009" y="382269"/>
                  </a:lnTo>
                  <a:lnTo>
                    <a:pt x="8641016" y="382269"/>
                  </a:lnTo>
                  <a:lnTo>
                    <a:pt x="8641016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23" y="1794510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382269"/>
                  </a:moveTo>
                  <a:lnTo>
                    <a:pt x="4394009" y="382269"/>
                  </a:lnTo>
                  <a:lnTo>
                    <a:pt x="4394009" y="441325"/>
                  </a:lnTo>
                  <a:lnTo>
                    <a:pt x="4467542" y="441325"/>
                  </a:lnTo>
                  <a:lnTo>
                    <a:pt x="4320476" y="588390"/>
                  </a:lnTo>
                  <a:lnTo>
                    <a:pt x="4173410" y="441325"/>
                  </a:lnTo>
                  <a:lnTo>
                    <a:pt x="4246943" y="441325"/>
                  </a:lnTo>
                  <a:lnTo>
                    <a:pt x="4246943" y="382269"/>
                  </a:lnTo>
                  <a:lnTo>
                    <a:pt x="0" y="382269"/>
                  </a:lnTo>
                  <a:lnTo>
                    <a:pt x="0" y="0"/>
                  </a:lnTo>
                  <a:lnTo>
                    <a:pt x="8641016" y="0"/>
                  </a:lnTo>
                  <a:lnTo>
                    <a:pt x="8641016" y="3822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523" y="1211834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0"/>
                  </a:moveTo>
                  <a:lnTo>
                    <a:pt x="0" y="0"/>
                  </a:lnTo>
                  <a:lnTo>
                    <a:pt x="0" y="382269"/>
                  </a:lnTo>
                  <a:lnTo>
                    <a:pt x="4246943" y="382269"/>
                  </a:lnTo>
                  <a:lnTo>
                    <a:pt x="4246943" y="441325"/>
                  </a:lnTo>
                  <a:lnTo>
                    <a:pt x="4173410" y="441325"/>
                  </a:lnTo>
                  <a:lnTo>
                    <a:pt x="4320476" y="588390"/>
                  </a:lnTo>
                  <a:lnTo>
                    <a:pt x="4467542" y="441325"/>
                  </a:lnTo>
                  <a:lnTo>
                    <a:pt x="4394009" y="441325"/>
                  </a:lnTo>
                  <a:lnTo>
                    <a:pt x="4394009" y="382269"/>
                  </a:lnTo>
                  <a:lnTo>
                    <a:pt x="8641016" y="382269"/>
                  </a:lnTo>
                  <a:lnTo>
                    <a:pt x="864101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523" y="1211834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382269"/>
                  </a:moveTo>
                  <a:lnTo>
                    <a:pt x="4394009" y="382269"/>
                  </a:lnTo>
                  <a:lnTo>
                    <a:pt x="4394009" y="441325"/>
                  </a:lnTo>
                  <a:lnTo>
                    <a:pt x="4467542" y="441325"/>
                  </a:lnTo>
                  <a:lnTo>
                    <a:pt x="4320476" y="588390"/>
                  </a:lnTo>
                  <a:lnTo>
                    <a:pt x="4173410" y="441325"/>
                  </a:lnTo>
                  <a:lnTo>
                    <a:pt x="4246943" y="441325"/>
                  </a:lnTo>
                  <a:lnTo>
                    <a:pt x="4246943" y="382269"/>
                  </a:lnTo>
                  <a:lnTo>
                    <a:pt x="0" y="382269"/>
                  </a:lnTo>
                  <a:lnTo>
                    <a:pt x="0" y="0"/>
                  </a:lnTo>
                  <a:lnTo>
                    <a:pt x="8641016" y="0"/>
                  </a:lnTo>
                  <a:lnTo>
                    <a:pt x="8641016" y="3822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523" y="629158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0"/>
                  </a:moveTo>
                  <a:lnTo>
                    <a:pt x="0" y="0"/>
                  </a:lnTo>
                  <a:lnTo>
                    <a:pt x="0" y="382269"/>
                  </a:lnTo>
                  <a:lnTo>
                    <a:pt x="4246943" y="382269"/>
                  </a:lnTo>
                  <a:lnTo>
                    <a:pt x="4246943" y="441325"/>
                  </a:lnTo>
                  <a:lnTo>
                    <a:pt x="4173410" y="441325"/>
                  </a:lnTo>
                  <a:lnTo>
                    <a:pt x="4320476" y="588390"/>
                  </a:lnTo>
                  <a:lnTo>
                    <a:pt x="4467542" y="441325"/>
                  </a:lnTo>
                  <a:lnTo>
                    <a:pt x="4394009" y="441325"/>
                  </a:lnTo>
                  <a:lnTo>
                    <a:pt x="4394009" y="382269"/>
                  </a:lnTo>
                  <a:lnTo>
                    <a:pt x="8641016" y="382269"/>
                  </a:lnTo>
                  <a:lnTo>
                    <a:pt x="8641016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1523" y="629158"/>
              <a:ext cx="8641080" cy="588645"/>
            </a:xfrm>
            <a:custGeom>
              <a:avLst/>
              <a:gdLst/>
              <a:ahLst/>
              <a:cxnLst/>
              <a:rect l="l" t="t" r="r" b="b"/>
              <a:pathLst>
                <a:path w="8641080" h="588644">
                  <a:moveTo>
                    <a:pt x="8641016" y="382269"/>
                  </a:moveTo>
                  <a:lnTo>
                    <a:pt x="4394009" y="382269"/>
                  </a:lnTo>
                  <a:lnTo>
                    <a:pt x="4394009" y="441325"/>
                  </a:lnTo>
                  <a:lnTo>
                    <a:pt x="4467542" y="441325"/>
                  </a:lnTo>
                  <a:lnTo>
                    <a:pt x="4320476" y="588390"/>
                  </a:lnTo>
                  <a:lnTo>
                    <a:pt x="4173410" y="441325"/>
                  </a:lnTo>
                  <a:lnTo>
                    <a:pt x="4246943" y="441325"/>
                  </a:lnTo>
                  <a:lnTo>
                    <a:pt x="4246943" y="382269"/>
                  </a:lnTo>
                  <a:lnTo>
                    <a:pt x="0" y="382269"/>
                  </a:lnTo>
                  <a:lnTo>
                    <a:pt x="0" y="0"/>
                  </a:lnTo>
                  <a:lnTo>
                    <a:pt x="8641016" y="0"/>
                  </a:lnTo>
                  <a:lnTo>
                    <a:pt x="8641016" y="3822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2074" y="698373"/>
            <a:ext cx="8362315" cy="430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Изучить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законодательство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учебно-методические</a:t>
            </a:r>
            <a:r>
              <a:rPr sz="13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документы</a:t>
            </a:r>
            <a:endParaRPr sz="1300">
              <a:latin typeface="Tahoma"/>
              <a:cs typeface="Tahoma"/>
            </a:endParaRPr>
          </a:p>
          <a:p>
            <a:pPr marL="2663190" marR="2658110" algn="ctr">
              <a:lnSpc>
                <a:spcPct val="294200"/>
              </a:lnSpc>
            </a:pP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Составить </a:t>
            </a:r>
            <a:r>
              <a:rPr sz="1300" b="1" spc="-55" dirty="0">
                <a:solidFill>
                  <a:srgbClr val="FFFFFF"/>
                </a:solidFill>
                <a:latin typeface="Tahoma"/>
                <a:cs typeface="Tahoma"/>
              </a:rPr>
              <a:t>план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перехода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ФООП </a:t>
            </a:r>
            <a:r>
              <a:rPr sz="1300" b="1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Создать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рабочую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группу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Составить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новых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общеобразовательных</a:t>
            </a:r>
            <a:r>
              <a:rPr sz="13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программ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 соответствии </a:t>
            </a:r>
            <a:r>
              <a:rPr sz="1300" b="1" spc="1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федеральными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1300">
              <a:latin typeface="Tahoma"/>
              <a:cs typeface="Tahoma"/>
            </a:endParaRPr>
          </a:p>
          <a:p>
            <a:pPr marL="1143635" marR="1137285" algn="ctr">
              <a:lnSpc>
                <a:spcPct val="294200"/>
              </a:lnSpc>
            </a:pP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Проконтролировать,</a:t>
            </a:r>
            <a:r>
              <a:rPr sz="13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как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 рабочая</a:t>
            </a:r>
            <a:r>
              <a:rPr sz="13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группа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соблюдает</a:t>
            </a:r>
            <a:r>
              <a:rPr sz="13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требования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ФООП </a:t>
            </a:r>
            <a:r>
              <a:rPr sz="1300" b="1" spc="-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2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од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готовит</a:t>
            </a:r>
            <a:r>
              <a:rPr sz="1300" b="1" spc="-9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 пед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b="1" spc="-85" dirty="0">
                <a:solidFill>
                  <a:srgbClr val="FFFFFF"/>
                </a:solidFill>
                <a:latin typeface="Tahoma"/>
                <a:cs typeface="Tahoma"/>
              </a:rPr>
              <a:t>гог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пе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од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FFFFFF"/>
                </a:solidFill>
                <a:latin typeface="Tahoma"/>
                <a:cs typeface="Tahoma"/>
              </a:rPr>
              <a:t>нов</a:t>
            </a:r>
            <a:r>
              <a:rPr sz="1300" b="1" spc="-7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300" b="1" spc="5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треб</a:t>
            </a:r>
            <a:r>
              <a:rPr sz="1300" b="1" spc="-60" dirty="0">
                <a:solidFill>
                  <a:srgbClr val="FFFFFF"/>
                </a:solidFill>
                <a:latin typeface="Tahoma"/>
                <a:cs typeface="Tahoma"/>
              </a:rPr>
              <a:t>ования;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Ознакомить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изменениями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родителей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Издать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приказ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утверждении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новых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637" y="71120"/>
            <a:ext cx="8185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Этапы</a:t>
            </a:r>
            <a:r>
              <a:rPr spc="-40" dirty="0"/>
              <a:t> </a:t>
            </a:r>
            <a:r>
              <a:rPr spc="-25" dirty="0"/>
              <a:t>деятельности</a:t>
            </a:r>
            <a:r>
              <a:rPr spc="-10" dirty="0"/>
              <a:t> </a:t>
            </a:r>
            <a:r>
              <a:rPr spc="-25" dirty="0"/>
              <a:t>образовательной</a:t>
            </a:r>
            <a:r>
              <a:rPr spc="-15" dirty="0"/>
              <a:t> </a:t>
            </a:r>
            <a:r>
              <a:rPr spc="-45" dirty="0"/>
              <a:t>организации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10867" y="626357"/>
            <a:ext cx="1835150" cy="4460875"/>
            <a:chOff x="1610867" y="626357"/>
            <a:chExt cx="1835150" cy="44608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768" y="626357"/>
              <a:ext cx="1809003" cy="44607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0867" y="1424940"/>
              <a:ext cx="1792224" cy="23454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9795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10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33550" y="1403103"/>
            <a:ext cx="1539240" cy="224282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Пер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Tahoma"/>
                <a:cs typeface="Tahoma"/>
              </a:rPr>
              <a:t>э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ап</a:t>
            </a:r>
            <a:endParaRPr sz="1200">
              <a:latin typeface="Tahoma"/>
              <a:cs typeface="Tahoma"/>
            </a:endParaRPr>
          </a:p>
          <a:p>
            <a:pPr marL="70485" marR="5080" indent="-58419">
              <a:lnSpc>
                <a:spcPct val="91900"/>
              </a:lnSpc>
              <a:spcBef>
                <a:spcPts val="530"/>
              </a:spcBef>
              <a:buSzPct val="88888"/>
              <a:buFont typeface="Tahoma"/>
              <a:buChar char="•"/>
              <a:tabLst>
                <a:tab pos="83185" algn="l"/>
              </a:tabLst>
            </a:pPr>
            <a:r>
              <a:rPr sz="900" b="1" spc="-8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900" b="1" spc="-5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ит</a:t>
            </a:r>
            <a:r>
              <a:rPr sz="900" b="1" spc="-3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новое 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законодательство: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14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еде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льны</a:t>
            </a: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н </a:t>
            </a:r>
            <a:r>
              <a:rPr sz="900" b="1" spc="-21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Об 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образовании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Федерации» </a:t>
            </a:r>
            <a:r>
              <a:rPr sz="9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10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900" b="1" spc="-5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енениями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ото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обязывают </a:t>
            </a: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школы </a:t>
            </a:r>
            <a:r>
              <a:rPr sz="9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работать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ФООП,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14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еде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льны</a:t>
            </a: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н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от 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24.09.2022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14" dirty="0">
                <a:solidFill>
                  <a:srgbClr val="FFFFFF"/>
                </a:solidFill>
                <a:latin typeface="Tahoma"/>
                <a:cs typeface="Tahoma"/>
              </a:rPr>
              <a:t>№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75" dirty="0">
                <a:solidFill>
                  <a:srgbClr val="FFFFFF"/>
                </a:solidFill>
                <a:latin typeface="Tahoma"/>
                <a:cs typeface="Tahoma"/>
              </a:rPr>
              <a:t>37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900" b="1" spc="-114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9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35" dirty="0">
                <a:solidFill>
                  <a:srgbClr val="FFFFFF"/>
                </a:solidFill>
                <a:latin typeface="Tahoma"/>
                <a:cs typeface="Tahoma"/>
              </a:rPr>
              <a:t>а 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также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сами </a:t>
            </a:r>
            <a:r>
              <a:rPr sz="9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федеральные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программы </a:t>
            </a:r>
            <a:r>
              <a:rPr sz="900" b="1" spc="10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учебно-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методическими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материалами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83864" y="626357"/>
            <a:ext cx="1836420" cy="4460875"/>
            <a:chOff x="3483864" y="626357"/>
            <a:chExt cx="1836420" cy="44608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772" y="626357"/>
              <a:ext cx="1810511" cy="44607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3864" y="1424940"/>
              <a:ext cx="1780032" cy="23454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43681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10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07689" y="1403103"/>
            <a:ext cx="1524635" cy="224282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Второй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этап</a:t>
            </a:r>
            <a:endParaRPr sz="1200">
              <a:latin typeface="Tahoma"/>
              <a:cs typeface="Tahoma"/>
            </a:endParaRPr>
          </a:p>
          <a:p>
            <a:pPr marL="70485" marR="5080" indent="-58419">
              <a:lnSpc>
                <a:spcPct val="91900"/>
              </a:lnSpc>
              <a:spcBef>
                <a:spcPts val="530"/>
              </a:spcBef>
              <a:buSzPct val="88888"/>
              <a:buFont typeface="Tahoma"/>
              <a:buChar char="•"/>
              <a:tabLst>
                <a:tab pos="83185" algn="l"/>
              </a:tabLst>
            </a:pP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Определить перечень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работ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переходу на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14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ш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оле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Р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бота 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ведется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нескольким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направлениям: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организационные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мероприятия;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нормативно-правовая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работа;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работа </a:t>
            </a:r>
            <a:r>
              <a:rPr sz="900" b="1" spc="10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90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900" b="1" spc="-8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900" b="1" spc="-4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етоди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еск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ое 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обеспечение;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информационное 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обеспечение;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финансовое 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обеспечение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58384" y="626357"/>
            <a:ext cx="1845945" cy="4460875"/>
            <a:chOff x="5358384" y="626357"/>
            <a:chExt cx="1845945" cy="446087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4292" y="626357"/>
              <a:ext cx="1810511" cy="44607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384" y="1424940"/>
              <a:ext cx="1845564" cy="24719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7566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09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81954" y="1403103"/>
            <a:ext cx="1593215" cy="23691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Тре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Tahoma"/>
                <a:cs typeface="Tahoma"/>
              </a:rPr>
              <a:t>э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ап</a:t>
            </a:r>
            <a:endParaRPr sz="1200">
              <a:latin typeface="Tahoma"/>
              <a:cs typeface="Tahoma"/>
            </a:endParaRPr>
          </a:p>
          <a:p>
            <a:pPr marL="70485" marR="5080" indent="-58419">
              <a:lnSpc>
                <a:spcPct val="91900"/>
              </a:lnSpc>
              <a:spcBef>
                <a:spcPts val="530"/>
              </a:spcBef>
              <a:buSzPct val="88888"/>
              <a:buFont typeface="Tahoma"/>
              <a:buChar char="•"/>
              <a:tabLst>
                <a:tab pos="83185" algn="l"/>
              </a:tabLst>
            </a:pP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Создать</a:t>
            </a:r>
            <a:r>
              <a:rPr sz="9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рабочую</a:t>
            </a:r>
            <a:r>
              <a:rPr sz="9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группу, </a:t>
            </a:r>
            <a:r>
              <a:rPr sz="9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которая 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будет 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реализовывать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мероприятия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из </a:t>
            </a:r>
            <a:r>
              <a:rPr sz="9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дорожной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карты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переходу на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ФООП.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0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9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состав 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рабочей 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группы </a:t>
            </a:r>
            <a:r>
              <a:rPr sz="9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чаще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всего 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входят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ди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ек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то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ш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ол</a:t>
            </a:r>
            <a:r>
              <a:rPr sz="900" b="1" spc="-6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его 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заместители. </a:t>
            </a:r>
            <a:r>
              <a:rPr sz="900" b="1" spc="-35" dirty="0">
                <a:solidFill>
                  <a:srgbClr val="FFFFFF"/>
                </a:solidFill>
                <a:latin typeface="Tahoma"/>
                <a:cs typeface="Tahoma"/>
              </a:rPr>
              <a:t>При 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необходимости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можно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вк</a:t>
            </a:r>
            <a:r>
              <a:rPr sz="900" b="1" spc="-80" dirty="0">
                <a:solidFill>
                  <a:srgbClr val="FFFFFF"/>
                </a:solidFill>
                <a:latin typeface="Tahoma"/>
                <a:cs typeface="Tahoma"/>
              </a:rPr>
              <a:t>лю</a:t>
            </a:r>
            <a:r>
              <a:rPr sz="900" b="1" spc="-5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900" b="1" spc="-40" dirty="0">
                <a:solidFill>
                  <a:srgbClr val="FFFFFF"/>
                </a:solidFill>
                <a:latin typeface="Tahoma"/>
                <a:cs typeface="Tahoma"/>
              </a:rPr>
              <a:t>ит</a:t>
            </a:r>
            <a:r>
              <a:rPr sz="900" b="1" spc="-3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ботни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ков  библиотеки,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руководителей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ШМО,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педагога-психолога,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учителей-предметников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31380" y="626357"/>
            <a:ext cx="1836420" cy="4460875"/>
            <a:chOff x="7231380" y="626357"/>
            <a:chExt cx="1836420" cy="446087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7288" y="626357"/>
              <a:ext cx="1810511" cy="44607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1380" y="1424940"/>
              <a:ext cx="1778507" cy="17145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91578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09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56093" y="1403103"/>
            <a:ext cx="1528445" cy="16116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Че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ерты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0" dirty="0">
                <a:solidFill>
                  <a:srgbClr val="FFFFFF"/>
                </a:solidFill>
                <a:latin typeface="Tahoma"/>
                <a:cs typeface="Tahoma"/>
              </a:rPr>
              <a:t>э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ап</a:t>
            </a:r>
            <a:endParaRPr sz="1200">
              <a:latin typeface="Tahoma"/>
              <a:cs typeface="Tahoma"/>
            </a:endParaRPr>
          </a:p>
          <a:p>
            <a:pPr marL="70485" marR="5080" indent="-58419">
              <a:lnSpc>
                <a:spcPct val="91900"/>
              </a:lnSpc>
              <a:spcBef>
                <a:spcPts val="530"/>
              </a:spcBef>
              <a:buSzPct val="88888"/>
              <a:buFont typeface="Tahoma"/>
              <a:buChar char="•"/>
              <a:tabLst>
                <a:tab pos="83185" algn="l"/>
              </a:tabLst>
            </a:pP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Подготовить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основные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 общеобразовательные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мм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9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дл</a:t>
            </a:r>
            <a:r>
              <a:rPr sz="900" b="1" spc="-8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8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дого 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уровня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образования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соответствии </a:t>
            </a:r>
            <a:r>
              <a:rPr sz="900" b="1" spc="10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ФООП.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Можно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выбрать 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один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из </a:t>
            </a:r>
            <a:r>
              <a:rPr sz="9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нтов</a:t>
            </a:r>
            <a:r>
              <a:rPr sz="900" b="1" spc="-8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бота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ть  новые </a:t>
            </a:r>
            <a:r>
              <a:rPr sz="900" b="1" spc="-10" dirty="0">
                <a:solidFill>
                  <a:srgbClr val="FFFFFF"/>
                </a:solidFill>
                <a:latin typeface="Tahoma"/>
                <a:cs typeface="Tahoma"/>
              </a:rPr>
              <a:t>ООП; 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внести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30" dirty="0">
                <a:solidFill>
                  <a:srgbClr val="FFFFFF"/>
                </a:solidFill>
                <a:latin typeface="Tahoma"/>
                <a:cs typeface="Tahoma"/>
              </a:rPr>
              <a:t>изменения</a:t>
            </a:r>
            <a:r>
              <a:rPr sz="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-7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действующие</a:t>
            </a:r>
            <a:r>
              <a:rPr sz="9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ООП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96" y="555498"/>
            <a:ext cx="1584325" cy="3888740"/>
            <a:chOff x="35496" y="555498"/>
            <a:chExt cx="1584325" cy="388874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96" y="555498"/>
              <a:ext cx="1584198" cy="1584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96" y="2931769"/>
              <a:ext cx="1512189" cy="1512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637" y="71120"/>
            <a:ext cx="8185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Этапы</a:t>
            </a:r>
            <a:r>
              <a:rPr spc="-40" dirty="0"/>
              <a:t> </a:t>
            </a:r>
            <a:r>
              <a:rPr spc="-25" dirty="0"/>
              <a:t>деятельности</a:t>
            </a:r>
            <a:r>
              <a:rPr spc="-10" dirty="0"/>
              <a:t> </a:t>
            </a:r>
            <a:r>
              <a:rPr spc="-25" dirty="0"/>
              <a:t>образовательной</a:t>
            </a:r>
            <a:r>
              <a:rPr spc="-15" dirty="0"/>
              <a:t> </a:t>
            </a:r>
            <a:r>
              <a:rPr spc="-45" dirty="0"/>
              <a:t>организации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13916" y="626357"/>
            <a:ext cx="1831975" cy="4460875"/>
            <a:chOff x="1613916" y="626357"/>
            <a:chExt cx="1831975" cy="44608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768" y="626357"/>
              <a:ext cx="1809003" cy="44607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916" y="1437131"/>
              <a:ext cx="1819656" cy="18531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9796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10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20976" y="1427364"/>
            <a:ext cx="1595120" cy="17468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b="1" spc="-1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000" b="1" spc="-9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000" b="1" spc="-8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000" b="1" spc="-6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э</a:t>
            </a:r>
            <a:r>
              <a:rPr sz="1000" b="1" spc="4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ап</a:t>
            </a:r>
            <a:endParaRPr sz="1000">
              <a:latin typeface="Tahoma"/>
              <a:cs typeface="Tahoma"/>
            </a:endParaRPr>
          </a:p>
          <a:p>
            <a:pPr marL="70485" marR="5080" indent="-58419">
              <a:lnSpc>
                <a:spcPct val="92000"/>
              </a:lnSpc>
              <a:spcBef>
                <a:spcPts val="430"/>
              </a:spcBef>
              <a:buSzPct val="87500"/>
              <a:buFont typeface="Tahoma"/>
              <a:buChar char="•"/>
              <a:tabLst>
                <a:tab pos="75565" algn="l"/>
              </a:tabLst>
            </a:pP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онтро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ир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вы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нен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ие  требований федеральных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 программ 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со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стороны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оче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груп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разработке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документов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ены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оче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груп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ы 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жн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вы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лнять 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требования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учебно-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методических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документов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уровней 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бр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зован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ия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ито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  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контро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6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яют 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справку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88435" y="626357"/>
            <a:ext cx="1831975" cy="4460875"/>
            <a:chOff x="3488435" y="626357"/>
            <a:chExt cx="1831975" cy="44608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771" y="626357"/>
              <a:ext cx="1810511" cy="44607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8435" y="1437131"/>
              <a:ext cx="1819656" cy="16276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43680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10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95242" y="1427364"/>
            <a:ext cx="1595755" cy="15214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Шестой</a:t>
            </a:r>
            <a:r>
              <a:rPr sz="1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этап</a:t>
            </a:r>
            <a:endParaRPr sz="1000">
              <a:latin typeface="Tahoma"/>
              <a:cs typeface="Tahoma"/>
            </a:endParaRPr>
          </a:p>
          <a:p>
            <a:pPr marL="70485" marR="5080" indent="-58419">
              <a:lnSpc>
                <a:spcPct val="91900"/>
              </a:lnSpc>
              <a:spcBef>
                <a:spcPts val="434"/>
              </a:spcBef>
              <a:buSzPct val="87500"/>
              <a:buFont typeface="Tahoma"/>
              <a:buChar char="•"/>
              <a:tabLst>
                <a:tab pos="75565" algn="l"/>
              </a:tabLst>
            </a:pP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ви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пе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ги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800" b="1" spc="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6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кий  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ко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ек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пер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хо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на 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новые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ООП.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800" b="1" spc="30" dirty="0">
                <a:solidFill>
                  <a:srgbClr val="FFFFFF"/>
                </a:solidFill>
                <a:latin typeface="Tahoma"/>
                <a:cs typeface="Tahoma"/>
              </a:rPr>
              <a:t>этом </a:t>
            </a:r>
            <a:r>
              <a:rPr sz="800" b="1" spc="25" dirty="0">
                <a:solidFill>
                  <a:srgbClr val="FFFFFF"/>
                </a:solidFill>
                <a:latin typeface="Tahoma"/>
                <a:cs typeface="Tahoma"/>
              </a:rPr>
              <a:t>этапе </a:t>
            </a:r>
            <a:r>
              <a:rPr sz="8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важно 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организовать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методическую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поддержку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учи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ей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поясни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см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пер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хо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Tahoma"/>
                <a:cs typeface="Tahoma"/>
              </a:rPr>
              <a:t>а 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также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подробно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прок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нсу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ьт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об 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енени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ях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ех 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уровней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62955" y="626357"/>
            <a:ext cx="1838325" cy="4460875"/>
            <a:chOff x="5362955" y="626357"/>
            <a:chExt cx="1838325" cy="446087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4291" y="626357"/>
              <a:ext cx="1810511" cy="44607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2955" y="1437131"/>
              <a:ext cx="1837944" cy="20772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7565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09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69382" y="1427364"/>
            <a:ext cx="1612900" cy="19710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Седьмой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этап</a:t>
            </a:r>
            <a:endParaRPr sz="1000">
              <a:latin typeface="Tahoma"/>
              <a:cs typeface="Tahoma"/>
            </a:endParaRPr>
          </a:p>
          <a:p>
            <a:pPr marL="70485" marR="5080" indent="-58419">
              <a:lnSpc>
                <a:spcPct val="92000"/>
              </a:lnSpc>
              <a:spcBef>
                <a:spcPts val="430"/>
              </a:spcBef>
              <a:buSzPct val="87500"/>
              <a:buFont typeface="Tahoma"/>
              <a:buChar char="•"/>
              <a:tabLst>
                <a:tab pos="75565" algn="l"/>
              </a:tabLst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Представить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изменения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ите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ям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конн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 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представителям)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обучающихся.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Рассказать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обо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всех 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изменениях нужно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конц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800" b="1" spc="-7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23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уче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ного 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года.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Лучше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всего </a:t>
            </a:r>
            <a:r>
              <a:rPr sz="800" b="1" spc="35" dirty="0">
                <a:solidFill>
                  <a:srgbClr val="FFFFFF"/>
                </a:solidFill>
                <a:latin typeface="Tahoma"/>
                <a:cs typeface="Tahoma"/>
              </a:rPr>
              <a:t>это </a:t>
            </a:r>
            <a:r>
              <a:rPr sz="8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5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ках  общешкольного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ите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льско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6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бр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я.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родителей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необходимо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 донести,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какие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изменения 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кос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нут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ей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также 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нео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такое 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нововведение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35952" y="626357"/>
            <a:ext cx="1865630" cy="4460875"/>
            <a:chOff x="7235952" y="626357"/>
            <a:chExt cx="1865630" cy="446087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7288" y="626357"/>
              <a:ext cx="1810511" cy="44607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952" y="1437131"/>
              <a:ext cx="1865376" cy="27492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291578" y="627506"/>
              <a:ext cx="1743710" cy="4408170"/>
            </a:xfrm>
            <a:custGeom>
              <a:avLst/>
              <a:gdLst/>
              <a:ahLst/>
              <a:cxnLst/>
              <a:rect l="l" t="t" r="r" b="b"/>
              <a:pathLst>
                <a:path w="1743709" h="4408170">
                  <a:moveTo>
                    <a:pt x="0" y="0"/>
                  </a:moveTo>
                  <a:lnTo>
                    <a:pt x="0" y="4407905"/>
                  </a:lnTo>
                  <a:lnTo>
                    <a:pt x="1743202" y="3526332"/>
                  </a:lnTo>
                  <a:lnTo>
                    <a:pt x="1743202" y="88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43647" y="1427364"/>
            <a:ext cx="1640839" cy="26428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00" b="1" spc="-15" dirty="0">
                <a:solidFill>
                  <a:srgbClr val="FFFFFF"/>
                </a:solidFill>
                <a:latin typeface="Tahoma"/>
                <a:cs typeface="Tahoma"/>
              </a:rPr>
              <a:t>Восьмой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этап</a:t>
            </a:r>
            <a:endParaRPr sz="1000">
              <a:latin typeface="Tahoma"/>
              <a:cs typeface="Tahoma"/>
            </a:endParaRPr>
          </a:p>
          <a:p>
            <a:pPr marL="70485" marR="5080" indent="-58419">
              <a:lnSpc>
                <a:spcPct val="92000"/>
              </a:lnSpc>
              <a:spcBef>
                <a:spcPts val="430"/>
              </a:spcBef>
              <a:buSzPct val="87500"/>
              <a:buFont typeface="Tahoma"/>
              <a:buChar char="•"/>
              <a:tabLst>
                <a:tab pos="75565" algn="l"/>
              </a:tabLst>
            </a:pP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ит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енени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. 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Заранее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необходимо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пл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пове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тке  пе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ги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800" b="1" spc="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6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ко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6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та 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вопросы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800" b="1" spc="25" dirty="0">
                <a:solidFill>
                  <a:srgbClr val="FFFFFF"/>
                </a:solidFill>
                <a:latin typeface="Tahoma"/>
                <a:cs typeface="Tahoma"/>
              </a:rPr>
              <a:t>работе </a:t>
            </a:r>
            <a:r>
              <a:rPr sz="800" b="1" spc="9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ООП.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80" dirty="0">
                <a:solidFill>
                  <a:srgbClr val="FFFFFF"/>
                </a:solidFill>
                <a:latin typeface="Tahoma"/>
                <a:cs typeface="Tahoma"/>
              </a:rPr>
              <a:t>Вы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упи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нео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как 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минимум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два раза: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 февральском,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когда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необходимо</a:t>
            </a:r>
            <a:r>
              <a:rPr sz="800" b="1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начинать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работу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800" b="1" spc="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приведению</a:t>
            </a:r>
            <a:r>
              <a:rPr sz="800" b="1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ООП </a:t>
            </a:r>
            <a:r>
              <a:rPr sz="8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6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тв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9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0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на  августовском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педсовете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когда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придет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время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ут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енени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пер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ед  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новым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учебным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годом.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ит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енени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0" dirty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П 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ожн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30" dirty="0">
                <a:solidFill>
                  <a:srgbClr val="FFFFFF"/>
                </a:solidFill>
                <a:latin typeface="Tahoma"/>
                <a:cs typeface="Tahoma"/>
              </a:rPr>
              <a:t>спос</a:t>
            </a:r>
            <a:r>
              <a:rPr sz="800" b="1" spc="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:  </a:t>
            </a:r>
            <a:r>
              <a:rPr sz="800" b="1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ика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зо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каж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уровн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бр</a:t>
            </a:r>
            <a:r>
              <a:rPr sz="800" b="1" spc="4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зован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8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800" b="1" spc="-60" dirty="0">
                <a:solidFill>
                  <a:srgbClr val="FFFFFF"/>
                </a:solidFill>
                <a:latin typeface="Tahoma"/>
                <a:cs typeface="Tahoma"/>
              </a:rPr>
              <a:t>; 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единым приказом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сразу 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трех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уровней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96" y="555498"/>
            <a:ext cx="1584325" cy="3888740"/>
            <a:chOff x="35496" y="555498"/>
            <a:chExt cx="1584325" cy="3888740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96" y="555498"/>
              <a:ext cx="1584198" cy="1584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96" y="2931769"/>
              <a:ext cx="1512189" cy="1512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6645" y="3660495"/>
            <a:ext cx="2154555" cy="1244600"/>
          </a:xfrm>
          <a:custGeom>
            <a:avLst/>
            <a:gdLst/>
            <a:ahLst/>
            <a:cxnLst/>
            <a:rect l="l" t="t" r="r" b="b"/>
            <a:pathLst>
              <a:path w="2154554" h="1244600">
                <a:moveTo>
                  <a:pt x="2154174" y="0"/>
                </a:moveTo>
                <a:lnTo>
                  <a:pt x="0" y="0"/>
                </a:lnTo>
                <a:lnTo>
                  <a:pt x="0" y="1244485"/>
                </a:lnTo>
                <a:lnTo>
                  <a:pt x="2154174" y="1244485"/>
                </a:lnTo>
                <a:lnTo>
                  <a:pt x="215417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5836" y="3902151"/>
            <a:ext cx="1876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solidFill>
                  <a:srgbClr val="FFFFFF"/>
                </a:solidFill>
                <a:latin typeface="Tahoma"/>
                <a:cs typeface="Tahoma"/>
              </a:rPr>
              <a:t>ПЕРСПЕКТ</a:t>
            </a:r>
            <a:r>
              <a:rPr sz="1200" b="1" spc="-10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125" dirty="0">
                <a:solidFill>
                  <a:srgbClr val="FFFFFF"/>
                </a:solidFill>
                <a:latin typeface="Tahoma"/>
                <a:cs typeface="Tahoma"/>
              </a:rPr>
              <a:t>ВНЫ</a:t>
            </a:r>
            <a:r>
              <a:rPr sz="1200" b="1" spc="-114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00" b="1" spc="-1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АН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endParaRPr sz="12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b="1" spc="13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КОМПЛЕКСОМ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ЗАДАЧ </a:t>
            </a:r>
            <a:r>
              <a:rPr sz="1200" b="1" spc="-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ПРОГ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РАММЫ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РАЗ</a:t>
            </a:r>
            <a:r>
              <a:rPr sz="1200" b="1" spc="-114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170" dirty="0">
                <a:solidFill>
                  <a:srgbClr val="FFFFFF"/>
                </a:solidFill>
                <a:latin typeface="Tahoma"/>
                <a:cs typeface="Tahoma"/>
              </a:rPr>
              <a:t>ТИ</a:t>
            </a:r>
            <a:r>
              <a:rPr sz="1200" b="1" spc="-16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49551" y="618744"/>
            <a:ext cx="5767070" cy="3252470"/>
            <a:chOff x="1749551" y="618744"/>
            <a:chExt cx="5767070" cy="3252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551" y="618744"/>
              <a:ext cx="5766815" cy="32522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5332" y="699643"/>
              <a:ext cx="5660898" cy="31455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66542" y="733425"/>
            <a:ext cx="4139565" cy="219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b="1" spc="-335" dirty="0">
                <a:solidFill>
                  <a:srgbClr val="FF0000"/>
                </a:solidFill>
                <a:latin typeface="Tahoma"/>
                <a:cs typeface="Tahoma"/>
              </a:rPr>
              <a:t>25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ts val="2140"/>
              </a:lnSpc>
              <a:spcBef>
                <a:spcPts val="45"/>
              </a:spcBef>
            </a:pPr>
            <a:r>
              <a:rPr sz="1800" b="1" spc="-80" dirty="0">
                <a:solidFill>
                  <a:srgbClr val="FF0000"/>
                </a:solidFill>
                <a:latin typeface="Tahoma"/>
                <a:cs typeface="Tahoma"/>
              </a:rPr>
              <a:t>школ</a:t>
            </a:r>
            <a:r>
              <a:rPr sz="18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ahoma"/>
                <a:cs typeface="Tahoma"/>
              </a:rPr>
              <a:t>регион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FF0000"/>
                </a:solidFill>
                <a:latin typeface="Tahoma"/>
                <a:cs typeface="Tahoma"/>
              </a:rPr>
              <a:t>–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ahoma"/>
                <a:cs typeface="Tahoma"/>
              </a:rPr>
              <a:t>учас</a:t>
            </a:r>
            <a:r>
              <a:rPr sz="1800" b="1" spc="30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1800" b="1" spc="-110" dirty="0">
                <a:solidFill>
                  <a:srgbClr val="FF0000"/>
                </a:solidFill>
                <a:latin typeface="Tahoma"/>
                <a:cs typeface="Tahoma"/>
              </a:rPr>
              <a:t>ни</a:t>
            </a:r>
            <a:r>
              <a:rPr sz="1800" b="1" spc="-100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1800" b="1" spc="-95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прое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1800" b="1" spc="60" dirty="0">
                <a:solidFill>
                  <a:srgbClr val="FF0000"/>
                </a:solidFill>
                <a:latin typeface="Tahoma"/>
                <a:cs typeface="Tahoma"/>
              </a:rPr>
              <a:t>та</a:t>
            </a:r>
            <a:endParaRPr sz="1800">
              <a:latin typeface="Tahoma"/>
              <a:cs typeface="Tahoma"/>
            </a:endParaRPr>
          </a:p>
          <a:p>
            <a:pPr marL="1905" algn="ctr">
              <a:lnSpc>
                <a:spcPts val="5260"/>
              </a:lnSpc>
            </a:pPr>
            <a:r>
              <a:rPr sz="4400" b="1" spc="-620" dirty="0">
                <a:solidFill>
                  <a:srgbClr val="FF0000"/>
                </a:solidFill>
                <a:latin typeface="Tahoma"/>
                <a:cs typeface="Tahoma"/>
              </a:rPr>
              <a:t>100%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00" b="1" spc="-80" dirty="0">
                <a:solidFill>
                  <a:srgbClr val="FF0000"/>
                </a:solidFill>
                <a:latin typeface="Tahoma"/>
                <a:cs typeface="Tahoma"/>
              </a:rPr>
              <a:t>школ</a:t>
            </a:r>
            <a:r>
              <a:rPr sz="1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ahoma"/>
                <a:cs typeface="Tahoma"/>
              </a:rPr>
              <a:t>рег</a:t>
            </a:r>
            <a:r>
              <a:rPr sz="1800" b="1" spc="-45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800" b="1" spc="15" dirty="0">
                <a:solidFill>
                  <a:srgbClr val="FF0000"/>
                </a:solidFill>
                <a:latin typeface="Tahoma"/>
                <a:cs typeface="Tahoma"/>
              </a:rPr>
              <a:t>он</a:t>
            </a:r>
            <a:r>
              <a:rPr sz="1800" b="1" spc="2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8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про</a:t>
            </a: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ш</a:t>
            </a:r>
            <a:r>
              <a:rPr sz="1800" b="1" spc="-145" dirty="0">
                <a:solidFill>
                  <a:srgbClr val="FF0000"/>
                </a:solidFill>
                <a:latin typeface="Tahoma"/>
                <a:cs typeface="Tahoma"/>
              </a:rPr>
              <a:t>ли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spc="10" dirty="0">
                <a:solidFill>
                  <a:srgbClr val="FF0000"/>
                </a:solidFill>
                <a:latin typeface="Tahoma"/>
                <a:cs typeface="Tahoma"/>
              </a:rPr>
              <a:t>самодиагностику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388" y="521208"/>
            <a:ext cx="9088120" cy="4384040"/>
            <a:chOff x="56388" y="521208"/>
            <a:chExt cx="9088120" cy="43840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" y="521208"/>
              <a:ext cx="2221992" cy="29062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3" y="717169"/>
              <a:ext cx="1634108" cy="23167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658" y="3660495"/>
              <a:ext cx="1966976" cy="12444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6892" y="521208"/>
              <a:ext cx="2007107" cy="29062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2091" y="717169"/>
              <a:ext cx="1632457" cy="23167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3894" y="3765223"/>
              <a:ext cx="968735" cy="96873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658867" y="3660495"/>
            <a:ext cx="2710180" cy="124460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71120" rIns="0" bIns="0" rtlCol="0">
            <a:spAutoFit/>
          </a:bodyPr>
          <a:lstStyle/>
          <a:p>
            <a:pPr marL="128905" marR="119380" algn="ctr">
              <a:lnSpc>
                <a:spcPct val="100000"/>
              </a:lnSpc>
              <a:spcBef>
                <a:spcPts val="560"/>
              </a:spcBef>
            </a:pP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ОБУЧ</a:t>
            </a:r>
            <a:r>
              <a:rPr sz="1200" b="1" spc="-110" dirty="0">
                <a:solidFill>
                  <a:srgbClr val="FFFFFF"/>
                </a:solidFill>
                <a:latin typeface="Tahoma"/>
                <a:cs typeface="Tahoma"/>
              </a:rPr>
              <a:t>ЕНИЕ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ШКО</a:t>
            </a:r>
            <a:r>
              <a:rPr sz="1200" b="1" spc="-7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00" b="1" spc="-114" dirty="0">
                <a:solidFill>
                  <a:srgbClr val="FFFFFF"/>
                </a:solidFill>
                <a:latin typeface="Tahoma"/>
                <a:cs typeface="Tahoma"/>
              </a:rPr>
              <a:t>ЬН</a:t>
            </a:r>
            <a:r>
              <a:rPr sz="1200" b="1" spc="-14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КОМАНД  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ПРОГРАММЕ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85" dirty="0">
                <a:solidFill>
                  <a:srgbClr val="FFFFFF"/>
                </a:solidFill>
                <a:latin typeface="Tahoma"/>
                <a:cs typeface="Tahoma"/>
              </a:rPr>
              <a:t>«ШКОЛА </a:t>
            </a:r>
            <a:r>
              <a:rPr sz="12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МИ</a:t>
            </a: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НПРОСВЕЩ</a:t>
            </a:r>
            <a:r>
              <a:rPr sz="1200" b="1" spc="-120" dirty="0">
                <a:solidFill>
                  <a:srgbClr val="FFFFFF"/>
                </a:solidFill>
                <a:latin typeface="Tahoma"/>
                <a:cs typeface="Tahoma"/>
              </a:rPr>
              <a:t>ЕНИЯ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РОСС</a:t>
            </a: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1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:  НОВЫ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ВОЗМО</a:t>
            </a:r>
            <a:r>
              <a:rPr sz="1200" b="1" spc="-4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НОСТИ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1200" b="1" spc="-110" dirty="0">
                <a:solidFill>
                  <a:srgbClr val="FFFFFF"/>
                </a:solidFill>
                <a:latin typeface="Tahoma"/>
                <a:cs typeface="Tahoma"/>
              </a:rPr>
              <a:t>ПОВЫШЕНИ</a:t>
            </a: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КА</a:t>
            </a: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ЕСТВА  </a:t>
            </a:r>
            <a:r>
              <a:rPr sz="1200" b="1" spc="-75" dirty="0">
                <a:solidFill>
                  <a:srgbClr val="FFFFFF"/>
                </a:solidFill>
                <a:latin typeface="Tahoma"/>
                <a:cs typeface="Tahoma"/>
              </a:rPr>
              <a:t>ОБРАЗОВАНИЯ»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441325"/>
          </a:xfrm>
          <a:custGeom>
            <a:avLst/>
            <a:gdLst/>
            <a:ahLst/>
            <a:cxnLst/>
            <a:rect l="l" t="t" r="r" b="b"/>
            <a:pathLst>
              <a:path w="9144000" h="441325">
                <a:moveTo>
                  <a:pt x="0" y="441071"/>
                </a:moveTo>
                <a:lnTo>
                  <a:pt x="9144000" y="441071"/>
                </a:lnTo>
                <a:lnTo>
                  <a:pt x="9144000" y="0"/>
                </a:lnTo>
                <a:lnTo>
                  <a:pt x="0" y="0"/>
                </a:lnTo>
                <a:lnTo>
                  <a:pt x="0" y="441071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60728" y="6477"/>
            <a:ext cx="6622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Проек</a:t>
            </a:r>
            <a:r>
              <a:rPr spc="-15" dirty="0"/>
              <a:t>т</a:t>
            </a:r>
            <a:r>
              <a:rPr spc="-20" dirty="0"/>
              <a:t> </a:t>
            </a:r>
            <a:r>
              <a:rPr spc="-185" dirty="0"/>
              <a:t>«Школа</a:t>
            </a:r>
            <a:r>
              <a:rPr spc="-20" dirty="0"/>
              <a:t> Минпросвещения</a:t>
            </a:r>
            <a:r>
              <a:rPr spc="-40" dirty="0"/>
              <a:t> </a:t>
            </a:r>
            <a:r>
              <a:rPr spc="-75" dirty="0"/>
              <a:t>России»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984" y="4238688"/>
            <a:ext cx="8164195" cy="76200"/>
          </a:xfrm>
          <a:custGeom>
            <a:avLst/>
            <a:gdLst/>
            <a:ahLst/>
            <a:cxnLst/>
            <a:rect l="l" t="t" r="r" b="b"/>
            <a:pathLst>
              <a:path w="8164195" h="76200">
                <a:moveTo>
                  <a:pt x="8163915" y="38100"/>
                </a:moveTo>
                <a:lnTo>
                  <a:pt x="8162950" y="33337"/>
                </a:lnTo>
                <a:lnTo>
                  <a:pt x="8160918" y="23279"/>
                </a:lnTo>
                <a:lnTo>
                  <a:pt x="8152765" y="11163"/>
                </a:lnTo>
                <a:lnTo>
                  <a:pt x="8140662" y="2997"/>
                </a:lnTo>
                <a:lnTo>
                  <a:pt x="8125815" y="0"/>
                </a:lnTo>
                <a:lnTo>
                  <a:pt x="8110956" y="2997"/>
                </a:lnTo>
                <a:lnTo>
                  <a:pt x="8098853" y="11163"/>
                </a:lnTo>
                <a:lnTo>
                  <a:pt x="8090700" y="23279"/>
                </a:lnTo>
                <a:lnTo>
                  <a:pt x="8088668" y="33350"/>
                </a:lnTo>
                <a:lnTo>
                  <a:pt x="4940401" y="33350"/>
                </a:lnTo>
                <a:lnTo>
                  <a:pt x="75234" y="33350"/>
                </a:lnTo>
                <a:lnTo>
                  <a:pt x="73202" y="23279"/>
                </a:lnTo>
                <a:lnTo>
                  <a:pt x="65036" y="11163"/>
                </a:lnTo>
                <a:lnTo>
                  <a:pt x="52920" y="2997"/>
                </a:lnTo>
                <a:lnTo>
                  <a:pt x="38100" y="0"/>
                </a:lnTo>
                <a:lnTo>
                  <a:pt x="23266" y="2997"/>
                </a:lnTo>
                <a:lnTo>
                  <a:pt x="11150" y="11163"/>
                </a:lnTo>
                <a:lnTo>
                  <a:pt x="2984" y="23279"/>
                </a:lnTo>
                <a:lnTo>
                  <a:pt x="0" y="38100"/>
                </a:lnTo>
                <a:lnTo>
                  <a:pt x="2984" y="52933"/>
                </a:lnTo>
                <a:lnTo>
                  <a:pt x="11150" y="65049"/>
                </a:lnTo>
                <a:lnTo>
                  <a:pt x="23266" y="73215"/>
                </a:lnTo>
                <a:lnTo>
                  <a:pt x="38100" y="76200"/>
                </a:lnTo>
                <a:lnTo>
                  <a:pt x="52920" y="73215"/>
                </a:lnTo>
                <a:lnTo>
                  <a:pt x="65036" y="65049"/>
                </a:lnTo>
                <a:lnTo>
                  <a:pt x="73202" y="52933"/>
                </a:lnTo>
                <a:lnTo>
                  <a:pt x="75234" y="42875"/>
                </a:lnTo>
                <a:lnTo>
                  <a:pt x="38100" y="42862"/>
                </a:lnTo>
                <a:lnTo>
                  <a:pt x="75234" y="42862"/>
                </a:lnTo>
                <a:lnTo>
                  <a:pt x="4940401" y="42875"/>
                </a:lnTo>
                <a:lnTo>
                  <a:pt x="8088668" y="42875"/>
                </a:lnTo>
                <a:lnTo>
                  <a:pt x="8090700" y="52933"/>
                </a:lnTo>
                <a:lnTo>
                  <a:pt x="8098853" y="65049"/>
                </a:lnTo>
                <a:lnTo>
                  <a:pt x="8110956" y="73215"/>
                </a:lnTo>
                <a:lnTo>
                  <a:pt x="8125815" y="76200"/>
                </a:lnTo>
                <a:lnTo>
                  <a:pt x="8140662" y="73215"/>
                </a:lnTo>
                <a:lnTo>
                  <a:pt x="8152765" y="65049"/>
                </a:lnTo>
                <a:lnTo>
                  <a:pt x="8160918" y="52933"/>
                </a:lnTo>
                <a:lnTo>
                  <a:pt x="8163915" y="381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3211" y="891180"/>
            <a:ext cx="4851854" cy="28068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084" y="1802638"/>
            <a:ext cx="1488567" cy="16309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084" y="4576343"/>
            <a:ext cx="8087995" cy="4286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СЕТЕВОЕ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МЕЖРЕГИОНАЛЬНОЕ</a:t>
            </a:r>
            <a:r>
              <a:rPr sz="1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FFFFFF"/>
                </a:solidFill>
                <a:latin typeface="Tahoma"/>
                <a:cs typeface="Tahoma"/>
              </a:rPr>
              <a:t>ПАРТНЕРСТВО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9559" y="617994"/>
            <a:ext cx="8107045" cy="447675"/>
            <a:chOff x="589559" y="617994"/>
            <a:chExt cx="8107045" cy="447675"/>
          </a:xfrm>
        </p:grpSpPr>
        <p:sp>
          <p:nvSpPr>
            <p:cNvPr id="7" name="object 7"/>
            <p:cNvSpPr/>
            <p:nvPr/>
          </p:nvSpPr>
          <p:spPr>
            <a:xfrm>
              <a:off x="599084" y="627519"/>
              <a:ext cx="8087995" cy="428625"/>
            </a:xfrm>
            <a:custGeom>
              <a:avLst/>
              <a:gdLst/>
              <a:ahLst/>
              <a:cxnLst/>
              <a:rect l="l" t="t" r="r" b="b"/>
              <a:pathLst>
                <a:path w="8087995" h="428625">
                  <a:moveTo>
                    <a:pt x="8087741" y="0"/>
                  </a:moveTo>
                  <a:lnTo>
                    <a:pt x="0" y="0"/>
                  </a:lnTo>
                  <a:lnTo>
                    <a:pt x="0" y="428104"/>
                  </a:lnTo>
                  <a:lnTo>
                    <a:pt x="8087741" y="428104"/>
                  </a:lnTo>
                  <a:lnTo>
                    <a:pt x="808774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084" y="627519"/>
              <a:ext cx="8087995" cy="428625"/>
            </a:xfrm>
            <a:custGeom>
              <a:avLst/>
              <a:gdLst/>
              <a:ahLst/>
              <a:cxnLst/>
              <a:rect l="l" t="t" r="r" b="b"/>
              <a:pathLst>
                <a:path w="8087995" h="428625">
                  <a:moveTo>
                    <a:pt x="0" y="428104"/>
                  </a:moveTo>
                  <a:lnTo>
                    <a:pt x="8087741" y="428104"/>
                  </a:lnTo>
                  <a:lnTo>
                    <a:pt x="8087741" y="0"/>
                  </a:lnTo>
                  <a:lnTo>
                    <a:pt x="0" y="0"/>
                  </a:lnTo>
                  <a:lnTo>
                    <a:pt x="0" y="42810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99084" y="627519"/>
            <a:ext cx="8087995" cy="4286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0"/>
              </a:spcBef>
            </a:pP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СЕТЕВОЕ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ahoma"/>
                <a:cs typeface="Tahoma"/>
              </a:rPr>
              <a:t>МЕЖМУН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ИПАЛЬНОЕ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Tahoma"/>
                <a:cs typeface="Tahoma"/>
              </a:rPr>
              <a:t>СОТРУДНИЧЕСТВО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077" y="3978579"/>
            <a:ext cx="1045210" cy="50482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02260">
              <a:lnSpc>
                <a:spcPct val="100000"/>
              </a:lnSpc>
              <a:spcBef>
                <a:spcPts val="5"/>
              </a:spcBef>
            </a:pP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ЗНАНИЕ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7573" y="3978579"/>
            <a:ext cx="1045210" cy="50482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5"/>
              </a:spcBef>
            </a:pPr>
            <a:r>
              <a:rPr sz="900" b="1" spc="-45" dirty="0">
                <a:solidFill>
                  <a:srgbClr val="FFFFFF"/>
                </a:solidFill>
                <a:latin typeface="Tahoma"/>
                <a:cs typeface="Tahoma"/>
              </a:rPr>
              <a:t>ЗДОРОВЬЕ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2892" y="3977995"/>
            <a:ext cx="1096010" cy="50482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900" b="1" spc="-60" dirty="0">
                <a:solidFill>
                  <a:srgbClr val="FFFFFF"/>
                </a:solidFill>
                <a:latin typeface="Tahoma"/>
                <a:cs typeface="Tahoma"/>
              </a:rPr>
              <a:t>ТВОРЧЕСТВО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5427" y="3977995"/>
            <a:ext cx="1195705" cy="50482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19075">
              <a:lnSpc>
                <a:spcPct val="100000"/>
              </a:lnSpc>
              <a:spcBef>
                <a:spcPts val="5"/>
              </a:spcBef>
            </a:pPr>
            <a:r>
              <a:rPr sz="900" b="1" spc="-50" dirty="0">
                <a:solidFill>
                  <a:srgbClr val="FFFFFF"/>
                </a:solidFill>
                <a:latin typeface="Tahoma"/>
                <a:cs typeface="Tahoma"/>
              </a:rPr>
              <a:t>ВОСПИТАНИЕ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1495" y="3982237"/>
            <a:ext cx="1348105" cy="50482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  <a:spcBef>
                <a:spcPts val="5"/>
              </a:spcBef>
            </a:pP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ПРОФОРИЕНТАЦИЯ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2381" y="3978579"/>
            <a:ext cx="1348105" cy="50482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  <a:spcBef>
                <a:spcPts val="5"/>
              </a:spcBef>
            </a:pPr>
            <a:r>
              <a:rPr sz="900" b="1" spc="-65" dirty="0">
                <a:solidFill>
                  <a:srgbClr val="FFFFFF"/>
                </a:solidFill>
                <a:latin typeface="Tahoma"/>
                <a:cs typeface="Tahoma"/>
              </a:rPr>
              <a:t>ИНФРАСТРУКТУРА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75301" y="1959991"/>
            <a:ext cx="3618229" cy="1698625"/>
            <a:chOff x="5075301" y="1959991"/>
            <a:chExt cx="3618229" cy="1698625"/>
          </a:xfrm>
        </p:grpSpPr>
        <p:sp>
          <p:nvSpPr>
            <p:cNvPr id="17" name="object 17"/>
            <p:cNvSpPr/>
            <p:nvPr/>
          </p:nvSpPr>
          <p:spPr>
            <a:xfrm>
              <a:off x="5081651" y="1966341"/>
              <a:ext cx="3605529" cy="1685925"/>
            </a:xfrm>
            <a:custGeom>
              <a:avLst/>
              <a:gdLst/>
              <a:ahLst/>
              <a:cxnLst/>
              <a:rect l="l" t="t" r="r" b="b"/>
              <a:pathLst>
                <a:path w="3605529" h="1685925">
                  <a:moveTo>
                    <a:pt x="3489579" y="0"/>
                  </a:moveTo>
                  <a:lnTo>
                    <a:pt x="115570" y="0"/>
                  </a:lnTo>
                  <a:lnTo>
                    <a:pt x="70562" y="9092"/>
                  </a:lnTo>
                  <a:lnTo>
                    <a:pt x="33829" y="33877"/>
                  </a:lnTo>
                  <a:lnTo>
                    <a:pt x="9074" y="70615"/>
                  </a:lnTo>
                  <a:lnTo>
                    <a:pt x="0" y="115569"/>
                  </a:lnTo>
                  <a:lnTo>
                    <a:pt x="0" y="1569973"/>
                  </a:lnTo>
                  <a:lnTo>
                    <a:pt x="9074" y="1614981"/>
                  </a:lnTo>
                  <a:lnTo>
                    <a:pt x="33829" y="1651714"/>
                  </a:lnTo>
                  <a:lnTo>
                    <a:pt x="70562" y="1676469"/>
                  </a:lnTo>
                  <a:lnTo>
                    <a:pt x="115570" y="1685543"/>
                  </a:lnTo>
                  <a:lnTo>
                    <a:pt x="3489579" y="1685543"/>
                  </a:lnTo>
                  <a:lnTo>
                    <a:pt x="3534586" y="1676469"/>
                  </a:lnTo>
                  <a:lnTo>
                    <a:pt x="3571319" y="1651714"/>
                  </a:lnTo>
                  <a:lnTo>
                    <a:pt x="3596074" y="1614981"/>
                  </a:lnTo>
                  <a:lnTo>
                    <a:pt x="3605149" y="1569973"/>
                  </a:lnTo>
                  <a:lnTo>
                    <a:pt x="3605149" y="115569"/>
                  </a:lnTo>
                  <a:lnTo>
                    <a:pt x="3596074" y="70615"/>
                  </a:lnTo>
                  <a:lnTo>
                    <a:pt x="3571319" y="33877"/>
                  </a:lnTo>
                  <a:lnTo>
                    <a:pt x="3534586" y="9092"/>
                  </a:lnTo>
                  <a:lnTo>
                    <a:pt x="3489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1651" y="1966341"/>
              <a:ext cx="3605529" cy="1685925"/>
            </a:xfrm>
            <a:custGeom>
              <a:avLst/>
              <a:gdLst/>
              <a:ahLst/>
              <a:cxnLst/>
              <a:rect l="l" t="t" r="r" b="b"/>
              <a:pathLst>
                <a:path w="3605529" h="1685925">
                  <a:moveTo>
                    <a:pt x="0" y="115569"/>
                  </a:moveTo>
                  <a:lnTo>
                    <a:pt x="9074" y="70615"/>
                  </a:lnTo>
                  <a:lnTo>
                    <a:pt x="33829" y="33877"/>
                  </a:lnTo>
                  <a:lnTo>
                    <a:pt x="70562" y="9092"/>
                  </a:lnTo>
                  <a:lnTo>
                    <a:pt x="115570" y="0"/>
                  </a:lnTo>
                  <a:lnTo>
                    <a:pt x="3489579" y="0"/>
                  </a:lnTo>
                  <a:lnTo>
                    <a:pt x="3534586" y="9092"/>
                  </a:lnTo>
                  <a:lnTo>
                    <a:pt x="3571319" y="33877"/>
                  </a:lnTo>
                  <a:lnTo>
                    <a:pt x="3596074" y="70615"/>
                  </a:lnTo>
                  <a:lnTo>
                    <a:pt x="3605149" y="115569"/>
                  </a:lnTo>
                  <a:lnTo>
                    <a:pt x="3605149" y="1569973"/>
                  </a:lnTo>
                  <a:lnTo>
                    <a:pt x="3596074" y="1614981"/>
                  </a:lnTo>
                  <a:lnTo>
                    <a:pt x="3571319" y="1651714"/>
                  </a:lnTo>
                  <a:lnTo>
                    <a:pt x="3534586" y="1676469"/>
                  </a:lnTo>
                  <a:lnTo>
                    <a:pt x="3489579" y="1685543"/>
                  </a:lnTo>
                  <a:lnTo>
                    <a:pt x="115570" y="1685543"/>
                  </a:lnTo>
                  <a:lnTo>
                    <a:pt x="70562" y="1676469"/>
                  </a:lnTo>
                  <a:lnTo>
                    <a:pt x="33829" y="1651714"/>
                  </a:lnTo>
                  <a:lnTo>
                    <a:pt x="9074" y="1614981"/>
                  </a:lnTo>
                  <a:lnTo>
                    <a:pt x="0" y="1569973"/>
                  </a:lnTo>
                  <a:lnTo>
                    <a:pt x="0" y="115569"/>
                  </a:lnTo>
                  <a:close/>
                </a:path>
              </a:pathLst>
            </a:custGeom>
            <a:ln w="12700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86502" y="1970913"/>
            <a:ext cx="31953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66"/>
                </a:solidFill>
                <a:latin typeface="Tahoma"/>
                <a:cs typeface="Tahoma"/>
              </a:rPr>
              <a:t>Центр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образования, 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воспитания </a:t>
            </a:r>
            <a:r>
              <a:rPr sz="1200" b="1" spc="-65" dirty="0">
                <a:solidFill>
                  <a:srgbClr val="003366"/>
                </a:solidFill>
                <a:latin typeface="Tahoma"/>
                <a:cs typeface="Tahoma"/>
              </a:rPr>
              <a:t>и </a:t>
            </a:r>
            <a:r>
              <a:rPr sz="12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просвещения, 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объединяющий </a:t>
            </a:r>
            <a:r>
              <a:rPr sz="12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03366"/>
                </a:solidFill>
                <a:latin typeface="Tahoma"/>
                <a:cs typeface="Tahoma"/>
              </a:rPr>
              <a:t>т</a:t>
            </a:r>
            <a:r>
              <a:rPr sz="1200" b="1" spc="10" dirty="0">
                <a:solidFill>
                  <a:srgbClr val="003366"/>
                </a:solidFill>
                <a:latin typeface="Tahoma"/>
                <a:cs typeface="Tahoma"/>
              </a:rPr>
              <a:t>еррит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ориа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ьно</a:t>
            </a:r>
            <a:r>
              <a:rPr sz="12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духовн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003366"/>
                </a:solidFill>
                <a:latin typeface="Tahoma"/>
                <a:cs typeface="Tahoma"/>
              </a:rPr>
              <a:t>дет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е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й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и  взрослых,</a:t>
            </a:r>
            <a:r>
              <a:rPr sz="12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разные </a:t>
            </a:r>
            <a:r>
              <a:rPr sz="1200" b="1" spc="-50" dirty="0">
                <a:solidFill>
                  <a:srgbClr val="003366"/>
                </a:solidFill>
                <a:latin typeface="Tahoma"/>
                <a:cs typeface="Tahoma"/>
              </a:rPr>
              <a:t>поколения,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разные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003366"/>
                </a:solidFill>
                <a:latin typeface="Tahoma"/>
                <a:cs typeface="Tahoma"/>
              </a:rPr>
              <a:t>профессии, 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разные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социальные </a:t>
            </a:r>
            <a:r>
              <a:rPr sz="1200" b="1" spc="-50" dirty="0">
                <a:solidFill>
                  <a:srgbClr val="003366"/>
                </a:solidFill>
                <a:latin typeface="Tahoma"/>
                <a:cs typeface="Tahoma"/>
              </a:rPr>
              <a:t>группы </a:t>
            </a:r>
            <a:r>
              <a:rPr sz="1200" b="1" spc="-3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03366"/>
                </a:solidFill>
                <a:latin typeface="Tahoma"/>
                <a:cs typeface="Tahoma"/>
              </a:rPr>
              <a:t>дл</a:t>
            </a:r>
            <a:r>
              <a:rPr sz="1200" b="1" spc="-110" dirty="0">
                <a:solidFill>
                  <a:srgbClr val="003366"/>
                </a:solidFill>
                <a:latin typeface="Tahoma"/>
                <a:cs typeface="Tahoma"/>
              </a:rPr>
              <a:t>я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обретени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я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75" dirty="0">
                <a:solidFill>
                  <a:srgbClr val="003366"/>
                </a:solidFill>
                <a:latin typeface="Tahoma"/>
                <a:cs typeface="Tahoma"/>
              </a:rPr>
              <a:t>см</a:t>
            </a:r>
            <a:r>
              <a:rPr sz="1200" b="1" spc="-35" dirty="0">
                <a:solidFill>
                  <a:srgbClr val="003366"/>
                </a:solidFill>
                <a:latin typeface="Tahoma"/>
                <a:cs typeface="Tahoma"/>
              </a:rPr>
              <a:t>ыс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1200" b="1" spc="70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100" dirty="0">
                <a:solidFill>
                  <a:srgbClr val="003366"/>
                </a:solidFill>
                <a:latin typeface="Tahoma"/>
                <a:cs typeface="Tahoma"/>
              </a:rPr>
              <a:t>ж</a:t>
            </a:r>
            <a:r>
              <a:rPr sz="1200" b="1" spc="-75" dirty="0">
                <a:solidFill>
                  <a:srgbClr val="003366"/>
                </a:solidFill>
                <a:latin typeface="Tahoma"/>
                <a:cs typeface="Tahoma"/>
              </a:rPr>
              <a:t>изни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1200" b="1" spc="5" dirty="0">
                <a:solidFill>
                  <a:srgbClr val="003366"/>
                </a:solidFill>
                <a:latin typeface="Tahoma"/>
                <a:cs typeface="Tahoma"/>
              </a:rPr>
              <a:t>ерез  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познание,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созидание,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нравственные 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03366"/>
                </a:solidFill>
                <a:latin typeface="Tahoma"/>
                <a:cs typeface="Tahoma"/>
              </a:rPr>
              <a:t>ценност</a:t>
            </a:r>
            <a:r>
              <a:rPr sz="1200" b="1" spc="-6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03366"/>
                </a:solidFill>
                <a:latin typeface="Tahoma"/>
                <a:cs typeface="Tahoma"/>
              </a:rPr>
              <a:t>дл</a:t>
            </a:r>
            <a:r>
              <a:rPr sz="1200" b="1" spc="-110" dirty="0">
                <a:solidFill>
                  <a:srgbClr val="003366"/>
                </a:solidFill>
                <a:latin typeface="Tahoma"/>
                <a:cs typeface="Tahoma"/>
              </a:rPr>
              <a:t>я</a:t>
            </a:r>
            <a:r>
              <a:rPr sz="1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03366"/>
                </a:solidFill>
                <a:latin typeface="Tahoma"/>
                <a:cs typeface="Tahoma"/>
              </a:rPr>
              <a:t>т</a:t>
            </a:r>
            <a:r>
              <a:rPr sz="1200" b="1" spc="-9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003366"/>
                </a:solidFill>
                <a:latin typeface="Tahoma"/>
                <a:cs typeface="Tahoma"/>
              </a:rPr>
              <a:t>ор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ч</a:t>
            </a:r>
            <a:r>
              <a:rPr sz="1200" b="1" spc="30" dirty="0">
                <a:solidFill>
                  <a:srgbClr val="003366"/>
                </a:solidFill>
                <a:latin typeface="Tahoma"/>
                <a:cs typeface="Tahoma"/>
              </a:rPr>
              <a:t>ес</a:t>
            </a:r>
            <a:r>
              <a:rPr sz="1200" b="1" spc="35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r>
              <a:rPr sz="1200" b="1" spc="10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200" b="1" spc="-50" dirty="0">
                <a:solidFill>
                  <a:srgbClr val="003366"/>
                </a:solidFill>
                <a:latin typeface="Tahoma"/>
                <a:cs typeface="Tahoma"/>
              </a:rPr>
              <a:t>го</a:t>
            </a:r>
            <a:r>
              <a:rPr sz="12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003366"/>
                </a:solidFill>
                <a:latin typeface="Tahoma"/>
                <a:cs typeface="Tahoma"/>
              </a:rPr>
              <a:t>пост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роения  </a:t>
            </a:r>
            <a:r>
              <a:rPr sz="1200" b="1" spc="10" dirty="0">
                <a:solidFill>
                  <a:srgbClr val="003366"/>
                </a:solidFill>
                <a:latin typeface="Tahoma"/>
                <a:cs typeface="Tahoma"/>
              </a:rPr>
              <a:t>бу</a:t>
            </a:r>
            <a:r>
              <a:rPr sz="1200" b="1" spc="5" dirty="0">
                <a:solidFill>
                  <a:srgbClr val="003366"/>
                </a:solidFill>
                <a:latin typeface="Tahoma"/>
                <a:cs typeface="Tahoma"/>
              </a:rPr>
              <a:t>д</a:t>
            </a:r>
            <a:r>
              <a:rPr sz="1200" b="1" spc="15" dirty="0">
                <a:solidFill>
                  <a:srgbClr val="003366"/>
                </a:solidFill>
                <a:latin typeface="Tahoma"/>
                <a:cs typeface="Tahoma"/>
              </a:rPr>
              <a:t>у</a:t>
            </a:r>
            <a:r>
              <a:rPr sz="1200" b="1" spc="30" dirty="0">
                <a:solidFill>
                  <a:srgbClr val="003366"/>
                </a:solidFill>
                <a:latin typeface="Tahoma"/>
                <a:cs typeface="Tahoma"/>
              </a:rPr>
              <a:t>щ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ег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1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003366"/>
                </a:solidFill>
                <a:latin typeface="Tahoma"/>
                <a:cs typeface="Tahoma"/>
              </a:rPr>
              <a:t>к</a:t>
            </a:r>
            <a:r>
              <a:rPr sz="1200" b="1" spc="-15" dirty="0">
                <a:solidFill>
                  <a:srgbClr val="003366"/>
                </a:solidFill>
                <a:latin typeface="Tahoma"/>
                <a:cs typeface="Tahoma"/>
              </a:rPr>
              <a:t>аждого</a:t>
            </a:r>
            <a:r>
              <a:rPr sz="12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200" b="1" spc="35" dirty="0">
                <a:solidFill>
                  <a:srgbClr val="003366"/>
                </a:solidFill>
                <a:latin typeface="Tahoma"/>
                <a:cs typeface="Tahoma"/>
              </a:rPr>
              <a:t>се</a:t>
            </a:r>
            <a:r>
              <a:rPr sz="1200" b="1" spc="45" dirty="0">
                <a:solidFill>
                  <a:srgbClr val="003366"/>
                </a:solidFill>
                <a:latin typeface="Tahoma"/>
                <a:cs typeface="Tahoma"/>
              </a:rPr>
              <a:t>х</a:t>
            </a:r>
            <a:r>
              <a:rPr sz="1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12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66"/>
                </a:solidFill>
                <a:latin typeface="Tahoma"/>
                <a:cs typeface="Tahoma"/>
              </a:rPr>
              <a:t>России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66088" y="1153934"/>
            <a:ext cx="7230745" cy="447675"/>
            <a:chOff x="1466088" y="1153934"/>
            <a:chExt cx="7230745" cy="447675"/>
          </a:xfrm>
        </p:grpSpPr>
        <p:sp>
          <p:nvSpPr>
            <p:cNvPr id="21" name="object 21"/>
            <p:cNvSpPr/>
            <p:nvPr/>
          </p:nvSpPr>
          <p:spPr>
            <a:xfrm>
              <a:off x="1475613" y="1163459"/>
              <a:ext cx="7211695" cy="428625"/>
            </a:xfrm>
            <a:custGeom>
              <a:avLst/>
              <a:gdLst/>
              <a:ahLst/>
              <a:cxnLst/>
              <a:rect l="l" t="t" r="r" b="b"/>
              <a:pathLst>
                <a:path w="7211695" h="428625">
                  <a:moveTo>
                    <a:pt x="7211186" y="0"/>
                  </a:moveTo>
                  <a:lnTo>
                    <a:pt x="0" y="0"/>
                  </a:lnTo>
                  <a:lnTo>
                    <a:pt x="0" y="428104"/>
                  </a:lnTo>
                  <a:lnTo>
                    <a:pt x="7211186" y="428104"/>
                  </a:lnTo>
                  <a:lnTo>
                    <a:pt x="7211186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75613" y="1163459"/>
              <a:ext cx="7211695" cy="428625"/>
            </a:xfrm>
            <a:custGeom>
              <a:avLst/>
              <a:gdLst/>
              <a:ahLst/>
              <a:cxnLst/>
              <a:rect l="l" t="t" r="r" b="b"/>
              <a:pathLst>
                <a:path w="7211695" h="428625">
                  <a:moveTo>
                    <a:pt x="0" y="428104"/>
                  </a:moveTo>
                  <a:lnTo>
                    <a:pt x="7211186" y="428104"/>
                  </a:lnTo>
                  <a:lnTo>
                    <a:pt x="7211186" y="0"/>
                  </a:lnTo>
                  <a:lnTo>
                    <a:pt x="0" y="0"/>
                  </a:lnTo>
                  <a:lnTo>
                    <a:pt x="0" y="42810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75613" y="1163459"/>
            <a:ext cx="7211695" cy="4286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700"/>
              </a:spcBef>
            </a:pP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Единое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образовательное</a:t>
            </a:r>
            <a:r>
              <a:rPr sz="16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Tahoma"/>
                <a:cs typeface="Tahoma"/>
              </a:rPr>
              <a:t>пространство</a:t>
            </a:r>
            <a:r>
              <a:rPr sz="16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(обучение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воспитание)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9144000" cy="441325"/>
          </a:xfrm>
          <a:custGeom>
            <a:avLst/>
            <a:gdLst/>
            <a:ahLst/>
            <a:cxnLst/>
            <a:rect l="l" t="t" r="r" b="b"/>
            <a:pathLst>
              <a:path w="9144000" h="441325">
                <a:moveTo>
                  <a:pt x="0" y="441071"/>
                </a:moveTo>
                <a:lnTo>
                  <a:pt x="9144000" y="441071"/>
                </a:lnTo>
                <a:lnTo>
                  <a:pt x="9144000" y="0"/>
                </a:lnTo>
                <a:lnTo>
                  <a:pt x="0" y="0"/>
                </a:lnTo>
                <a:lnTo>
                  <a:pt x="0" y="441071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60728" y="6477"/>
            <a:ext cx="6622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Проек</a:t>
            </a:r>
            <a:r>
              <a:rPr spc="-15" dirty="0"/>
              <a:t>т</a:t>
            </a:r>
            <a:r>
              <a:rPr spc="-20" dirty="0"/>
              <a:t> </a:t>
            </a:r>
            <a:r>
              <a:rPr spc="-185" dirty="0"/>
              <a:t>«Школа</a:t>
            </a:r>
            <a:r>
              <a:rPr spc="-20" dirty="0"/>
              <a:t> Минпросвещения</a:t>
            </a:r>
            <a:r>
              <a:rPr spc="-40" dirty="0"/>
              <a:t> </a:t>
            </a:r>
            <a:r>
              <a:rPr spc="-75" dirty="0"/>
              <a:t>России»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5625"/>
          </a:xfrm>
          <a:custGeom>
            <a:avLst/>
            <a:gdLst/>
            <a:ahLst/>
            <a:cxnLst/>
            <a:rect l="l" t="t" r="r" b="b"/>
            <a:pathLst>
              <a:path w="9144000" h="555625">
                <a:moveTo>
                  <a:pt x="9144000" y="0"/>
                </a:moveTo>
                <a:lnTo>
                  <a:pt x="0" y="0"/>
                </a:lnTo>
                <a:lnTo>
                  <a:pt x="0" y="555523"/>
                </a:lnTo>
                <a:lnTo>
                  <a:pt x="9144000" y="55552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4085" y="71120"/>
            <a:ext cx="4737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Информационная</a:t>
            </a:r>
            <a:r>
              <a:rPr spc="-80" dirty="0"/>
              <a:t> </a:t>
            </a:r>
            <a:r>
              <a:rPr spc="-15" dirty="0"/>
              <a:t>поддержка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08" y="1385332"/>
            <a:ext cx="3063986" cy="6630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6536" y="834943"/>
            <a:ext cx="1401986" cy="16219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97" y="1249718"/>
            <a:ext cx="2328163" cy="8747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7442" y="2791559"/>
            <a:ext cx="1824181" cy="18241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1099" y="2791559"/>
            <a:ext cx="1824181" cy="18241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1896" y="2713727"/>
            <a:ext cx="1979845" cy="1979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771486"/>
            <a:ext cx="8641080" cy="831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196850" marR="189230" indent="76200">
              <a:lnSpc>
                <a:spcPct val="100000"/>
              </a:lnSpc>
              <a:spcBef>
                <a:spcPts val="315"/>
              </a:spcBef>
            </a:pP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Внесен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изменени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Порядо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Tahoma"/>
                <a:cs typeface="Tahoma"/>
              </a:rPr>
              <a:t>приема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обучение 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образовательным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FFFFFF"/>
                </a:solidFill>
                <a:latin typeface="Tahoma"/>
                <a:cs typeface="Tahoma"/>
              </a:rPr>
              <a:t>программам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НОО,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65" dirty="0">
                <a:solidFill>
                  <a:srgbClr val="FFFFFF"/>
                </a:solidFill>
                <a:latin typeface="Tahoma"/>
                <a:cs typeface="Tahoma"/>
              </a:rPr>
              <a:t>ООО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95" dirty="0">
                <a:solidFill>
                  <a:srgbClr val="FFFFFF"/>
                </a:solidFill>
                <a:latin typeface="Tahoma"/>
                <a:cs typeface="Tahoma"/>
              </a:rPr>
              <a:t>СОО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9185" y="3393185"/>
            <a:ext cx="56051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30.08.2022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784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«О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внесении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изменений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в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Порядок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приема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обучение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образовательным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программам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начального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общего,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основного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и 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среднего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образования,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утвержденный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приказом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Министерства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просвещения</a:t>
            </a:r>
            <a:r>
              <a:rPr sz="12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 сентября</a:t>
            </a:r>
            <a:r>
              <a:rPr sz="12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2020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458»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118" y="1663700"/>
            <a:ext cx="2270125" cy="1124585"/>
          </a:xfrm>
          <a:custGeom>
            <a:avLst/>
            <a:gdLst/>
            <a:ahLst/>
            <a:cxnLst/>
            <a:rect l="l" t="t" r="r" b="b"/>
            <a:pathLst>
              <a:path w="2270125" h="1124585">
                <a:moveTo>
                  <a:pt x="2157564" y="0"/>
                </a:moveTo>
                <a:lnTo>
                  <a:pt x="112395" y="0"/>
                </a:lnTo>
                <a:lnTo>
                  <a:pt x="68644" y="8848"/>
                </a:lnTo>
                <a:lnTo>
                  <a:pt x="32918" y="32972"/>
                </a:lnTo>
                <a:lnTo>
                  <a:pt x="8832" y="68740"/>
                </a:lnTo>
                <a:lnTo>
                  <a:pt x="0" y="112522"/>
                </a:lnTo>
                <a:lnTo>
                  <a:pt x="0" y="1011682"/>
                </a:lnTo>
                <a:lnTo>
                  <a:pt x="8832" y="1055443"/>
                </a:lnTo>
                <a:lnTo>
                  <a:pt x="32918" y="1091168"/>
                </a:lnTo>
                <a:lnTo>
                  <a:pt x="68644" y="1115248"/>
                </a:lnTo>
                <a:lnTo>
                  <a:pt x="112395" y="1124077"/>
                </a:lnTo>
                <a:lnTo>
                  <a:pt x="2157564" y="1124077"/>
                </a:lnTo>
                <a:lnTo>
                  <a:pt x="2201326" y="1115248"/>
                </a:lnTo>
                <a:lnTo>
                  <a:pt x="2237051" y="1091168"/>
                </a:lnTo>
                <a:lnTo>
                  <a:pt x="2261131" y="1055443"/>
                </a:lnTo>
                <a:lnTo>
                  <a:pt x="2269959" y="1011682"/>
                </a:lnTo>
                <a:lnTo>
                  <a:pt x="2269959" y="112522"/>
                </a:lnTo>
                <a:lnTo>
                  <a:pt x="2261131" y="68740"/>
                </a:lnTo>
                <a:lnTo>
                  <a:pt x="2237051" y="32972"/>
                </a:lnTo>
                <a:lnTo>
                  <a:pt x="2201326" y="8848"/>
                </a:lnTo>
                <a:lnTo>
                  <a:pt x="215756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8708" y="1739645"/>
            <a:ext cx="1908810" cy="9518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20"/>
              </a:spcBef>
            </a:pP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Приоритетное 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зачисление 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приемных </a:t>
            </a:r>
            <a:r>
              <a:rPr sz="1300" b="1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b="1" spc="35" dirty="0">
                <a:solidFill>
                  <a:srgbClr val="FFFFFF"/>
                </a:solidFill>
                <a:latin typeface="Tahoma"/>
                <a:cs typeface="Tahoma"/>
              </a:rPr>
              <a:t>ете</a:t>
            </a:r>
            <a:r>
              <a:rPr sz="1300" b="1" spc="-8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0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b="1" spc="8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-110" dirty="0">
                <a:solidFill>
                  <a:srgbClr val="FFFFFF"/>
                </a:solidFill>
                <a:latin typeface="Tahoma"/>
                <a:cs typeface="Tahoma"/>
              </a:rPr>
              <a:t>ли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ш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коле 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обучается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один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ahoma"/>
                <a:cs typeface="Tahoma"/>
              </a:rPr>
              <a:t>из </a:t>
            </a:r>
            <a:r>
              <a:rPr sz="1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детей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семьи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6026" y="1944242"/>
            <a:ext cx="481330" cy="563245"/>
          </a:xfrm>
          <a:custGeom>
            <a:avLst/>
            <a:gdLst/>
            <a:ahLst/>
            <a:cxnLst/>
            <a:rect l="l" t="t" r="r" b="b"/>
            <a:pathLst>
              <a:path w="481330" h="563244">
                <a:moveTo>
                  <a:pt x="240665" y="0"/>
                </a:moveTo>
                <a:lnTo>
                  <a:pt x="240665" y="112649"/>
                </a:lnTo>
                <a:lnTo>
                  <a:pt x="0" y="112649"/>
                </a:lnTo>
                <a:lnTo>
                  <a:pt x="0" y="450469"/>
                </a:lnTo>
                <a:lnTo>
                  <a:pt x="240665" y="450469"/>
                </a:lnTo>
                <a:lnTo>
                  <a:pt x="240665" y="562990"/>
                </a:lnTo>
                <a:lnTo>
                  <a:pt x="481203" y="281558"/>
                </a:lnTo>
                <a:lnTo>
                  <a:pt x="2406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7001" y="1663700"/>
            <a:ext cx="2270125" cy="1124585"/>
          </a:xfrm>
          <a:custGeom>
            <a:avLst/>
            <a:gdLst/>
            <a:ahLst/>
            <a:cxnLst/>
            <a:rect l="l" t="t" r="r" b="b"/>
            <a:pathLst>
              <a:path w="2270125" h="1124585">
                <a:moveTo>
                  <a:pt x="2157603" y="0"/>
                </a:moveTo>
                <a:lnTo>
                  <a:pt x="112395" y="0"/>
                </a:lnTo>
                <a:lnTo>
                  <a:pt x="68633" y="8848"/>
                </a:lnTo>
                <a:lnTo>
                  <a:pt x="32908" y="32972"/>
                </a:lnTo>
                <a:lnTo>
                  <a:pt x="8828" y="68740"/>
                </a:lnTo>
                <a:lnTo>
                  <a:pt x="0" y="112522"/>
                </a:lnTo>
                <a:lnTo>
                  <a:pt x="0" y="1011682"/>
                </a:lnTo>
                <a:lnTo>
                  <a:pt x="8828" y="1055443"/>
                </a:lnTo>
                <a:lnTo>
                  <a:pt x="32908" y="1091168"/>
                </a:lnTo>
                <a:lnTo>
                  <a:pt x="68633" y="1115248"/>
                </a:lnTo>
                <a:lnTo>
                  <a:pt x="112395" y="1124077"/>
                </a:lnTo>
                <a:lnTo>
                  <a:pt x="2157603" y="1124077"/>
                </a:lnTo>
                <a:lnTo>
                  <a:pt x="2201364" y="1115248"/>
                </a:lnTo>
                <a:lnTo>
                  <a:pt x="2237089" y="1091168"/>
                </a:lnTo>
                <a:lnTo>
                  <a:pt x="2261169" y="1055443"/>
                </a:lnTo>
                <a:lnTo>
                  <a:pt x="2269998" y="1011682"/>
                </a:lnTo>
                <a:lnTo>
                  <a:pt x="2269998" y="112522"/>
                </a:lnTo>
                <a:lnTo>
                  <a:pt x="2261169" y="68740"/>
                </a:lnTo>
                <a:lnTo>
                  <a:pt x="2237089" y="32972"/>
                </a:lnTo>
                <a:lnTo>
                  <a:pt x="2201364" y="8848"/>
                </a:lnTo>
                <a:lnTo>
                  <a:pt x="215760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76650" y="1830704"/>
            <a:ext cx="1789430" cy="7689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algn="ctr">
              <a:lnSpc>
                <a:spcPct val="91900"/>
              </a:lnSpc>
              <a:spcBef>
                <a:spcPts val="220"/>
              </a:spcBef>
            </a:pP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Возможность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подать </a:t>
            </a:r>
            <a:r>
              <a:rPr sz="1300" b="1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Tahoma"/>
                <a:cs typeface="Tahoma"/>
              </a:rPr>
              <a:t>заявление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через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Госусл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b="1" spc="-100" dirty="0">
                <a:solidFill>
                  <a:srgbClr val="FFFFFF"/>
                </a:solidFill>
                <a:latin typeface="Tahoma"/>
                <a:cs typeface="Tahoma"/>
              </a:rPr>
              <a:t>ги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b="1" spc="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b="1" spc="4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b="1" spc="30" dirty="0">
                <a:solidFill>
                  <a:srgbClr val="FFFFFF"/>
                </a:solidFill>
                <a:latin typeface="Tahoma"/>
                <a:cs typeface="Tahoma"/>
              </a:rPr>
              <a:t>та  </a:t>
            </a:r>
            <a:r>
              <a:rPr sz="1300" b="1" spc="-114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1300" b="1" spc="-5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b="1" spc="7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33947" y="1944242"/>
            <a:ext cx="481330" cy="563245"/>
          </a:xfrm>
          <a:custGeom>
            <a:avLst/>
            <a:gdLst/>
            <a:ahLst/>
            <a:cxnLst/>
            <a:rect l="l" t="t" r="r" b="b"/>
            <a:pathLst>
              <a:path w="481329" h="563244">
                <a:moveTo>
                  <a:pt x="240664" y="0"/>
                </a:moveTo>
                <a:lnTo>
                  <a:pt x="240664" y="112649"/>
                </a:lnTo>
                <a:lnTo>
                  <a:pt x="0" y="112649"/>
                </a:lnTo>
                <a:lnTo>
                  <a:pt x="0" y="450469"/>
                </a:lnTo>
                <a:lnTo>
                  <a:pt x="240664" y="450469"/>
                </a:lnTo>
                <a:lnTo>
                  <a:pt x="240664" y="562990"/>
                </a:lnTo>
                <a:lnTo>
                  <a:pt x="481202" y="281558"/>
                </a:lnTo>
                <a:lnTo>
                  <a:pt x="2406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921" y="1663700"/>
            <a:ext cx="2270125" cy="1124585"/>
          </a:xfrm>
          <a:custGeom>
            <a:avLst/>
            <a:gdLst/>
            <a:ahLst/>
            <a:cxnLst/>
            <a:rect l="l" t="t" r="r" b="b"/>
            <a:pathLst>
              <a:path w="2270125" h="1124585">
                <a:moveTo>
                  <a:pt x="2157603" y="0"/>
                </a:moveTo>
                <a:lnTo>
                  <a:pt x="112395" y="0"/>
                </a:lnTo>
                <a:lnTo>
                  <a:pt x="68633" y="8848"/>
                </a:lnTo>
                <a:lnTo>
                  <a:pt x="32908" y="32972"/>
                </a:lnTo>
                <a:lnTo>
                  <a:pt x="8828" y="68740"/>
                </a:lnTo>
                <a:lnTo>
                  <a:pt x="0" y="112522"/>
                </a:lnTo>
                <a:lnTo>
                  <a:pt x="0" y="1011682"/>
                </a:lnTo>
                <a:lnTo>
                  <a:pt x="8828" y="1055443"/>
                </a:lnTo>
                <a:lnTo>
                  <a:pt x="32908" y="1091168"/>
                </a:lnTo>
                <a:lnTo>
                  <a:pt x="68633" y="1115248"/>
                </a:lnTo>
                <a:lnTo>
                  <a:pt x="112395" y="1124077"/>
                </a:lnTo>
                <a:lnTo>
                  <a:pt x="2157603" y="1124077"/>
                </a:lnTo>
                <a:lnTo>
                  <a:pt x="2201310" y="1115248"/>
                </a:lnTo>
                <a:lnTo>
                  <a:pt x="2237041" y="1091168"/>
                </a:lnTo>
                <a:lnTo>
                  <a:pt x="2261151" y="1055443"/>
                </a:lnTo>
                <a:lnTo>
                  <a:pt x="2269998" y="1011682"/>
                </a:lnTo>
                <a:lnTo>
                  <a:pt x="2269998" y="112522"/>
                </a:lnTo>
                <a:lnTo>
                  <a:pt x="2261151" y="68740"/>
                </a:lnTo>
                <a:lnTo>
                  <a:pt x="2237041" y="32972"/>
                </a:lnTo>
                <a:lnTo>
                  <a:pt x="2201310" y="8848"/>
                </a:lnTo>
                <a:lnTo>
                  <a:pt x="215760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61175" y="1921890"/>
            <a:ext cx="1779905" cy="5880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20"/>
              </a:spcBef>
            </a:pPr>
            <a:r>
              <a:rPr sz="1300" b="1" spc="-1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ач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ал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прие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b="1" spc="7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й  </a:t>
            </a:r>
            <a:r>
              <a:rPr sz="1300" b="1" spc="-60" dirty="0">
                <a:solidFill>
                  <a:srgbClr val="FFFFFF"/>
                </a:solidFill>
                <a:latin typeface="Tahoma"/>
                <a:cs typeface="Tahoma"/>
              </a:rPr>
              <a:t>кла</a:t>
            </a:r>
            <a:r>
              <a:rPr sz="1300" b="1" spc="1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1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8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поздн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b="1" spc="35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1300" b="1" spc="-10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апр</a:t>
            </a:r>
            <a:r>
              <a:rPr sz="1300" b="1" spc="-75" dirty="0">
                <a:solidFill>
                  <a:srgbClr val="FFFFFF"/>
                </a:solidFill>
                <a:latin typeface="Tahoma"/>
                <a:cs typeface="Tahoma"/>
              </a:rPr>
              <a:t>еля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3007207"/>
            <a:ext cx="1580769" cy="15807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811" y="3641669"/>
            <a:ext cx="509901" cy="5099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1059535"/>
            <a:ext cx="8641080" cy="462280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315"/>
              </a:spcBef>
            </a:pP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Утверждены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обновленные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КИМ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FFFFFF"/>
                </a:solidFill>
                <a:latin typeface="Tahoma"/>
                <a:cs typeface="Tahoma"/>
              </a:rPr>
              <a:t>расписание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ГИА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041" y="2180589"/>
            <a:ext cx="5606415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 Министерства просвещения Российской Федерации,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Федеральной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службы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200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надзору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200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r>
              <a:rPr sz="120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sz="1200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16.11.2022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989/1143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«Об утверждении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единого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расписания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продолжительности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проведения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единого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государственного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экзамена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каждому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учебному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предмету, </a:t>
            </a:r>
            <a:r>
              <a:rPr sz="1200" i="1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требований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использованию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средств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обучения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воспитания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его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проведении</a:t>
            </a:r>
            <a:r>
              <a:rPr sz="12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12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году»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Федерации,</a:t>
            </a:r>
            <a:r>
              <a:rPr sz="1200" i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Федеральной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службы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надзору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сфере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r>
              <a:rPr sz="1200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16.11.2022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990/1144</a:t>
            </a:r>
            <a:endParaRPr sz="12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«Об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утверждении единого расписания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продолжительности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проведения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основного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государственного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экзамена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каждому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учебному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предмету,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требований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использованию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средств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обучения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воспитания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его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проведении</a:t>
            </a:r>
            <a:r>
              <a:rPr sz="12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12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году»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1319" y="2490008"/>
            <a:ext cx="514092" cy="5140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6708" y="3800906"/>
            <a:ext cx="509308" cy="5093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771601"/>
            <a:ext cx="8641080" cy="120078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39370" rIns="0" bIns="0" rtlCol="0">
            <a:spAutoFit/>
          </a:bodyPr>
          <a:lstStyle/>
          <a:p>
            <a:pPr marL="96520" marR="91440" algn="ctr">
              <a:lnSpc>
                <a:spcPct val="100000"/>
              </a:lnSpc>
              <a:spcBef>
                <a:spcPts val="310"/>
              </a:spcBef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Принят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новый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Порядок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организации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осуществления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образовательной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дополнительным 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общеобразовательным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FFFFFF"/>
                </a:solidFill>
                <a:latin typeface="Tahoma"/>
                <a:cs typeface="Tahoma"/>
              </a:rPr>
              <a:t>программам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041" y="3753408"/>
            <a:ext cx="560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27.07.2022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5547" y="3936288"/>
            <a:ext cx="129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осущес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ия  доп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ым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5041" y="3936288"/>
            <a:ext cx="4288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41630" algn="l"/>
                <a:tab pos="758825" algn="l"/>
                <a:tab pos="1213485" algn="l"/>
                <a:tab pos="1890395" algn="l"/>
                <a:tab pos="2355215" algn="l"/>
                <a:tab pos="3119120" algn="l"/>
                <a:tab pos="3562350" algn="l"/>
                <a:tab pos="4190365" algn="l"/>
              </a:tabLst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«Об	у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ржде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г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ии	и 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образовательной	деятельности	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общеобразовательным</a:t>
            </a:r>
            <a:r>
              <a:rPr sz="12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программам»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118" y="2067686"/>
            <a:ext cx="2270125" cy="1124585"/>
          </a:xfrm>
          <a:custGeom>
            <a:avLst/>
            <a:gdLst/>
            <a:ahLst/>
            <a:cxnLst/>
            <a:rect l="l" t="t" r="r" b="b"/>
            <a:pathLst>
              <a:path w="2270125" h="1124585">
                <a:moveTo>
                  <a:pt x="2157564" y="0"/>
                </a:moveTo>
                <a:lnTo>
                  <a:pt x="112395" y="0"/>
                </a:lnTo>
                <a:lnTo>
                  <a:pt x="68644" y="8828"/>
                </a:lnTo>
                <a:lnTo>
                  <a:pt x="32918" y="32908"/>
                </a:lnTo>
                <a:lnTo>
                  <a:pt x="8832" y="68633"/>
                </a:lnTo>
                <a:lnTo>
                  <a:pt x="0" y="112394"/>
                </a:lnTo>
                <a:lnTo>
                  <a:pt x="0" y="1011555"/>
                </a:lnTo>
                <a:lnTo>
                  <a:pt x="8832" y="1055336"/>
                </a:lnTo>
                <a:lnTo>
                  <a:pt x="32918" y="1091104"/>
                </a:lnTo>
                <a:lnTo>
                  <a:pt x="68644" y="1115228"/>
                </a:lnTo>
                <a:lnTo>
                  <a:pt x="112395" y="1124077"/>
                </a:lnTo>
                <a:lnTo>
                  <a:pt x="2157564" y="1124077"/>
                </a:lnTo>
                <a:lnTo>
                  <a:pt x="2201326" y="1115228"/>
                </a:lnTo>
                <a:lnTo>
                  <a:pt x="2237051" y="1091104"/>
                </a:lnTo>
                <a:lnTo>
                  <a:pt x="2261131" y="1055336"/>
                </a:lnTo>
                <a:lnTo>
                  <a:pt x="2269959" y="1011555"/>
                </a:lnTo>
                <a:lnTo>
                  <a:pt x="2269959" y="112394"/>
                </a:lnTo>
                <a:lnTo>
                  <a:pt x="2261131" y="68633"/>
                </a:lnTo>
                <a:lnTo>
                  <a:pt x="2237051" y="32908"/>
                </a:lnTo>
                <a:lnTo>
                  <a:pt x="2201326" y="8828"/>
                </a:lnTo>
                <a:lnTo>
                  <a:pt x="215756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7560" y="2143759"/>
            <a:ext cx="1993264" cy="9518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1905" algn="ctr">
              <a:lnSpc>
                <a:spcPct val="91900"/>
              </a:lnSpc>
              <a:spcBef>
                <a:spcPts val="220"/>
              </a:spcBef>
            </a:pP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Обновление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Tahoma"/>
                <a:cs typeface="Tahoma"/>
              </a:rPr>
              <a:t>дополнительных </a:t>
            </a:r>
            <a:r>
              <a:rPr sz="13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общеобразовательных </a:t>
            </a:r>
            <a:r>
              <a:rPr sz="1300" b="1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FFFFFF"/>
                </a:solidFill>
                <a:latin typeface="Tahoma"/>
                <a:cs typeface="Tahoma"/>
              </a:rPr>
              <a:t>программ </a:t>
            </a:r>
            <a:r>
              <a:rPr sz="1300" b="1" spc="14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учетом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изменений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6026" y="2348229"/>
            <a:ext cx="481330" cy="563245"/>
          </a:xfrm>
          <a:custGeom>
            <a:avLst/>
            <a:gdLst/>
            <a:ahLst/>
            <a:cxnLst/>
            <a:rect l="l" t="t" r="r" b="b"/>
            <a:pathLst>
              <a:path w="481330" h="563244">
                <a:moveTo>
                  <a:pt x="240665" y="0"/>
                </a:moveTo>
                <a:lnTo>
                  <a:pt x="240665" y="112649"/>
                </a:lnTo>
                <a:lnTo>
                  <a:pt x="0" y="112649"/>
                </a:lnTo>
                <a:lnTo>
                  <a:pt x="0" y="450342"/>
                </a:lnTo>
                <a:lnTo>
                  <a:pt x="240665" y="450342"/>
                </a:lnTo>
                <a:lnTo>
                  <a:pt x="240665" y="562990"/>
                </a:lnTo>
                <a:lnTo>
                  <a:pt x="481203" y="281431"/>
                </a:lnTo>
                <a:lnTo>
                  <a:pt x="2406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7001" y="2067686"/>
            <a:ext cx="2270125" cy="1124585"/>
          </a:xfrm>
          <a:custGeom>
            <a:avLst/>
            <a:gdLst/>
            <a:ahLst/>
            <a:cxnLst/>
            <a:rect l="l" t="t" r="r" b="b"/>
            <a:pathLst>
              <a:path w="2270125" h="1124585">
                <a:moveTo>
                  <a:pt x="2157603" y="0"/>
                </a:moveTo>
                <a:lnTo>
                  <a:pt x="112395" y="0"/>
                </a:lnTo>
                <a:lnTo>
                  <a:pt x="68633" y="8828"/>
                </a:lnTo>
                <a:lnTo>
                  <a:pt x="32908" y="32908"/>
                </a:lnTo>
                <a:lnTo>
                  <a:pt x="8828" y="68633"/>
                </a:lnTo>
                <a:lnTo>
                  <a:pt x="0" y="112394"/>
                </a:lnTo>
                <a:lnTo>
                  <a:pt x="0" y="1011555"/>
                </a:lnTo>
                <a:lnTo>
                  <a:pt x="8828" y="1055336"/>
                </a:lnTo>
                <a:lnTo>
                  <a:pt x="32908" y="1091104"/>
                </a:lnTo>
                <a:lnTo>
                  <a:pt x="68633" y="1115228"/>
                </a:lnTo>
                <a:lnTo>
                  <a:pt x="112395" y="1124077"/>
                </a:lnTo>
                <a:lnTo>
                  <a:pt x="2157603" y="1124077"/>
                </a:lnTo>
                <a:lnTo>
                  <a:pt x="2201364" y="1115228"/>
                </a:lnTo>
                <a:lnTo>
                  <a:pt x="2237089" y="1091104"/>
                </a:lnTo>
                <a:lnTo>
                  <a:pt x="2261169" y="1055336"/>
                </a:lnTo>
                <a:lnTo>
                  <a:pt x="2269998" y="1011555"/>
                </a:lnTo>
                <a:lnTo>
                  <a:pt x="2269998" y="112394"/>
                </a:lnTo>
                <a:lnTo>
                  <a:pt x="2261169" y="68633"/>
                </a:lnTo>
                <a:lnTo>
                  <a:pt x="2237089" y="32908"/>
                </a:lnTo>
                <a:lnTo>
                  <a:pt x="2201364" y="8828"/>
                </a:lnTo>
                <a:lnTo>
                  <a:pt x="215760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27882" y="2143759"/>
            <a:ext cx="1888489" cy="9518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20"/>
              </a:spcBef>
            </a:pP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Проверка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обеспеченности </a:t>
            </a:r>
            <a:r>
              <a:rPr sz="13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допобразования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FFFFFF"/>
                </a:solidFill>
                <a:latin typeface="Tahoma"/>
                <a:cs typeface="Tahoma"/>
              </a:rPr>
              <a:t>ресурсами </a:t>
            </a:r>
            <a:r>
              <a:rPr sz="1300" b="1" spc="-90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FFFFFF"/>
                </a:solidFill>
                <a:latin typeface="Tahoma"/>
                <a:cs typeface="Tahoma"/>
              </a:rPr>
              <a:t>обучения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детей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ОВЗ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3947" y="2348229"/>
            <a:ext cx="481330" cy="563245"/>
          </a:xfrm>
          <a:custGeom>
            <a:avLst/>
            <a:gdLst/>
            <a:ahLst/>
            <a:cxnLst/>
            <a:rect l="l" t="t" r="r" b="b"/>
            <a:pathLst>
              <a:path w="481329" h="563244">
                <a:moveTo>
                  <a:pt x="240664" y="0"/>
                </a:moveTo>
                <a:lnTo>
                  <a:pt x="240664" y="112649"/>
                </a:lnTo>
                <a:lnTo>
                  <a:pt x="0" y="112649"/>
                </a:lnTo>
                <a:lnTo>
                  <a:pt x="0" y="450342"/>
                </a:lnTo>
                <a:lnTo>
                  <a:pt x="240664" y="450342"/>
                </a:lnTo>
                <a:lnTo>
                  <a:pt x="240664" y="562990"/>
                </a:lnTo>
                <a:lnTo>
                  <a:pt x="481202" y="281431"/>
                </a:lnTo>
                <a:lnTo>
                  <a:pt x="2406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14921" y="2067686"/>
            <a:ext cx="2270125" cy="1124585"/>
          </a:xfrm>
          <a:custGeom>
            <a:avLst/>
            <a:gdLst/>
            <a:ahLst/>
            <a:cxnLst/>
            <a:rect l="l" t="t" r="r" b="b"/>
            <a:pathLst>
              <a:path w="2270125" h="1124585">
                <a:moveTo>
                  <a:pt x="2157603" y="0"/>
                </a:moveTo>
                <a:lnTo>
                  <a:pt x="112395" y="0"/>
                </a:lnTo>
                <a:lnTo>
                  <a:pt x="68633" y="8828"/>
                </a:lnTo>
                <a:lnTo>
                  <a:pt x="32908" y="32908"/>
                </a:lnTo>
                <a:lnTo>
                  <a:pt x="8828" y="68633"/>
                </a:lnTo>
                <a:lnTo>
                  <a:pt x="0" y="112394"/>
                </a:lnTo>
                <a:lnTo>
                  <a:pt x="0" y="1011555"/>
                </a:lnTo>
                <a:lnTo>
                  <a:pt x="8828" y="1055336"/>
                </a:lnTo>
                <a:lnTo>
                  <a:pt x="32908" y="1091104"/>
                </a:lnTo>
                <a:lnTo>
                  <a:pt x="68633" y="1115228"/>
                </a:lnTo>
                <a:lnTo>
                  <a:pt x="112395" y="1124077"/>
                </a:lnTo>
                <a:lnTo>
                  <a:pt x="2157603" y="1124077"/>
                </a:lnTo>
                <a:lnTo>
                  <a:pt x="2201310" y="1115228"/>
                </a:lnTo>
                <a:lnTo>
                  <a:pt x="2237041" y="1091104"/>
                </a:lnTo>
                <a:lnTo>
                  <a:pt x="2261151" y="1055336"/>
                </a:lnTo>
                <a:lnTo>
                  <a:pt x="2269998" y="1011555"/>
                </a:lnTo>
                <a:lnTo>
                  <a:pt x="2269998" y="112394"/>
                </a:lnTo>
                <a:lnTo>
                  <a:pt x="2261151" y="68633"/>
                </a:lnTo>
                <a:lnTo>
                  <a:pt x="2237041" y="32908"/>
                </a:lnTo>
                <a:lnTo>
                  <a:pt x="2201310" y="8828"/>
                </a:lnTo>
                <a:lnTo>
                  <a:pt x="215760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60591" y="2143759"/>
            <a:ext cx="1980564" cy="9518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1905" algn="ctr">
              <a:lnSpc>
                <a:spcPct val="91900"/>
              </a:lnSpc>
              <a:spcBef>
                <a:spcPts val="220"/>
              </a:spcBef>
            </a:pP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Составление </a:t>
            </a:r>
            <a:r>
              <a:rPr sz="1300" b="1" spc="-30" dirty="0">
                <a:solidFill>
                  <a:srgbClr val="FFFFFF"/>
                </a:solidFill>
                <a:latin typeface="Tahoma"/>
                <a:cs typeface="Tahoma"/>
              </a:rPr>
              <a:t>перечня </a:t>
            </a:r>
            <a:r>
              <a:rPr sz="1300" b="1" spc="-25" dirty="0">
                <a:solidFill>
                  <a:srgbClr val="FFFFFF"/>
                </a:solidFill>
                <a:latin typeface="Tahoma"/>
                <a:cs typeface="Tahoma"/>
              </a:rPr>
              <a:t> специального 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оборудования</a:t>
            </a:r>
            <a:r>
              <a:rPr sz="13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90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3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допобразования </a:t>
            </a:r>
            <a:r>
              <a:rPr sz="1300" b="1" spc="5" dirty="0">
                <a:solidFill>
                  <a:srgbClr val="FFFFFF"/>
                </a:solidFill>
                <a:latin typeface="Tahoma"/>
                <a:cs typeface="Tahoma"/>
              </a:rPr>
              <a:t>детей </a:t>
            </a:r>
            <a:r>
              <a:rPr sz="1300" b="1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1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FFFFFF"/>
                </a:solidFill>
                <a:latin typeface="Tahoma"/>
                <a:cs typeface="Tahoma"/>
              </a:rPr>
              <a:t>ОВЗ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3295231"/>
            <a:ext cx="1580769" cy="158076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811" y="3857696"/>
            <a:ext cx="509901" cy="5099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670"/>
                </a:lnTo>
                <a:lnTo>
                  <a:pt x="9144000" y="46167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2362" y="26923"/>
            <a:ext cx="6798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Изменени</a:t>
            </a:r>
            <a:r>
              <a:rPr spc="-75" dirty="0"/>
              <a:t>я</a:t>
            </a:r>
            <a:r>
              <a:rPr spc="-50" dirty="0"/>
              <a:t> </a:t>
            </a:r>
            <a:r>
              <a:rPr spc="-175" dirty="0"/>
              <a:t>в</a:t>
            </a:r>
            <a:r>
              <a:rPr spc="-25" dirty="0"/>
              <a:t> </a:t>
            </a:r>
            <a:r>
              <a:rPr spc="100" dirty="0"/>
              <a:t>систем</a:t>
            </a:r>
            <a:r>
              <a:rPr spc="105" dirty="0"/>
              <a:t>е</a:t>
            </a:r>
            <a:r>
              <a:rPr spc="-35" dirty="0"/>
              <a:t> </a:t>
            </a:r>
            <a:r>
              <a:rPr spc="15" dirty="0"/>
              <a:t>общег</a:t>
            </a:r>
            <a:r>
              <a:rPr spc="20" dirty="0"/>
              <a:t>о</a:t>
            </a:r>
            <a:r>
              <a:rPr spc="-25" dirty="0"/>
              <a:t> </a:t>
            </a:r>
            <a:r>
              <a:rPr spc="-30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3" y="1020660"/>
            <a:ext cx="8641080" cy="831215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40005" rIns="0" bIns="0" rtlCol="0">
            <a:spAutoFit/>
          </a:bodyPr>
          <a:lstStyle/>
          <a:p>
            <a:pPr marL="3428365" marR="946150" indent="-2477135">
              <a:lnSpc>
                <a:spcPct val="100000"/>
              </a:lnSpc>
              <a:spcBef>
                <a:spcPts val="315"/>
              </a:spcBef>
            </a:pP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Изменены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бланки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Tahoma"/>
                <a:cs typeface="Tahoma"/>
              </a:rPr>
              <a:t>аттестатов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порядок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их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заполнения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5041" y="2888995"/>
            <a:ext cx="56064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Приказ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Министерства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</a:t>
            </a:r>
            <a:r>
              <a:rPr sz="1200" i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07.10.2022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889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«О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внесении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изменений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в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Порядок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заполнения,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учета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выдачи 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аттестатов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об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основном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общем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среднем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общем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образовании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их 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дубликатов,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утвержденный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приказом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 Министерства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просвещения </a:t>
            </a:r>
            <a:r>
              <a:rPr sz="1200" i="1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Российской</a:t>
            </a:r>
            <a:r>
              <a:rPr sz="12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Федерации</a:t>
            </a:r>
            <a:r>
              <a:rPr sz="12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октября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2020</a:t>
            </a:r>
            <a:r>
              <a:rPr sz="12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12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12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546»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571775"/>
            <a:ext cx="1580769" cy="15807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0811" y="3152186"/>
            <a:ext cx="509901" cy="509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5626</Words>
  <Application>Microsoft Office PowerPoint</Application>
  <PresentationFormat>Экран (16:9)</PresentationFormat>
  <Paragraphs>870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Office Theme</vt:lpstr>
      <vt:lpstr>Изменения в системе общего  образования в 2023 году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Изменения в системе общего образования</vt:lpstr>
      <vt:lpstr>Реализация ФООП НОО, ФООП ООО,  ФООП СОО</vt:lpstr>
      <vt:lpstr>Внесение изменений Федеральный закон «Об образовании в  Российской Федерации»</vt:lpstr>
      <vt:lpstr>Порядок разработки федеральных основных общеобразовательных программ (ФООП)</vt:lpstr>
      <vt:lpstr>Презентация PowerPoint</vt:lpstr>
      <vt:lpstr>Презентация PowerPoint</vt:lpstr>
      <vt:lpstr>Презентация PowerPoint</vt:lpstr>
      <vt:lpstr>Федеральные основные  общеобразовательные программы</vt:lpstr>
      <vt:lpstr>ФООП НОО, ООО и СОО</vt:lpstr>
      <vt:lpstr>Целевой раздел</vt:lpstr>
      <vt:lpstr>Планируемые результаты освоения ФООП</vt:lpstr>
      <vt:lpstr>Требования к системе оценки результатов</vt:lpstr>
      <vt:lpstr>Система оценки достижения планируемых результатов  освоения ООП ООО в соответствии с ФООП</vt:lpstr>
      <vt:lpstr>Содержательный раздел</vt:lpstr>
      <vt:lpstr>Федеральные рабочие программы учебных предметов</vt:lpstr>
      <vt:lpstr>Программа формирования УУД</vt:lpstr>
      <vt:lpstr>Федеральная рабочая программа начального общего  образования предмета «Окружающий мир»</vt:lpstr>
      <vt:lpstr>Описание взаимосвязи УУД с содержанием учебных  предметов</vt:lpstr>
      <vt:lpstr>Описание взаимосвязи УУД с содержанием учебных  предметов</vt:lpstr>
      <vt:lpstr>Описание взаимосвязи УУД с содержанием учебных  предметов</vt:lpstr>
      <vt:lpstr>Описание взаимосвязи УУД с содержанием учебных  предметов</vt:lpstr>
      <vt:lpstr>Описание взаимосвязи УУД с содержанием учебных  предметов</vt:lpstr>
      <vt:lpstr>Описание взаимосвязи УУД с содержанием учебных  предметов</vt:lpstr>
      <vt:lpstr>Описание взаимосвязи УУД с содержанием учебных  предметов</vt:lpstr>
      <vt:lpstr>Описание взаимосвязи УУД с содержанием учебных  предметов</vt:lpstr>
      <vt:lpstr>Федеральная рабочая программа воспитания</vt:lpstr>
      <vt:lpstr>Организационный раздел</vt:lpstr>
      <vt:lpstr>ФООП НОО</vt:lpstr>
      <vt:lpstr>ФООП ООО</vt:lpstr>
      <vt:lpstr>ФООП СОО</vt:lpstr>
      <vt:lpstr>ФООП СОО</vt:lpstr>
      <vt:lpstr>Фрагмент плана внеурочной деятельности для ООП  СОО в соответствии с ФООП СОО</vt:lpstr>
      <vt:lpstr>Фрагмент плана внеурочной деятельности для ООП  СОО в соответствии с ФООП СОО</vt:lpstr>
      <vt:lpstr>Фрагмент плана внеурочной деятельности для ООП  СОО в соответствии с ФООП СОО</vt:lpstr>
      <vt:lpstr>Федеральный календарный учебный график</vt:lpstr>
      <vt:lpstr>Календарный план воспитательной работы на уровне  среднего общего образования (ФООП)</vt:lpstr>
      <vt:lpstr>Календарный план воспитательной работы на уровне  среднего общего образования (ФООП)</vt:lpstr>
      <vt:lpstr>Внесение изменений Федеральный закон «Об образовании в  Российской Федерации»</vt:lpstr>
      <vt:lpstr>Важно</vt:lpstr>
      <vt:lpstr>Важно</vt:lpstr>
      <vt:lpstr>Алгоритм действий образовательной организации</vt:lpstr>
      <vt:lpstr>Этапы деятельности образовательной организации</vt:lpstr>
      <vt:lpstr>Этапы деятельности образовательной организации</vt:lpstr>
      <vt:lpstr>Проект «Школа Минпросвещения России»</vt:lpstr>
      <vt:lpstr>Проект «Школа Минпросвещения России»</vt:lpstr>
      <vt:lpstr>Информационная поддержка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Яньков Сергей Георгиевич</dc:creator>
  <cp:lastModifiedBy>User</cp:lastModifiedBy>
  <cp:revision>1</cp:revision>
  <dcterms:created xsi:type="dcterms:W3CDTF">2023-02-16T04:25:35Z</dcterms:created>
  <dcterms:modified xsi:type="dcterms:W3CDTF">2023-03-30T13:47:10Z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2023-02-16T00:00:00Z</vt:filetime>
  </property>
</Properties>
</file>