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96" r:id="rId14"/>
    <p:sldId id="272" r:id="rId15"/>
    <p:sldId id="276" r:id="rId16"/>
    <p:sldId id="293" r:id="rId17"/>
    <p:sldId id="286" r:id="rId18"/>
    <p:sldId id="277" r:id="rId19"/>
    <p:sldId id="278" r:id="rId20"/>
    <p:sldId id="259" r:id="rId21"/>
    <p:sldId id="294" r:id="rId22"/>
    <p:sldId id="271" r:id="rId23"/>
    <p:sldId id="273" r:id="rId24"/>
    <p:sldId id="274" r:id="rId25"/>
    <p:sldId id="275" r:id="rId26"/>
    <p:sldId id="279" r:id="rId27"/>
    <p:sldId id="280" r:id="rId28"/>
    <p:sldId id="281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CE9362-9DE7-479C-ADD3-DF6CC3D6C924}">
          <p14:sldIdLst>
            <p14:sldId id="256"/>
            <p14:sldId id="295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96"/>
            <p14:sldId id="272"/>
            <p14:sldId id="276"/>
            <p14:sldId id="293"/>
            <p14:sldId id="286"/>
          </p14:sldIdLst>
        </p14:section>
        <p14:section name="Ответы" id="{B8273560-06A2-4A9B-B3C9-F9C4516850C0}">
          <p14:sldIdLst>
            <p14:sldId id="277"/>
            <p14:sldId id="278"/>
            <p14:sldId id="259"/>
            <p14:sldId id="294"/>
          </p14:sldIdLst>
        </p14:section>
        <p14:section name="Карточки к заданию 11" id="{8C2033E2-B611-4888-B7EA-148CE59C90CB}">
          <p14:sldIdLst>
            <p14:sldId id="271"/>
            <p14:sldId id="273"/>
            <p14:sldId id="274"/>
            <p14:sldId id="275"/>
          </p14:sldIdLst>
        </p14:section>
        <p14:section name="Карточки к заданию 12" id="{B2D3A0BF-A612-4F8A-96A5-0B6111B2AC4B}">
          <p14:sldIdLst>
            <p14:sldId id="279"/>
            <p14:sldId id="280"/>
            <p14:sldId id="281"/>
          </p14:sldIdLst>
        </p14:section>
        <p14:section name="Карточки для задания 17" id="{0B7AC7FE-F842-47AE-B71D-1910A877BC88}">
          <p14:sldIdLst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 snapToGrid="0">
      <p:cViewPr>
        <p:scale>
          <a:sx n="86" d="100"/>
          <a:sy n="86" d="100"/>
        </p:scale>
        <p:origin x="-456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E83B66-74F8-2790-180A-0A0C233E0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4D6BDE-2D2C-DB32-924D-94AFDE129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DFEA12-AB31-64FD-6503-E3099683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B7B52C-A339-3A62-C018-E3D8BD97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D00D5A-ECF6-3B76-E011-BFBECDEB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0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4F7F54-BCCC-E482-C831-F3758B94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F5BDA3-7B9B-B574-E378-E4C51A93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5FF6FD7-A01F-A0EE-96C0-F3DC14FC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1CBCD7-9EBB-0B21-E60F-0B8AD22A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41FA59-9621-25FF-3185-2219A2F7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3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7078B6-8DB4-5DAF-EAB2-91F1AD028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1CD3E0-2CD6-25ED-0AAE-A4757C64C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65B0CA-63B3-DF75-D741-7CA39E34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7A251B-F6D2-B268-EEB0-E918CA4B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76611E-9E40-052E-9A45-C0EC5131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0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21E50-7C0A-A37B-FABC-4E35AFD8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1C5446-694F-1565-63FA-BFF0846C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63667A-1F35-62AB-7D51-A57F36E7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396EAA-AC00-24D7-2E76-5E51FC44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FEAE3A-4F02-275C-01AA-23DAFBF0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3E558E-E58D-320F-79E0-224BD6CC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0FBCF9-35C8-641E-D87E-99F0152FC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9C56FB-B157-4C4D-CEF0-A90AE3B8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D29302-1F67-EA71-68C1-DAF7E60A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2A3431-7686-3544-84F2-DDE06EF6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2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060EA8-4513-363D-014F-F5700615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F94752-66A2-B5DC-B719-E1E2DDA7F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F75CAE-B6B3-F6A4-E139-228BA29E9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C8BEAA-44AD-7F14-4DA6-4F888F3B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2629FA-C22B-A3BD-902C-D6ABAE45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BEADFA-61C0-9476-574D-0536DD93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1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A9A6C2-42EB-7644-E608-46096353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67DFDF-EDBD-A1CB-93F1-80DD8119D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4702C2-3E45-2B80-90C2-790431966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BF5848B-DCDD-FDAD-B071-F7ADD1F67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3E1547C-DAD9-610E-77AB-F3EA46765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F358C2B-F34D-7A5B-E543-AFA2ACAD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64BF6E2-36CE-07FD-8567-A7457BE6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09A2D5F-D06E-5E94-8F6F-D6A8A5E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7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FD55A3-63A6-FA57-C069-FA213680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8DF85F9-C274-FBC8-04D2-BC8B89F1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3A0051E-29D5-491B-8020-8A2FEF45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7542E98-60CD-A26E-A7C4-AF17EFED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90115C-2E1E-03A1-8234-E0CB0DE0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B0EFC8D-B32D-6084-C21E-33FEB91D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680AD0-298C-3F03-38DA-0A2B22E4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2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4AE411-3312-E70D-AC74-704DBFF7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8D7AF7-D97B-C5C7-3D2A-92E13DAF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547E0F3-0C30-2FD9-14F5-E28E71C34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FDC613-CB9F-876D-51D0-09373D14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6D7AAA-AB1A-4C8C-5012-5A8018C0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8B723A0-BF80-ADF1-5EF2-D3440DD7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7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3BC1B-73F6-0C02-1164-353728FB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570C361-3305-E4B5-D35F-421B0FF76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255595-7D3A-E74C-BD88-333FB7BF9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AD0DB6-F748-D869-698B-E483E03E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2394D0-231E-7660-6529-153D6A4D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201392-9E81-2A7B-3814-047FCD5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9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120774-72CE-3640-9F32-1916340B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08F0E6-CD5A-9BE5-0067-BC60B3A2E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5F9D75-2F43-B57E-E683-5F5EAE6A2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8F9E0-4E41-4323-B7F8-114A83F0776B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6D286C-551B-D054-C306-698D8D188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773A68-31C4-04BA-8B12-67D61FDC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003B-2262-4FEB-8EAB-3A4BDFDE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6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4D7B4E-8B2E-E555-55EB-1151CF0AA9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902053-D368-88D8-7AE5-6AD656E35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0E7383-8690-3C4E-2666-4E44E05E0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eizvesten_-_Zvuk_nachala_igry_CHto_Gde_Kogda_samaya_vazhnaya_muzyka_iz_igry_772940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1568" y="56258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98EE4AA-4D46-5F5B-6109-7F7A1E5AD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86A521-FD80-0E26-2122-A65A4494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0EF1F88-74A7-06C1-093A-BBAA03E8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8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EA57F1D-529C-0ED3-6BC5-C8388770E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45" y="1827530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Как называются наречия и местоимения, </a:t>
            </a:r>
          </a:p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выполняющие роль союзов.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B06B854-9F28-5971-A1A4-B9165A3E6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84AF50-40EB-1A53-7498-C7EF1BBD1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E351F04-65A3-E824-FD02-B580C9A3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9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D93459B-1DD7-F60C-0C99-F19A8481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45" y="1898650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Назовите хотя бы три сочинительных союза, </a:t>
            </a:r>
          </a:p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которые используются для противопоставления.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6492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A823958-4A6D-D288-CF0B-50C8841AD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89F07E0-E386-4347-FA8B-510EC5A39F3C}"/>
              </a:ext>
            </a:extLst>
          </p:cNvPr>
          <p:cNvSpPr/>
          <p:nvPr/>
        </p:nvSpPr>
        <p:spPr>
          <a:xfrm>
            <a:off x="1300480" y="2316480"/>
            <a:ext cx="10231120" cy="322072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CE98A0-1270-97FF-03F7-DA5D7D5AC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400" y="4982389"/>
            <a:ext cx="6014720" cy="1698308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2D9F9B9-2F53-D0A2-4DF4-0280CF20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10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4D1CB88-1BA4-64CC-649D-0FB4A58C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0" y="1045210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В черном ящике находится то, с чем связано название придаточного, вид которого преобладает среди перечисленных предложений. Что в черном ящике?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BE880903-5C49-A809-BD19-B1D2402C18ED}"/>
              </a:ext>
            </a:extLst>
          </p:cNvPr>
          <p:cNvSpPr txBox="1">
            <a:spLocks/>
          </p:cNvSpPr>
          <p:nvPr/>
        </p:nvSpPr>
        <p:spPr>
          <a:xfrm>
            <a:off x="1736172" y="2453005"/>
            <a:ext cx="9911163" cy="2644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Я вернусь туда, где прошло моё детство.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Мы поднялись на холм, откуда открывался прекрасный вид на город.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Он положил документы туда, куда ему советовали.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4. </a:t>
            </a:r>
            <a:r>
              <a:rPr lang="ru-RU" dirty="0" smtClean="0">
                <a:solidFill>
                  <a:schemeClr val="tx1"/>
                </a:solidFill>
              </a:rPr>
              <a:t>В лесу, где когда-то росли сосны, теперь стояли новостройки.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5. </a:t>
            </a:r>
            <a:r>
              <a:rPr lang="ru-RU" dirty="0" smtClean="0">
                <a:solidFill>
                  <a:schemeClr val="tx1"/>
                </a:solidFill>
              </a:rPr>
              <a:t>Путники стремились попасть туда, куда вела узкая тропинка.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6. </a:t>
            </a:r>
            <a:r>
              <a:rPr lang="ru-RU" dirty="0" smtClean="0">
                <a:solidFill>
                  <a:schemeClr val="tx1"/>
                </a:solidFill>
              </a:rPr>
              <a:t>Я нашел свою книгу там, откуда её никто не ожидал забрать.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17A56CF-1299-2658-F4BA-CF6B0EAE4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5431155"/>
            <a:ext cx="5476240" cy="15328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6B51E2E-E34F-686F-9E61-55ED39486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4" y="185738"/>
            <a:ext cx="1914526" cy="1228725"/>
          </a:xfrm>
          <a:prstGeom prst="rect">
            <a:avLst/>
          </a:prstGeom>
        </p:spPr>
      </p:pic>
      <p:pic>
        <p:nvPicPr>
          <p:cNvPr id="2" name="yashik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614.1224"/>
                  <p14:fade out="150"/>
                  <p14:bmkLst>
                    <p14:bmk name="Закладка 1" time="1793.4948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674" y="6197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47ECC38-2DE7-8539-B4CE-FDE9C5605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55D928-1998-D16A-7D37-CF6500359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97FC26A-813D-9D08-18BC-5E126AEA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C0A7DD4-D25B-B0DD-2DC1-66ECE6744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45" y="1898650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Работа в команде.</a:t>
            </a:r>
          </a:p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Каждый участник получит карточку с предложениями. Необходимо посчитать количество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highlight>
                  <a:srgbClr val="808000"/>
                </a:highlight>
              </a:rPr>
              <a:t>сложноподчиненных предложений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в своей карточке. Ответом будет общее количество СПП на команду.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9DE2403-A0FB-462F-B9B6-9C825CDE6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781419-F71F-03C1-B925-4854DD00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9C543C9-1243-C6C6-9448-14C01DA8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58C5DC6-19BE-8482-9A7C-7861F58F2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45" y="1898650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Работа в команде.</a:t>
            </a:r>
          </a:p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Рассортируйте предложения по видам придаточных.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0E7383-8690-3C4E-2666-4E44E05E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BFEC853-C222-23A9-9F79-610E77A02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1E3A7B-06A0-3F3C-62AC-7811B064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4C7C590-A588-1680-5B50-5503C680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FF5A63C-0A8E-A4DD-035E-BDEC1B2AE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45" y="1329690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Командная работа</a:t>
            </a:r>
          </a:p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Каждый участник получит карточку с предложениями. </a:t>
            </a:r>
          </a:p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За 3 минуты подчеркните как можно больше грамматических основ.</a:t>
            </a:r>
          </a:p>
        </p:txBody>
      </p:sp>
    </p:spTree>
    <p:extLst>
      <p:ext uri="{BB962C8B-B14F-4D97-AF65-F5344CB8AC3E}">
        <p14:creationId xmlns:p14="http://schemas.microsoft.com/office/powerpoint/2010/main" val="42678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0D05983-9D4E-AF2A-A82A-D0A31DF32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ABAACEF-5608-6A28-A547-5BC1AE3A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75151"/>
            <a:ext cx="10714383" cy="1041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Вопрос 15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65A4BEE-E132-76BB-2AF0-ED644F704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6730" y="2057675"/>
            <a:ext cx="4303616" cy="104140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Подруга позвонила мне, чтобы напомнить о нашей встрече.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76B39BD-897A-D0AE-428C-5637CA50E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72887"/>
              </p:ext>
            </p:extLst>
          </p:nvPr>
        </p:nvGraphicFramePr>
        <p:xfrm>
          <a:off x="12787312" y="6857999"/>
          <a:ext cx="871538" cy="2194560"/>
        </p:xfrm>
        <a:graphic>
          <a:graphicData uri="http://schemas.openxmlformats.org/drawingml/2006/table">
            <a:tbl>
              <a:tblPr bandRow="1">
                <a:tableStyleId>{17292A2E-F333-43FB-9621-5CBBE7FDCDCB}</a:tableStyleId>
              </a:tblPr>
              <a:tblGrid>
                <a:gridCol w="435769">
                  <a:extLst>
                    <a:ext uri="{9D8B030D-6E8A-4147-A177-3AD203B41FA5}">
                      <a16:colId xmlns:a16="http://schemas.microsoft.com/office/drawing/2014/main" xmlns="" val="3798227264"/>
                    </a:ext>
                  </a:extLst>
                </a:gridCol>
                <a:gridCol w="435769">
                  <a:extLst>
                    <a:ext uri="{9D8B030D-6E8A-4147-A177-3AD203B41FA5}">
                      <a16:colId xmlns:a16="http://schemas.microsoft.com/office/drawing/2014/main" xmlns="" val="72197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3959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531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991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383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39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642945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41" y="5186363"/>
            <a:ext cx="7346317" cy="16716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0275" y="1643063"/>
            <a:ext cx="8501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вид придаточного в каждом предложении и впишите его название в кроссворд во вертикали. </a:t>
            </a:r>
          </a:p>
        </p:txBody>
      </p:sp>
    </p:spTree>
    <p:extLst>
      <p:ext uri="{BB962C8B-B14F-4D97-AF65-F5344CB8AC3E}">
        <p14:creationId xmlns:p14="http://schemas.microsoft.com/office/powerpoint/2010/main" val="35667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C870A66-CD47-01F9-211B-B8AD8D07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3CB55EE-E92C-9D4D-408C-AA60D705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75151"/>
            <a:ext cx="10714383" cy="10414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Ответы на вопрос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611F248-F321-E719-8B75-36AF7B36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6730" y="2057675"/>
            <a:ext cx="4303616" cy="104140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Подруга позвонила мне, чтобы напомнить о нашей встрече.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2E44E255-CDB5-4AB1-728A-2AE1CDFEF851}"/>
              </a:ext>
            </a:extLst>
          </p:cNvPr>
          <p:cNvSpPr txBox="1">
            <a:spLocks/>
          </p:cNvSpPr>
          <p:nvPr/>
        </p:nvSpPr>
        <p:spPr>
          <a:xfrm>
            <a:off x="533372" y="943609"/>
            <a:ext cx="3830955" cy="5544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обстоятельственное цели.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обстоятельственное условия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обстоятельственное причины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обстоятельственное цели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Изъяснительное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Изъяснительное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Изъяснительное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определительное.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Определительное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Определительное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Цели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Изъяснительное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Изъяснительное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Цели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Условия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Изъяснительное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Меры и степени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Времени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Изъяснительное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Причины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1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Меры и степени.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1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Определительное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1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Определительное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AutoNum type="arabicParenR"/>
            </a:pP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800" dirty="0"/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2616F8B7-1D5C-2068-AD5B-ABC020A267AF}"/>
              </a:ext>
            </a:extLst>
          </p:cNvPr>
          <p:cNvSpPr txBox="1">
            <a:spLocks/>
          </p:cNvSpPr>
          <p:nvPr/>
        </p:nvSpPr>
        <p:spPr>
          <a:xfrm>
            <a:off x="4514573" y="943609"/>
            <a:ext cx="3830955" cy="5544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Причины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Определительное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Причины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Определительное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Цели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Условия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Определительное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Изъяснительное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Времени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Причины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Изъяснительное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Времени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Следствия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Следствия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Уступки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Уступки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Условия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Сравнения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Сравнения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причины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цели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места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arenR" startAt="24"/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места</a:t>
            </a:r>
          </a:p>
          <a:p>
            <a:pPr marL="457200" indent="-457200">
              <a:spcBef>
                <a:spcPts val="0"/>
              </a:spcBef>
              <a:buAutoNum type="arabicParenR" startAt="24"/>
            </a:pP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385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4D7B4E-8B2E-E555-55EB-1151CF0AA9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902053-D368-88D8-7AE5-6AD656E35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0E7383-8690-3C4E-2666-4E44E05E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5243424-8790-683C-8404-8A1605022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FEF3C97-8EB4-3300-E70B-6B11F613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45" y="85090"/>
            <a:ext cx="3262630" cy="10414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Ответы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B1A7AE4-E2A7-3DEC-FC7B-065EBD107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170" y="1289050"/>
            <a:ext cx="10515600" cy="264445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–А) односоставное безличное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Б) односоставное определенно-личное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В) односоставное назывное        Речь идет о Евгении Онегине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4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для Онегина деревня вскоре стала такой же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скучной,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здесь с героями происходят главные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меняют их судьбы навсегда.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(когда подл + сказ),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сказ+подл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,(о которых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сказ+подл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определительное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потому что, оттого что, так как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союзные слова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а, но, однако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время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часы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– 5 (придаточное времени, остальные – условия)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ru-RU" sz="16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16A2D242-DA01-5D2D-FDE5-69D3EF8D5DB7}"/>
              </a:ext>
            </a:extLst>
          </p:cNvPr>
          <p:cNvSpPr txBox="1">
            <a:spLocks/>
          </p:cNvSpPr>
          <p:nvPr/>
        </p:nvSpPr>
        <p:spPr>
          <a:xfrm>
            <a:off x="9876790" y="5757547"/>
            <a:ext cx="567689" cy="347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>
                    <a:lumMod val="95000"/>
                  </a:schemeClr>
                </a:solidFill>
              </a:rPr>
              <a:t>16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148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0E7383-8690-3C4E-2666-4E44E05E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DC92137-84D4-52C0-1024-BF41EDFC0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ACF5E9B-7087-956B-BB00-58E60C01A7CD}"/>
              </a:ext>
            </a:extLst>
          </p:cNvPr>
          <p:cNvSpPr/>
          <p:nvPr/>
        </p:nvSpPr>
        <p:spPr>
          <a:xfrm>
            <a:off x="684254" y="1634877"/>
            <a:ext cx="11270974" cy="381882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1A5BB7C-06BE-FE75-B273-09D76795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423BF1F-9129-24E3-0B34-A76358685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130" y="1024007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Карточка участника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692230-0EE2-998B-35BC-39CE5DFFE295}"/>
              </a:ext>
            </a:extLst>
          </p:cNvPr>
          <p:cNvSpPr txBox="1"/>
          <p:nvPr/>
        </p:nvSpPr>
        <p:spPr>
          <a:xfrm>
            <a:off x="993913" y="1718636"/>
            <a:ext cx="112709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1.Улыбнитесь, и день ответит вам взаимностью.</a:t>
            </a:r>
          </a:p>
          <a:p>
            <a:r>
              <a:rPr lang="ru-RU" sz="1800" dirty="0"/>
              <a:t>2.Настоящую красоту невозможно запечатлеть при помощи фотографического объектива, потому что она слишком изменчива.</a:t>
            </a:r>
          </a:p>
          <a:p>
            <a:r>
              <a:rPr lang="ru-RU" sz="1800" dirty="0"/>
              <a:t>3.Бушует полая вода, шумит и глухо и протяжно.</a:t>
            </a:r>
          </a:p>
          <a:p>
            <a:r>
              <a:rPr lang="ru-RU" sz="1800" dirty="0"/>
              <a:t>4.Я верю, что все женщины прекрасны.</a:t>
            </a:r>
          </a:p>
          <a:p>
            <a:r>
              <a:rPr lang="ru-RU" sz="1800" dirty="0"/>
              <a:t>5.Душисто шуршал ковёр из листьев под осенним солнцем, и тишина шептала мне о вечном.</a:t>
            </a:r>
          </a:p>
          <a:p>
            <a:r>
              <a:rPr lang="ru-RU" sz="1800" dirty="0"/>
              <a:t>6.Перед сном я всегда смотрю на звёзды и гадаю, кто там живёт и как до них добраться.</a:t>
            </a:r>
          </a:p>
          <a:p>
            <a:r>
              <a:rPr lang="ru-RU" sz="1800" dirty="0"/>
              <a:t>7. Сосны гремели, море рыдало, тихо и мрачно было в саду.</a:t>
            </a:r>
          </a:p>
          <a:p>
            <a:r>
              <a:rPr lang="ru-RU" sz="1800" dirty="0"/>
              <a:t>8. Растут цветы, и радуются дети, и колосятся тучные поля.</a:t>
            </a:r>
          </a:p>
          <a:p>
            <a:r>
              <a:rPr lang="ru-RU" sz="1800" dirty="0"/>
              <a:t>9.Грустные ивы склонились к пруду, месяц плывёт над рекой.</a:t>
            </a:r>
          </a:p>
          <a:p>
            <a:r>
              <a:rPr lang="ru-RU" sz="1800" dirty="0"/>
              <a:t>10.Берёзоньку кудрявую украшали лентами и вокруг неё водили хороводы.</a:t>
            </a:r>
          </a:p>
          <a:p>
            <a:r>
              <a:rPr lang="ru-RU" sz="1800" dirty="0"/>
              <a:t>11.Я глубоко уверен в том, что вещи красноречивее всяческих речей.</a:t>
            </a:r>
          </a:p>
          <a:p>
            <a:r>
              <a:rPr lang="ru-RU" sz="1800" dirty="0"/>
              <a:t>12.Поэт ходил ногами по земле, а головою прикасался к небу.</a:t>
            </a:r>
            <a:endParaRPr lang="en-US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6F3A4F-F7AD-5041-FFBB-A4EA9973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97" y="45805"/>
            <a:ext cx="3416631" cy="1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2304837-275C-830C-9B2F-6396A3399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DB6A528-7890-D33D-60D9-D1430F65753D}"/>
              </a:ext>
            </a:extLst>
          </p:cNvPr>
          <p:cNvSpPr/>
          <p:nvPr/>
        </p:nvSpPr>
        <p:spPr>
          <a:xfrm>
            <a:off x="684254" y="1634877"/>
            <a:ext cx="11270974" cy="381882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EF4E4B5-ACA7-3959-FF67-AAB6FD24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92126F5-46B7-2918-0B87-3E40E7FF8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130" y="1024007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Карточка участника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287A26-7BD0-3038-A0CA-C8F5FC5C0B83}"/>
              </a:ext>
            </a:extLst>
          </p:cNvPr>
          <p:cNvSpPr txBox="1"/>
          <p:nvPr/>
        </p:nvSpPr>
        <p:spPr>
          <a:xfrm>
            <a:off x="993913" y="1720840"/>
            <a:ext cx="112709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1. Я иду, а ты не чувствуешь, высокая трава!</a:t>
            </a:r>
          </a:p>
          <a:p>
            <a:r>
              <a:rPr lang="ru-RU" sz="1800" dirty="0"/>
              <a:t>2. Курганы ярко зеленеют, росу приносят вечера.</a:t>
            </a:r>
          </a:p>
          <a:p>
            <a:r>
              <a:rPr lang="ru-RU" sz="1800" dirty="0"/>
              <a:t>3. Вот выплывает луна, и каждый мелкий кустик на праздник приглашён.</a:t>
            </a:r>
          </a:p>
          <a:p>
            <a:r>
              <a:rPr lang="ru-RU" sz="1800" dirty="0"/>
              <a:t>4. В небе такая луна, словно дерево спилено под корень.</a:t>
            </a:r>
          </a:p>
          <a:p>
            <a:r>
              <a:rPr lang="ru-RU" sz="1800" dirty="0"/>
              <a:t>5. Здесь медленны реки, туманны озёра.</a:t>
            </a:r>
          </a:p>
          <a:p>
            <a:r>
              <a:rPr lang="ru-RU" sz="1800" dirty="0"/>
              <a:t>6. С окрестных гор уже снега сбежали мутными ручьями на </a:t>
            </a:r>
            <a:r>
              <a:rPr lang="ru-RU" sz="1800" dirty="0" err="1"/>
              <a:t>потоплённые</a:t>
            </a:r>
            <a:r>
              <a:rPr lang="ru-RU" sz="1800" dirty="0"/>
              <a:t> луга.</a:t>
            </a:r>
          </a:p>
          <a:p>
            <a:r>
              <a:rPr lang="ru-RU" sz="1800" dirty="0"/>
              <a:t>7. Есть повсюду хорошие люди, где есть небо, земля и вода.</a:t>
            </a:r>
          </a:p>
          <a:p>
            <a:r>
              <a:rPr lang="ru-RU" sz="1800" dirty="0"/>
              <a:t>8. Тихо ночь ложится на вершины гор, и луна глядится в зеркало озёр.</a:t>
            </a:r>
          </a:p>
          <a:p>
            <a:r>
              <a:rPr lang="ru-RU" sz="1800" dirty="0"/>
              <a:t>9. Чаще капли дождевые, вихрем пыль летит с полей.</a:t>
            </a:r>
          </a:p>
          <a:p>
            <a:r>
              <a:rPr lang="ru-RU" sz="1800" dirty="0"/>
              <a:t>10. Улыбнулись сонные берёзки, растрепали шёлковые косы.</a:t>
            </a:r>
          </a:p>
          <a:p>
            <a:r>
              <a:rPr lang="ru-RU" sz="1800" dirty="0"/>
              <a:t>11. В лугах росистых, в лугах зелёных течёт речонка, что мне мила.</a:t>
            </a:r>
          </a:p>
          <a:p>
            <a:r>
              <a:rPr lang="ru-RU" sz="1800" dirty="0"/>
              <a:t>12. Улыбкой ясною природа сквозь сон встречает утро года.</a:t>
            </a:r>
            <a:endParaRPr lang="en-US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DFE271B-ED60-BF8A-7289-1D62ACDD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97" y="45805"/>
            <a:ext cx="3416631" cy="1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4FE00EC-70DF-206D-79BB-88FA98BDC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FCDCFDA-F1F2-F39F-605E-8D5B011095DB}"/>
              </a:ext>
            </a:extLst>
          </p:cNvPr>
          <p:cNvSpPr/>
          <p:nvPr/>
        </p:nvSpPr>
        <p:spPr>
          <a:xfrm>
            <a:off x="684254" y="1634877"/>
            <a:ext cx="11270974" cy="381882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D95258B-E367-3236-5E48-03246D2D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D92D6C9-FC48-2C1A-9D5C-9247F93E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130" y="1024007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Карточка участника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77C75D-8ACE-9D87-AF76-9A8669F12751}"/>
              </a:ext>
            </a:extLst>
          </p:cNvPr>
          <p:cNvSpPr txBox="1"/>
          <p:nvPr/>
        </p:nvSpPr>
        <p:spPr>
          <a:xfrm>
            <a:off x="993913" y="1718636"/>
            <a:ext cx="112709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1.Шелестят зелёные серёжки, и горят серебряные росы.</a:t>
            </a:r>
          </a:p>
          <a:p>
            <a:r>
              <a:rPr lang="ru-RU" sz="1800" dirty="0"/>
              <a:t>2.Ласковей машет  вершиною лес, солнце приветливей смотрит с небес.</a:t>
            </a:r>
          </a:p>
          <a:p>
            <a:r>
              <a:rPr lang="ru-RU" sz="1800" dirty="0"/>
              <a:t>3.И утренник пролился по земле, и душу радость наполняет.</a:t>
            </a:r>
          </a:p>
          <a:p>
            <a:r>
              <a:rPr lang="ru-RU" sz="1800" dirty="0"/>
              <a:t>4.Неприглядная дорога, да любимая навек, по которой ездил много всякий русский человек.</a:t>
            </a:r>
          </a:p>
          <a:p>
            <a:r>
              <a:rPr lang="ru-RU" sz="1800" dirty="0"/>
              <a:t>5.Что значит птицей быть, я знаю с этих пор.</a:t>
            </a:r>
          </a:p>
          <a:p>
            <a:r>
              <a:rPr lang="ru-RU" sz="1800" dirty="0"/>
              <a:t>6.Под голою сиренью вмёрзла в сугроб зелёная листва.</a:t>
            </a:r>
          </a:p>
          <a:p>
            <a:r>
              <a:rPr lang="ru-RU" sz="1800" dirty="0"/>
              <a:t>7.Скрипят расшатанные козлы, колоду пилят на дрова.</a:t>
            </a:r>
          </a:p>
          <a:p>
            <a:r>
              <a:rPr lang="ru-RU" sz="1800" dirty="0"/>
              <a:t>8.Опилки ветер собирает и поднимает в высоту.</a:t>
            </a:r>
          </a:p>
          <a:p>
            <a:r>
              <a:rPr lang="ru-RU" sz="1800" dirty="0"/>
              <a:t>9.Лишь только на запад умчался туман, урочный свой путь продолжал караван.</a:t>
            </a:r>
          </a:p>
          <a:p>
            <a:r>
              <a:rPr lang="ru-RU" sz="1800" dirty="0"/>
              <a:t>10.В тёмной чаще замолк соловей, прокатилась звезда в синеве.</a:t>
            </a:r>
          </a:p>
          <a:p>
            <a:r>
              <a:rPr lang="ru-RU" sz="1800" dirty="0"/>
              <a:t>11.Кабы в поле не цветы, поле не алело бы.</a:t>
            </a:r>
          </a:p>
          <a:p>
            <a:r>
              <a:rPr lang="ru-RU" sz="1800" dirty="0"/>
              <a:t>12.Река, распевая, несла и синие льдины, и волны, и тонкий обломок весла.</a:t>
            </a:r>
            <a:endParaRPr lang="en-US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97215B1-9D2C-95F8-4553-60266C4A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97" y="45805"/>
            <a:ext cx="3416631" cy="1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CF2EF29-1095-5007-29D1-991F8AE38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533C0BB-A324-2163-1147-C7AEEA59FAB3}"/>
              </a:ext>
            </a:extLst>
          </p:cNvPr>
          <p:cNvSpPr/>
          <p:nvPr/>
        </p:nvSpPr>
        <p:spPr>
          <a:xfrm>
            <a:off x="684254" y="1634877"/>
            <a:ext cx="11270974" cy="381882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F35B58D-F921-4F22-D809-72B61CA9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CC651E0-EE50-87C4-E062-8E818EC0E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130" y="1024007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Карточка участника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8955B4-0B6A-CAB6-A75A-EEFFDF3CD226}"/>
              </a:ext>
            </a:extLst>
          </p:cNvPr>
          <p:cNvSpPr txBox="1"/>
          <p:nvPr/>
        </p:nvSpPr>
        <p:spPr>
          <a:xfrm>
            <a:off x="993913" y="1718636"/>
            <a:ext cx="112709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1.Покуда слово сам не взвесишь, не выпускай его в полёт.</a:t>
            </a:r>
          </a:p>
          <a:p>
            <a:r>
              <a:rPr lang="ru-RU" sz="1800" dirty="0"/>
              <a:t>2.И стоит берёза в сонной тишине, и горят снежинки в золотом огне.</a:t>
            </a:r>
          </a:p>
          <a:p>
            <a:r>
              <a:rPr lang="ru-RU" sz="1800" dirty="0"/>
              <a:t>3.В поле чистом серебрится снег волнистый и рябой, светит месяц, тройка мчится по дороге столбовой.</a:t>
            </a:r>
          </a:p>
          <a:p>
            <a:r>
              <a:rPr lang="ru-RU" sz="1800" dirty="0"/>
              <a:t>4. Цепи яблонь протянулись там, где были пустыри.</a:t>
            </a:r>
          </a:p>
          <a:p>
            <a:r>
              <a:rPr lang="ru-RU" sz="1800" dirty="0"/>
              <a:t>5.Гривы инеем кудрявятся, порошит снежком в лицо.</a:t>
            </a:r>
          </a:p>
          <a:p>
            <a:r>
              <a:rPr lang="ru-RU" sz="1800" dirty="0"/>
              <a:t>6.И дождь неспешный, молодой закапал невпопад.</a:t>
            </a:r>
          </a:p>
          <a:p>
            <a:r>
              <a:rPr lang="ru-RU" sz="1800" dirty="0"/>
              <a:t>7. Мне грустно, потому что я тебя люблю.</a:t>
            </a:r>
          </a:p>
          <a:p>
            <a:r>
              <a:rPr lang="ru-RU" sz="1800" dirty="0"/>
              <a:t>8.Спи, мой малыш, я тебе колыбельную тихо сейчас пропою.</a:t>
            </a:r>
          </a:p>
          <a:p>
            <a:r>
              <a:rPr lang="ru-RU" sz="1800" dirty="0"/>
              <a:t>9.Всю ночь поют в пшенице перепёлки о том, что будет урожайный год.</a:t>
            </a:r>
          </a:p>
          <a:p>
            <a:r>
              <a:rPr lang="ru-RU" sz="1800" dirty="0"/>
              <a:t>10.Я дарю тебе ветку, что прочих милей.</a:t>
            </a:r>
          </a:p>
          <a:p>
            <a:r>
              <a:rPr lang="ru-RU" sz="1800" dirty="0"/>
              <a:t>11.Что – то слышится родное в долгой песне ямщика: то разгулье удалое, то сердечная тоска.</a:t>
            </a:r>
          </a:p>
          <a:p>
            <a:r>
              <a:rPr lang="ru-RU" sz="1800" dirty="0"/>
              <a:t>12.Месяц ясный светит хладно, грустен и ветра дальний вой.</a:t>
            </a:r>
            <a:endParaRPr lang="en-US" sz="1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17222F5-A346-C852-D7A6-4E1E22AE6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597" y="45805"/>
            <a:ext cx="3416631" cy="10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E579707-A626-4B39-15E3-3140B58D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A89B1DF-2404-FA85-654B-5B7FB6C0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885" y="-239809"/>
            <a:ext cx="10714383" cy="10414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>
                    <a:lumMod val="95000"/>
                  </a:schemeClr>
                </a:solidFill>
              </a:rPr>
              <a:t>Предложения для вопроса 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27CB80B-2D26-050C-3C63-7D035A9D2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6730" y="2057675"/>
            <a:ext cx="4303616" cy="104140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Подруга позвонила мне, чтобы напомнить о нашей встрече.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B42098D-1203-B845-3575-4ED6E532E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90286"/>
              </p:ext>
            </p:extLst>
          </p:nvPr>
        </p:nvGraphicFramePr>
        <p:xfrm>
          <a:off x="253048" y="996678"/>
          <a:ext cx="11450320" cy="5791375"/>
        </p:xfrm>
        <a:graphic>
          <a:graphicData uri="http://schemas.openxmlformats.org/drawingml/2006/table">
            <a:tbl>
              <a:tblPr bandRow="1">
                <a:tableStyleId>{17292A2E-F333-43FB-9621-5CBBE7FDCDCB}</a:tableStyleId>
              </a:tblPr>
              <a:tblGrid>
                <a:gridCol w="5725160">
                  <a:extLst>
                    <a:ext uri="{9D8B030D-6E8A-4147-A177-3AD203B41FA5}">
                      <a16:colId xmlns:a16="http://schemas.microsoft.com/office/drawing/2014/main" xmlns="" val="3798227264"/>
                    </a:ext>
                  </a:extLst>
                </a:gridCol>
                <a:gridCol w="5725160">
                  <a:extLst>
                    <a:ext uri="{9D8B030D-6E8A-4147-A177-3AD203B41FA5}">
                      <a16:colId xmlns:a16="http://schemas.microsoft.com/office/drawing/2014/main" xmlns="" val="72197585"/>
                    </a:ext>
                  </a:extLst>
                </a:gridCol>
              </a:tblGrid>
              <a:tr h="67073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13. Он аккуратно расставил на прилавке столбики из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пятицентовиков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десятицентовиков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 четвертаков, как шахматист, озабоченный тем, что следующий ход может вывести его на солнечную сторону…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19. Временами, отчаявшись, Лео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Ауфман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слонялся по улицам, издерганный, встревоженный, вздрагивающий от далеких раскатов смеха, подслушивал детские шуточки, наблюдал, что вызывало у них улыбку.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3959543"/>
                  </a:ext>
                </a:extLst>
              </a:tr>
              <a:tr h="67073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14. На третий день лета, под вечер, дедушка в очередной раз вышел из передней двери, чтобы окинуть безмятежным взглядом два пустых кольца на потолке веранды.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20. Поскольку эти хищные растения питаются в основном мелкими насекомыми, то их ещё называют насекомоядными.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531597"/>
                  </a:ext>
                </a:extLst>
              </a:tr>
              <a:tr h="67073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15. Около семи, если встать у окна гостиной, послышится скрежет стульев, отодвигаемых от столов.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21. Под землёй температура настолько высокая, что плавится даже камень.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991241"/>
                  </a:ext>
                </a:extLst>
              </a:tr>
              <a:tr h="67073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16. На следующий день никто не помнил, о чем они толковали весь вечер.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22. А содержащиеся в пище витамины и минералы, которые помогают иммунной системе бороться с инфекциями, составляют основу нашего здоровья.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383871"/>
                  </a:ext>
                </a:extLst>
              </a:tr>
              <a:tr h="67073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17. Дуглас приникал к земле так тихо и неподвижно, что взрослые забывали о его присутствии и строили планы на его и свое будущее.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23. В отдалённых районах, где на реках нет судоходства, брёвна просто сплавляют вниз по течению – вплоть до пункта назначения.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395369"/>
                  </a:ext>
                </a:extLst>
              </a:tr>
              <a:tr h="67073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18. Когда он(дедушка) проснулся в три часа дня, яркий ободряющий солнечный свет лился сквозь окна.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24. А громовые раскаты получаются оттого, что гром от разных частей длинной молнии долетает до нас с опозданием.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642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5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7218595-1632-C5A5-A77F-39CB402DC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AC01C74-5B4A-E0A7-3BB7-9275D2DB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885" y="-239809"/>
            <a:ext cx="10714383" cy="10414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>
                    <a:lumMod val="95000"/>
                  </a:schemeClr>
                </a:solidFill>
              </a:rPr>
              <a:t>Предложения для вопроса 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A6414907-7127-4166-942A-37AB6283F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6730" y="2057675"/>
            <a:ext cx="4303616" cy="104140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Подруга позвонила мне, чтобы напомнить о нашей встрече.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529092D-F583-EA61-B94A-19D6B6533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65618"/>
              </p:ext>
            </p:extLst>
          </p:nvPr>
        </p:nvGraphicFramePr>
        <p:xfrm>
          <a:off x="467360" y="801591"/>
          <a:ext cx="11450320" cy="5669280"/>
        </p:xfrm>
        <a:graphic>
          <a:graphicData uri="http://schemas.openxmlformats.org/drawingml/2006/table">
            <a:tbl>
              <a:tblPr bandRow="1">
                <a:tableStyleId>{17292A2E-F333-43FB-9621-5CBBE7FDCDCB}</a:tableStyleId>
              </a:tblPr>
              <a:tblGrid>
                <a:gridCol w="5725160">
                  <a:extLst>
                    <a:ext uri="{9D8B030D-6E8A-4147-A177-3AD203B41FA5}">
                      <a16:colId xmlns:a16="http://schemas.microsoft.com/office/drawing/2014/main" xmlns="" val="3798227264"/>
                    </a:ext>
                  </a:extLst>
                </a:gridCol>
                <a:gridCol w="5725160">
                  <a:extLst>
                    <a:ext uri="{9D8B030D-6E8A-4147-A177-3AD203B41FA5}">
                      <a16:colId xmlns:a16="http://schemas.microsoft.com/office/drawing/2014/main" xmlns="" val="72197585"/>
                    </a:ext>
                  </a:extLst>
                </a:gridCol>
              </a:tblGrid>
              <a:tr h="67073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25. Внутренняя оболочка глаза, или сетчатка, – это «фотоплёнка» и «экран», на котором фокусируется фотоснимок.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30. На самом деле это очень опасное явление, когда огромная масса горных пород на большой скорости сходит по склону.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3959543"/>
                  </a:ext>
                </a:extLst>
              </a:tr>
              <a:tr h="67073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26. Живопись, графика, скульптура и архитектура называются изобразительными искусствами, потому что их образы существуют в реальных, зримых формах.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31. До сих пор даже неясно, обладает ли морская мышь цветовым зрением.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531597"/>
                  </a:ext>
                </a:extLst>
              </a:tr>
              <a:tr h="67073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27. Древние греки словом «орхестра» называли площадку перед сценой, на которой выступали музыканты и танцоры.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32. Радикально изменилось лицо страны, когда все эти факторы, определяющие пейзаж, исчезли с лица Земли или изменили свой вид.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991241"/>
                  </a:ext>
                </a:extLst>
              </a:tr>
              <a:tr h="670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29. Чтобы лёд тяжёлой коркой не покрыл самолёт, в наше время используют специальные противообледенительные системы.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33. Однако такой способ защиты металла оказывается довольно дорогим, потому что покрытие надо периодически обновлять.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383871"/>
                  </a:ext>
                </a:extLst>
              </a:tr>
              <a:tr h="670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28. На этом фундаменте здание профессионального успеха может быть построено, если человек обладает определёнными личностными качествами, одним из таких важнейших качеств является способность понимать окружающих, чувствовать их настроение, сопереживать им.</a:t>
                      </a:r>
                    </a:p>
                    <a:p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34. Существует и другое важное различие между гласными и согласными: для согласных можно точно указать, при каком положении языка, губ и других речевых органов образуется звук, иными словами, согласные имеют вполне определённые «артикуляционные адреса»; для гласных это сделать значительно труднее.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395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81A8F1E-C636-496B-2099-BDA26F6F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A32B0FF-3978-BACC-808C-26CB096EE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885" y="-239809"/>
            <a:ext cx="10714383" cy="10414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>
                    <a:lumMod val="95000"/>
                  </a:schemeClr>
                </a:solidFill>
              </a:rPr>
              <a:t>Предложения для вопроса 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12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09C78B8-933D-02A8-5873-5DF964C2E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6730" y="2057675"/>
            <a:ext cx="4303616" cy="104140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Подруга позвонила мне, чтобы напомнить о нашей встрече.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97856C5-9188-E300-F7BF-425E293B0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54656"/>
              </p:ext>
            </p:extLst>
          </p:nvPr>
        </p:nvGraphicFramePr>
        <p:xfrm>
          <a:off x="477520" y="1055590"/>
          <a:ext cx="11450320" cy="4522248"/>
        </p:xfrm>
        <a:graphic>
          <a:graphicData uri="http://schemas.openxmlformats.org/drawingml/2006/table">
            <a:tbl>
              <a:tblPr bandRow="1">
                <a:tableStyleId>{17292A2E-F333-43FB-9621-5CBBE7FDCDCB}</a:tableStyleId>
              </a:tblPr>
              <a:tblGrid>
                <a:gridCol w="5725160">
                  <a:extLst>
                    <a:ext uri="{9D8B030D-6E8A-4147-A177-3AD203B41FA5}">
                      <a16:colId xmlns:a16="http://schemas.microsoft.com/office/drawing/2014/main" xmlns="" val="3798227264"/>
                    </a:ext>
                  </a:extLst>
                </a:gridCol>
                <a:gridCol w="5725160">
                  <a:extLst>
                    <a:ext uri="{9D8B030D-6E8A-4147-A177-3AD203B41FA5}">
                      <a16:colId xmlns:a16="http://schemas.microsoft.com/office/drawing/2014/main" xmlns="" val="72197585"/>
                    </a:ext>
                  </a:extLst>
                </a:gridCol>
              </a:tblGrid>
              <a:tr h="75370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35. Когда же решили венчать </a:t>
                      </a:r>
                      <a:r>
                        <a:rPr lang="ru-RU" sz="18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Мономаховой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шапкой на царство, её превратили в корону.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41. Звезды сияют, словно их вымыли.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3959543"/>
                  </a:ext>
                </a:extLst>
              </a:tr>
              <a:tr h="75370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 Ливни размыли дорогу, так что в город не проехать.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42. Было так тихо, как бывает только в осеннем лесу.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531597"/>
                  </a:ext>
                </a:extLst>
              </a:tr>
              <a:tr h="75370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Получить сто баллов на ОГЭ непросто, так что нужно усердно готовиться.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43. Спросить было некого, так как все уехали на дачу.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6991241"/>
                  </a:ext>
                </a:extLst>
              </a:tr>
              <a:tr h="75370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38. Мы поставили парус, хотя ветра почти не было.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44. Отец был готов отдать все, лишь бы спасти сына.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383871"/>
                  </a:ext>
                </a:extLst>
              </a:tr>
              <a:tr h="75370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39. Несмотря на сильный дождь, я пошел на встречу с друзьями.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45. Мы остановились там, где река делает крутой поворот.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395369"/>
                  </a:ext>
                </a:extLst>
              </a:tr>
              <a:tr h="75370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40. Если я приготовлю ужин, то приглашу тебя в гости.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46. Всюду, где только лес был пореже, лежали на земле тени.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642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1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599BCC0-425F-2679-2F3A-05F214368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926D548-F5CA-51DD-E6AC-D927F9841E1A}"/>
              </a:ext>
            </a:extLst>
          </p:cNvPr>
          <p:cNvSpPr/>
          <p:nvPr/>
        </p:nvSpPr>
        <p:spPr>
          <a:xfrm>
            <a:off x="1046480" y="904241"/>
            <a:ext cx="10908748" cy="564896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F67C12E-5391-EFE6-89F4-C0416F10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72" y="39526"/>
            <a:ext cx="2521448" cy="78748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8EE7922-3361-8C13-972C-B5E7C8A41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400" y="165240"/>
            <a:ext cx="4937760" cy="6108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Карточка участника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F95309-89B1-1044-4FB2-FC0F74369BD5}"/>
              </a:ext>
            </a:extLst>
          </p:cNvPr>
          <p:cNvSpPr txBox="1"/>
          <p:nvPr/>
        </p:nvSpPr>
        <p:spPr>
          <a:xfrm>
            <a:off x="1461273" y="952727"/>
            <a:ext cx="10730727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500" dirty="0"/>
              <a:t>Перед человечеством стоят глобальные проблемы: рост населения мира, социальное неравенство, проблемы использования Мирового океана и космического пространства, природных ресурсов и защиты окружающей среды. </a:t>
            </a:r>
          </a:p>
          <a:p>
            <a:pPr marL="342900" indent="-342900">
              <a:buAutoNum type="arabicPeriod"/>
            </a:pPr>
            <a:r>
              <a:rPr lang="ru-RU" sz="1500" dirty="0"/>
              <a:t>В связи с этим сотрудничество учёных различных стран призвано сыграть свою роль в решении этих проблем. </a:t>
            </a:r>
          </a:p>
          <a:p>
            <a:pPr marL="342900" indent="-342900">
              <a:buAutoNum type="arabicPeriod"/>
            </a:pPr>
            <a:r>
              <a:rPr lang="ru-RU" sz="1500" dirty="0"/>
              <a:t>Говоря о значении научных открытий и изобретений, следует помнить о возросшей ответственности учёных за будущее человечества. </a:t>
            </a:r>
          </a:p>
          <a:p>
            <a:pPr marL="342900" indent="-342900">
              <a:buAutoNum type="arabicPeriod"/>
            </a:pPr>
            <a:r>
              <a:rPr lang="ru-RU" sz="1500" dirty="0"/>
              <a:t>К сожалению, в мире существует непонимание места и роли науки, а мистические представления вытесняют целостное научное мировоззрение. </a:t>
            </a:r>
          </a:p>
          <a:p>
            <a:pPr marL="342900" indent="-342900">
              <a:buAutoNum type="arabicPeriod"/>
            </a:pPr>
            <a:r>
              <a:rPr lang="ru-RU" sz="1500" dirty="0"/>
              <a:t>Поэтому вопрос о роли науки в формировании и в выработке новых ценностей современного мира становится основным вопросом научного сообщества, системы образования, а также средств массовой информации.</a:t>
            </a:r>
          </a:p>
          <a:p>
            <a:pPr marL="342900" indent="-342900">
              <a:buAutoNum type="arabicPeriod"/>
            </a:pPr>
            <a:r>
              <a:rPr lang="ru-RU" sz="1500" dirty="0"/>
              <a:t>Японские исследователи разработали генетически модифицированный сорт риса, в который внедрён ген человека. </a:t>
            </a:r>
          </a:p>
          <a:p>
            <a:pPr marL="342900" indent="-342900">
              <a:buAutoNum type="arabicPeriod"/>
            </a:pPr>
            <a:r>
              <a:rPr lang="ru-RU" sz="1500" dirty="0"/>
              <a:t>Этот ген отвечает за продукцию одного из ферментов печени, помогающих обезвреживать опасные для человека химические соединения. </a:t>
            </a:r>
          </a:p>
          <a:p>
            <a:pPr marL="342900" indent="-342900">
              <a:buAutoNum type="arabicPeriod"/>
            </a:pPr>
            <a:r>
              <a:rPr lang="ru-RU" sz="1500" dirty="0"/>
              <a:t> Дело в том, что, по мнению учёных, в этом случае рис станет устойчивым к пестицидам и промышленным загрязнениям, попадающим в почву. </a:t>
            </a:r>
          </a:p>
          <a:p>
            <a:pPr marL="342900" indent="-342900">
              <a:buAutoNum type="arabicPeriod"/>
            </a:pPr>
            <a:r>
              <a:rPr lang="ru-RU" sz="1500" dirty="0"/>
              <a:t>Ведь человеческий фермент универсален и позволяет противостоять тринадцати различным химикатам. </a:t>
            </a:r>
          </a:p>
          <a:p>
            <a:pPr marL="342900" indent="-342900">
              <a:buAutoNum type="arabicPeriod"/>
            </a:pPr>
            <a:r>
              <a:rPr lang="ru-RU" sz="1500" dirty="0"/>
              <a:t> Обычно такого количества достаточно, чтобы подавить рост всех возможных сорняков на поле, однако эксперты предостерегают, что внедрённый ген может передаться диким сортам риса.</a:t>
            </a:r>
          </a:p>
          <a:p>
            <a:pPr marL="342900" indent="-342900">
              <a:buAutoNum type="arabicPeriod"/>
            </a:pPr>
            <a:r>
              <a:rPr lang="ru-RU" sz="1500" dirty="0"/>
              <a:t>Ещё в глубокой древности люди установили, что в воздухе свет распространяется по прямой линии. </a:t>
            </a:r>
          </a:p>
          <a:p>
            <a:pPr marL="342900" indent="-342900">
              <a:buAutoNum type="arabicPeriod"/>
            </a:pPr>
            <a:r>
              <a:rPr lang="ru-RU" sz="1500" dirty="0"/>
              <a:t>В этом можно убедиться, наблюдая за узким пучком света в запылённой комнате; точно так же прямолинейно свет распространяется в прозрачных твёрдых телах и жидкостях. </a:t>
            </a:r>
          </a:p>
          <a:p>
            <a:pPr marL="342900" indent="-342900">
              <a:buAutoNum type="arabicPeriod"/>
            </a:pPr>
            <a:r>
              <a:rPr lang="ru-RU" sz="1500" dirty="0"/>
              <a:t>На основе подобных опытных данных был сформулирован закон прямолинейного распространения света: в прозрачной однородной среде свет распространяется по прямым линиям. </a:t>
            </a:r>
          </a:p>
          <a:p>
            <a:pPr marL="342900" indent="-342900">
              <a:buAutoNum type="arabicPeriod"/>
            </a:pPr>
            <a:r>
              <a:rPr lang="ru-RU" sz="1500" dirty="0"/>
              <a:t>Собственно, само понятие «прямой» возникло, по-⁠видимому, из оптических наблюдений. </a:t>
            </a:r>
          </a:p>
          <a:p>
            <a:pPr marL="342900" indent="-342900">
              <a:buAutoNum type="arabicPeriod"/>
            </a:pPr>
            <a:r>
              <a:rPr lang="ru-RU" sz="1500" dirty="0"/>
              <a:t>Теперь, желая проверить, является ли линия прямой, мы пользуемся этим законом.</a:t>
            </a:r>
            <a:endParaRPr lang="en-US" sz="1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0D84BF-C3C4-D03A-9A99-FAEF5901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60" y="45805"/>
            <a:ext cx="2750268" cy="8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A898033-39F9-EC51-7C81-D6269E9D0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23B2771-5299-15D2-F998-FD63B64EF459}"/>
              </a:ext>
            </a:extLst>
          </p:cNvPr>
          <p:cNvSpPr/>
          <p:nvPr/>
        </p:nvSpPr>
        <p:spPr>
          <a:xfrm>
            <a:off x="1300480" y="2310938"/>
            <a:ext cx="9893993" cy="228441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05AD49-E580-E11F-45FB-96315016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5092266"/>
            <a:ext cx="7223760" cy="176573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E1B9030-D97C-4F4A-D34F-49FF6F9B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0" y="142400"/>
            <a:ext cx="3262630" cy="10414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1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DF8C06C-C522-5F44-A0AC-D9FB5A388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170" y="1039091"/>
            <a:ext cx="10515600" cy="8608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Назовите виды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предложений по наличию грамматической основы : 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4B4F9CB8-BB82-3FFA-9650-C8C918188EC9}"/>
              </a:ext>
            </a:extLst>
          </p:cNvPr>
          <p:cNvSpPr txBox="1">
            <a:spLocks/>
          </p:cNvSpPr>
          <p:nvPr/>
        </p:nvSpPr>
        <p:spPr>
          <a:xfrm>
            <a:off x="1300480" y="2604655"/>
            <a:ext cx="9658465" cy="247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     Было скучно и пусто на сердце.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    Бежал от шума городского.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    Театр, балы, рестораны.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0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AD31E2B-4472-1540-74F2-F55794B36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B6803D7-E965-21BF-136F-6D70B5889E6F}"/>
              </a:ext>
            </a:extLst>
          </p:cNvPr>
          <p:cNvSpPr/>
          <p:nvPr/>
        </p:nvSpPr>
        <p:spPr>
          <a:xfrm>
            <a:off x="1046480" y="776110"/>
            <a:ext cx="10908748" cy="577709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80870C1-EAE5-FEB8-2E18-4CC1167B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72" y="39526"/>
            <a:ext cx="2521448" cy="78748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9A3478E-7ABD-E8D9-F275-3B97B9AB4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400" y="165240"/>
            <a:ext cx="4937760" cy="6108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Карточка участника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AB138D-086C-D151-7D99-0EFC22741C57}"/>
              </a:ext>
            </a:extLst>
          </p:cNvPr>
          <p:cNvSpPr txBox="1"/>
          <p:nvPr/>
        </p:nvSpPr>
        <p:spPr>
          <a:xfrm>
            <a:off x="1575684" y="758535"/>
            <a:ext cx="10379544" cy="586314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500" dirty="0"/>
              <a:t>Морская мышь на самом деле является весьма симпатичным червём размером в несколько сантиметров. </a:t>
            </a:r>
          </a:p>
          <a:p>
            <a:pPr marL="342900" indent="-342900">
              <a:buAutoNum type="arabicPeriod"/>
            </a:pPr>
            <a:r>
              <a:rPr lang="ru-RU" sz="1500" dirty="0"/>
              <a:t> Замечательная особенность этого червя состоит в том, что его тело покрыто своего рода бахромой, содержащей  множество волосков, которые переливаются всеми цветами радуги. </a:t>
            </a:r>
          </a:p>
          <a:p>
            <a:pPr marL="342900" indent="-342900">
              <a:buAutoNum type="arabicPeriod"/>
            </a:pPr>
            <a:r>
              <a:rPr lang="ru-RU" sz="1500" dirty="0"/>
              <a:t>Здесь, так же как и в опале, игра цвета определяется дифракцией света на сложной микроструктуре, и, если поместить волоски морской мыши под электронный микроскоп, становится отчётливо видно их ячеистое строение, напоминающее пчелиные соты. </a:t>
            </a:r>
          </a:p>
          <a:p>
            <a:pPr marL="342900" indent="-342900">
              <a:buAutoNum type="arabicPeriod"/>
            </a:pPr>
            <a:r>
              <a:rPr lang="ru-RU" sz="1500" dirty="0"/>
              <a:t>Эта структура отличается удивительной упорядоченностью, а линейные размеры ячеек соизмеримы с длинами волн в диапазоне видимого света. </a:t>
            </a:r>
          </a:p>
          <a:p>
            <a:pPr marL="342900" indent="-342900">
              <a:buAutoNum type="arabicPeriod"/>
            </a:pPr>
            <a:r>
              <a:rPr lang="ru-RU" sz="1500" dirty="0"/>
              <a:t>Можно с уверенностью утверждать, что в волосках морской мыши имеется двумерная фотонная среда: из потока света, падающего на волосок перпендикулярно, отражается только красный цвет; если же свет падает наклонно, волосок       отражает то жёлтый, то зелёный, то синий цвета, и глазу он предстаёт поочерёдно во всех цветах радуги.</a:t>
            </a:r>
          </a:p>
          <a:p>
            <a:pPr marL="342900" indent="-342900">
              <a:buAutoNum type="arabicPeriod"/>
            </a:pPr>
            <a:r>
              <a:rPr lang="ru-RU" sz="1500" dirty="0"/>
              <a:t>В воздухе пахучей струёй разливался аромат недавно распустившихся цветов. </a:t>
            </a:r>
          </a:p>
          <a:p>
            <a:pPr marL="342900" indent="-342900">
              <a:buAutoNum type="arabicPeriod"/>
            </a:pPr>
            <a:r>
              <a:rPr lang="ru-RU" sz="1500" dirty="0"/>
              <a:t>Сирень, как невеста, стояла вся в белом. </a:t>
            </a:r>
          </a:p>
          <a:p>
            <a:pPr marL="342900" indent="-342900">
              <a:buAutoNum type="arabicPeriod"/>
            </a:pPr>
            <a:r>
              <a:rPr lang="ru-RU" sz="1500" dirty="0"/>
              <a:t>Подстриженные щёткой акации образовали живые зелёные стены, и в них уютно прятались крошечные садовые        диванчики и чугунные круглые столики. </a:t>
            </a:r>
          </a:p>
          <a:p>
            <a:pPr marL="342900" indent="-342900">
              <a:buAutoNum type="arabicPeriod"/>
            </a:pPr>
            <a:r>
              <a:rPr lang="ru-RU" sz="1500" dirty="0"/>
              <a:t>В этих нишах, напоминающих зелёные гнёздышки, хотелось отдохнуть. </a:t>
            </a:r>
          </a:p>
          <a:p>
            <a:pPr marL="342900" indent="-342900">
              <a:buAutoNum type="arabicPeriod"/>
            </a:pPr>
            <a:r>
              <a:rPr lang="ru-RU" sz="1500" dirty="0"/>
              <a:t>Вообще садовник хорошо знал своё дело: зимой у него расцветали камелии, а ранней весной радовали глаз тюльпаны.</a:t>
            </a:r>
          </a:p>
          <a:p>
            <a:pPr marL="342900" indent="-342900">
              <a:buAutoNum type="arabicPeriod"/>
            </a:pPr>
            <a:r>
              <a:rPr lang="ru-RU" sz="1500" dirty="0"/>
              <a:t>В мировой художественной литературе немало примеров того, как с помощью слова можно описать музыку и те сложные впечатления, которые возникают у слушателя при восприятии музыкального произведения. </a:t>
            </a:r>
          </a:p>
          <a:p>
            <a:pPr marL="342900" indent="-342900">
              <a:buAutoNum type="arabicPeriod"/>
            </a:pPr>
            <a:r>
              <a:rPr lang="ru-RU" sz="1500" dirty="0"/>
              <a:t>Одним из таких художников слова являлся Иван Сергеевич Тургенев. </a:t>
            </a:r>
          </a:p>
          <a:p>
            <a:pPr marL="342900" indent="-342900">
              <a:buAutoNum type="arabicPeriod"/>
            </a:pPr>
            <a:r>
              <a:rPr lang="ru-RU" sz="1500" dirty="0"/>
              <a:t>Музыкальность, тонкий слух и музыкальный вкус, постоянное пребывание с раннего детства в атмосфере музыки и  красоты способствовали глубокому пониманию писателем музыкального искусства и сказались на характере его творчества. </a:t>
            </a:r>
          </a:p>
          <a:p>
            <a:pPr marL="342900" indent="-342900">
              <a:buAutoNum type="arabicPeriod"/>
            </a:pPr>
            <a:r>
              <a:rPr lang="ru-RU" sz="1500" dirty="0"/>
              <a:t>Произведения Тургенева в большинстве своём связаны с музыкой. </a:t>
            </a:r>
          </a:p>
          <a:p>
            <a:pPr marL="342900" indent="-342900">
              <a:buAutoNum type="arabicPeriod"/>
            </a:pPr>
            <a:r>
              <a:rPr lang="ru-RU" sz="1500" dirty="0"/>
              <a:t>Музыка становится средством характеристики героев, выражением авторской позиции.</a:t>
            </a:r>
            <a:endParaRPr lang="en-US" sz="1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3DC64A-E7BE-6242-2FEF-A077A0834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60" y="45805"/>
            <a:ext cx="2750268" cy="8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828D67E-1C03-94F7-6323-45E60466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171B6ECC-1CCF-4BA2-0C82-A2007AB9130A}"/>
              </a:ext>
            </a:extLst>
          </p:cNvPr>
          <p:cNvSpPr/>
          <p:nvPr/>
        </p:nvSpPr>
        <p:spPr>
          <a:xfrm>
            <a:off x="1046480" y="660400"/>
            <a:ext cx="10993120" cy="614558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FE2E747-633F-303E-0DD9-4CDF5466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72" y="39526"/>
            <a:ext cx="2521448" cy="78748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A443C06-CFEF-0A3E-0532-E10D4044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400" y="165240"/>
            <a:ext cx="4937760" cy="6108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Карточка участника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5E4A96-D5D7-DCF6-06FE-C5B225CF32BD}"/>
              </a:ext>
            </a:extLst>
          </p:cNvPr>
          <p:cNvSpPr txBox="1"/>
          <p:nvPr/>
        </p:nvSpPr>
        <p:spPr>
          <a:xfrm>
            <a:off x="1374692" y="751811"/>
            <a:ext cx="10664908" cy="632480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500" dirty="0"/>
              <a:t>Соль организует работу центральной нервной системы и регулирует пищеварительную функцию организма человека, поддерживает водный и кислотно-⁠щелочной баланс. </a:t>
            </a:r>
          </a:p>
          <a:p>
            <a:pPr marL="342900" indent="-342900">
              <a:buAutoNum type="arabicPeriod"/>
            </a:pPr>
            <a:r>
              <a:rPr lang="ru-RU" sz="1500" dirty="0"/>
              <a:t>Недостаток хлорида натрия в рационе может привести к потере аппетита, повышенной утомляемости и ухудшению памяти. </a:t>
            </a:r>
          </a:p>
          <a:p>
            <a:pPr marL="342900" indent="-342900">
              <a:buAutoNum type="arabicPeriod"/>
            </a:pPr>
            <a:r>
              <a:rPr lang="ru-RU" sz="1500" dirty="0"/>
              <a:t>Впрочем, довести себя до солевого голодания достаточно сложно, так как соль содержится в некоторых овощах и фруктах, а также в хлебобулочных и мясных изделиях. </a:t>
            </a:r>
          </a:p>
          <a:p>
            <a:pPr marL="342900" indent="-342900">
              <a:buAutoNum type="arabicPeriod"/>
            </a:pPr>
            <a:r>
              <a:rPr lang="ru-RU" sz="1500" dirty="0"/>
              <a:t>Учёные подсчитали, что из готовых продуктов наш организм получает до 80 % необходимого количества соли, а в сутки организму нужно всего-⁠то 6–8 г хлорида натрия. </a:t>
            </a:r>
          </a:p>
          <a:p>
            <a:pPr marL="342900" indent="-342900">
              <a:buAutoNum type="arabicPeriod"/>
            </a:pPr>
            <a:r>
              <a:rPr lang="ru-RU" sz="1500" dirty="0"/>
              <a:t>Избыток соли увеличивает риск возникновения гипертонии, чрезмерное содержание хлорида натрия в организме вредит костной системе, поскольку он поглощает из организма кальций, необходимый для нормального функционирования костной системы.</a:t>
            </a:r>
          </a:p>
          <a:p>
            <a:pPr marL="342900" indent="-342900">
              <a:buAutoNum type="arabicPeriod"/>
            </a:pPr>
            <a:r>
              <a:rPr lang="ru-RU" sz="1500" dirty="0"/>
              <a:t>Герои Ф. М. Достоевского живут в особом измерении, нисколько не похожем на обычную жизнь обыкновенных людей. </a:t>
            </a:r>
          </a:p>
          <a:p>
            <a:pPr marL="342900" indent="-342900">
              <a:buAutoNum type="arabicPeriod"/>
            </a:pPr>
            <a:r>
              <a:rPr lang="ru-RU" sz="1500" dirty="0"/>
              <a:t>Они страдают так мучительно, что читать об этих страданиях больно. </a:t>
            </a:r>
          </a:p>
          <a:p>
            <a:pPr marL="342900" indent="-342900">
              <a:buAutoNum type="arabicPeriod"/>
            </a:pPr>
            <a:r>
              <a:rPr lang="ru-RU" sz="1500" dirty="0"/>
              <a:t>Они решают такие важные вопросы жизни и смерти, пользы и бесполезности человеческого существования, любви и долга, счастья и отчаяния, что нам, читателям, трудно представить себя на их месте. </a:t>
            </a:r>
          </a:p>
          <a:p>
            <a:pPr marL="342900" indent="-342900">
              <a:buAutoNum type="arabicPeriod"/>
            </a:pPr>
            <a:r>
              <a:rPr lang="ru-RU" sz="1500" dirty="0"/>
              <a:t>Человеческие чувства доведены у героев Достоевского до высшего напряжения: любовь и страсть, муки ревности, доброта и ненависть, детская наивность и холодное коварство, бескорыстие и расчёт, легкомыслие и тяжкая ответственность долга  — всё достигает высшего предела. </a:t>
            </a:r>
          </a:p>
          <a:p>
            <a:pPr marL="342900" indent="-342900">
              <a:buAutoNum type="arabicPeriod"/>
            </a:pPr>
            <a:r>
              <a:rPr lang="ru-RU" sz="1500" dirty="0"/>
              <a:t>Читая произведения Достоевского, мы проникаемся состраданием к героям.</a:t>
            </a:r>
          </a:p>
          <a:p>
            <a:pPr marL="342900" indent="-342900">
              <a:buAutoNum type="arabicPeriod"/>
            </a:pPr>
            <a:r>
              <a:rPr lang="ru-RU" sz="1500" dirty="0"/>
              <a:t>В истории человечества есть две формы коммуникации: устная и письменная. </a:t>
            </a:r>
          </a:p>
          <a:p>
            <a:pPr marL="342900" indent="-342900">
              <a:buAutoNum type="arabicPeriod"/>
            </a:pPr>
            <a:r>
              <a:rPr lang="ru-RU" sz="1500" dirty="0"/>
              <a:t>Сегодня с появлением Интернета, новой сферы общения, можно утверждать, что возник некий промежуточный тип коммуникации, который в каком-то смысле является письменным (визуальным), а в каком-⁠то  — устным. </a:t>
            </a:r>
          </a:p>
          <a:p>
            <a:pPr marL="342900" indent="-342900">
              <a:buAutoNum type="arabicPeriod"/>
            </a:pPr>
            <a:r>
              <a:rPr lang="ru-RU" sz="1500" dirty="0"/>
              <a:t>По способу восприятия это, без сомнения, визуальная речь, то есть воспринимаемая глазами. </a:t>
            </a:r>
          </a:p>
          <a:p>
            <a:pPr marL="342900" indent="-342900">
              <a:buAutoNum type="arabicPeriod"/>
            </a:pPr>
            <a:r>
              <a:rPr lang="ru-RU" sz="1500" dirty="0"/>
              <a:t>К тому же мы можем делать длительные паузы в процессе интернет-⁠разговора, что недопустимо во время устной беседы, так как «живой» диалог предполагает мгновенные реплики. </a:t>
            </a:r>
          </a:p>
          <a:p>
            <a:pPr marL="342900" indent="-342900">
              <a:buAutoNum type="arabicPeriod"/>
            </a:pPr>
            <a:r>
              <a:rPr lang="ru-RU" sz="1500" dirty="0"/>
              <a:t>Итак, технически это письменная речь, а вот с точки зрения структуры используемого в Интернете языка, безусловно, устная.</a:t>
            </a:r>
            <a:endParaRPr lang="en-US" sz="1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8D5F49-AEBB-9246-D8C0-D67D2235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60" y="45805"/>
            <a:ext cx="2750268" cy="8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8BD9570-C531-F2CD-38C5-C2F1C9AD0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B033712-5BAE-9A85-A033-36EEB6947441}"/>
              </a:ext>
            </a:extLst>
          </p:cNvPr>
          <p:cNvSpPr/>
          <p:nvPr/>
        </p:nvSpPr>
        <p:spPr>
          <a:xfrm>
            <a:off x="1046480" y="776110"/>
            <a:ext cx="10993120" cy="586314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D36B936-3D98-F283-A2FD-B7E3C482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72" y="39526"/>
            <a:ext cx="2521448" cy="78748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F453010-5F15-E9E7-35A1-9ABBA0BD5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8400" y="165240"/>
            <a:ext cx="4937760" cy="6108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Карточка участника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3ECF03-5DA6-4240-AE29-17A36B1E8E70}"/>
              </a:ext>
            </a:extLst>
          </p:cNvPr>
          <p:cNvSpPr txBox="1"/>
          <p:nvPr/>
        </p:nvSpPr>
        <p:spPr>
          <a:xfrm>
            <a:off x="1374692" y="827012"/>
            <a:ext cx="10664908" cy="586314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500" dirty="0"/>
              <a:t>Хотя диалог обычно противопоставляют монологу, в таком противопоставлении полюсы неравноправны. </a:t>
            </a:r>
          </a:p>
          <a:p>
            <a:pPr marL="342900" indent="-342900">
              <a:buAutoNum type="arabicPeriod"/>
            </a:pPr>
            <a:r>
              <a:rPr lang="ru-RU" sz="1500" dirty="0"/>
              <a:t>Диалог  — живая форма общения, он может длиться долго; напротив, монолог  — искусственная форма речи, обычно он длится недолго. </a:t>
            </a:r>
          </a:p>
          <a:p>
            <a:pPr marL="342900" indent="-342900">
              <a:buAutoNum type="arabicPeriod"/>
            </a:pPr>
            <a:r>
              <a:rPr lang="ru-RU" sz="1500" dirty="0"/>
              <a:t>Правда, на сцене монолог звучит более естественно, чем в жизни. </a:t>
            </a:r>
          </a:p>
          <a:p>
            <a:pPr marL="342900" indent="-342900">
              <a:buAutoNum type="arabicPeriod"/>
            </a:pPr>
            <a:r>
              <a:rPr lang="ru-RU" sz="1500" dirty="0"/>
              <a:t>Это объясняется тем, что, во-⁠первых, сценический монолог предполагает фоном всю пьесу и, во-⁠вторых, сами зрители выступают как бы в роли молчаливого собеседника актёра, произносящего монолог. </a:t>
            </a:r>
          </a:p>
          <a:p>
            <a:pPr marL="342900" indent="-342900">
              <a:buAutoNum type="arabicPeriod"/>
            </a:pPr>
            <a:r>
              <a:rPr lang="ru-RU" sz="1500" dirty="0"/>
              <a:t>И всё же известная условность монолога сохраняется и на сцене, чем объясняется его постепенное вытеснение с подмостков: в пьесах нашего времени монолог занимает гораздо более скромное место, чем раньше.</a:t>
            </a:r>
          </a:p>
          <a:p>
            <a:pPr marL="342900" indent="-342900">
              <a:buAutoNum type="arabicPeriod"/>
            </a:pPr>
            <a:r>
              <a:rPr lang="ru-RU" sz="1500" dirty="0"/>
              <a:t>Кто из нас в детстве не мечтал стать отважным путешественником, чтобы, ступив на неизведанные земли, рассказать затем соотечественникам об открытых таинственных племенах и о своих удивительных, полных романтики и риска приключениях!  </a:t>
            </a:r>
          </a:p>
          <a:p>
            <a:pPr marL="342900" indent="-342900">
              <a:buAutoNum type="arabicPeriod"/>
            </a:pPr>
            <a:r>
              <a:rPr lang="ru-RU" sz="1500" dirty="0"/>
              <a:t>Путешественник  — это первооткрыватель, своеобразный «сталкер» (если пользоваться терминологией братьев Стругацких). </a:t>
            </a:r>
          </a:p>
          <a:p>
            <a:pPr marL="342900" indent="-342900">
              <a:buAutoNum type="arabicPeriod"/>
            </a:pPr>
            <a:r>
              <a:rPr lang="ru-RU" sz="1500" dirty="0"/>
              <a:t>Популяризируя новые маршруты, под иным углом показывая старые, он прокладывает путь своим современникам. </a:t>
            </a:r>
          </a:p>
          <a:p>
            <a:pPr marL="342900" indent="-342900">
              <a:buAutoNum type="arabicPeriod"/>
            </a:pPr>
            <a:r>
              <a:rPr lang="ru-RU" sz="1500" dirty="0"/>
              <a:t>Это нам демонстрирует лишь одну из задач путешественника. </a:t>
            </a:r>
          </a:p>
          <a:p>
            <a:pPr marL="342900" indent="-342900">
              <a:buAutoNum type="arabicPeriod"/>
            </a:pPr>
            <a:r>
              <a:rPr lang="ru-RU" sz="1500" dirty="0"/>
              <a:t>Только спустя много лет я уяснил для себя совершенно определённо: путешествие  — это не только романтика, но и тяжёлое испытание не столько сил, сколько духа.</a:t>
            </a:r>
          </a:p>
          <a:p>
            <a:pPr marL="342900" indent="-342900">
              <a:buAutoNum type="arabicPeriod"/>
            </a:pPr>
            <a:r>
              <a:rPr lang="ru-RU" sz="1500" dirty="0"/>
              <a:t>Географическая карта не раз служила подсказкой при выборе имени для вновь открытых химических элементов. </a:t>
            </a:r>
          </a:p>
          <a:p>
            <a:pPr marL="342900" indent="-342900">
              <a:buAutoNum type="arabicPeriod"/>
            </a:pPr>
            <a:r>
              <a:rPr lang="ru-RU" sz="1500" dirty="0"/>
              <a:t>Но могло быть и по-⁠другому. </a:t>
            </a:r>
          </a:p>
          <a:p>
            <a:pPr marL="342900" indent="-342900">
              <a:buAutoNum type="arabicPeriod"/>
            </a:pPr>
            <a:r>
              <a:rPr lang="ru-RU" sz="1500" dirty="0"/>
              <a:t>В XVI веке испанский капитан Себастьян Кабот, плывя вверх по течению реки в Южной Америке, был поражён количеством серебра, которое было у местных индейцев, живших по берегам реки, и решил назвать её Ла-⁠Платой, то есть серебряной (по-⁠</a:t>
            </a:r>
            <a:r>
              <a:rPr lang="ru-RU" sz="1500" dirty="0" err="1"/>
              <a:t>испански</a:t>
            </a:r>
            <a:r>
              <a:rPr lang="ru-RU" sz="1500" dirty="0"/>
              <a:t> «плата»  — серебро). </a:t>
            </a:r>
          </a:p>
          <a:p>
            <a:pPr marL="342900" indent="-342900">
              <a:buAutoNum type="arabicPeriod"/>
            </a:pPr>
            <a:r>
              <a:rPr lang="ru-RU" sz="1500" dirty="0"/>
              <a:t>Отсюда впоследствии произошло и название всей страны. </a:t>
            </a:r>
          </a:p>
          <a:p>
            <a:pPr marL="342900" indent="-342900">
              <a:buAutoNum type="arabicPeriod"/>
            </a:pPr>
            <a:r>
              <a:rPr lang="ru-RU" sz="1500" dirty="0"/>
              <a:t> Однако в начале XIX века владычество Испании кончилось, и, чтобы не вспоминать об этом печальном периоде, жители страны латинизировали её название; так на географических картах появилось слово «Аргентина».</a:t>
            </a:r>
            <a:endParaRPr lang="en-US" sz="1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4351A5-9050-964C-9682-24099327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60" y="45805"/>
            <a:ext cx="2750268" cy="8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DCDB954-7149-713D-A601-08F4CAB9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10C9D3F-B0D6-0D9D-C107-2608B81D8E34}"/>
              </a:ext>
            </a:extLst>
          </p:cNvPr>
          <p:cNvSpPr/>
          <p:nvPr/>
        </p:nvSpPr>
        <p:spPr>
          <a:xfrm>
            <a:off x="236772" y="605070"/>
            <a:ext cx="11718456" cy="620712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06289D6-2849-1F72-6619-AE97F0F2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72" y="-68306"/>
            <a:ext cx="2521448" cy="78748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E0B8F9A-031D-62C0-8DE1-F01A75E8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8560" y="45804"/>
            <a:ext cx="4937760" cy="6108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Карточка участника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9452D2-2CF8-626A-C2C2-0DB60596A25F}"/>
              </a:ext>
            </a:extLst>
          </p:cNvPr>
          <p:cNvSpPr txBox="1"/>
          <p:nvPr/>
        </p:nvSpPr>
        <p:spPr>
          <a:xfrm>
            <a:off x="863600" y="605069"/>
            <a:ext cx="11206480" cy="655564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500" dirty="0"/>
              <a:t>Давно уже было замечено, что некоторые слова своими звуками как бы изображают то, что называют. </a:t>
            </a:r>
          </a:p>
          <a:p>
            <a:pPr marL="342900" indent="-342900">
              <a:buAutoNum type="arabicPeriod"/>
            </a:pPr>
            <a:r>
              <a:rPr lang="ru-RU" sz="1500" dirty="0"/>
              <a:t>Все эти звуки можно разделить на высокие и низкие. </a:t>
            </a:r>
          </a:p>
          <a:p>
            <a:pPr marL="342900" indent="-342900">
              <a:buAutoNum type="arabicPeriod"/>
            </a:pPr>
            <a:r>
              <a:rPr lang="ru-RU" sz="1500" dirty="0"/>
              <a:t>Исследования в области звукового символизма показали, что высокие звуки у большинства говорящих вызывают ощущение светлого, а низкие  — тёмного; например, такие слова, как свет, жизнь, день, солнце, состоят преимущественно из высоких, а слова омут, боль, шум, кровь, мрак, оковы  — из низких звуков. </a:t>
            </a:r>
          </a:p>
          <a:p>
            <a:pPr marL="342900" indent="-342900">
              <a:buAutoNum type="arabicPeriod"/>
            </a:pPr>
            <a:r>
              <a:rPr lang="ru-RU" sz="1500" dirty="0"/>
              <a:t> Этим свойством звука  — вызывать у большинства людей одинаковые ощущения и образные представления  — издавна интуитивно пользовались поэты. </a:t>
            </a:r>
          </a:p>
          <a:p>
            <a:pPr marL="342900" indent="-342900">
              <a:buAutoNum type="arabicPeriod"/>
            </a:pPr>
            <a:r>
              <a:rPr lang="ru-RU" sz="1500" dirty="0"/>
              <a:t>В то время как в обычной, нейтральной русской речи низкие и высокие, мягкие и твёрдые звуки встречаются примерно с одинаковой частотой, в поэтических текстах это равновесие нередко сознательно нарушается.</a:t>
            </a:r>
          </a:p>
          <a:p>
            <a:pPr marL="342900" indent="-342900">
              <a:buAutoNum type="arabicPeriod"/>
            </a:pPr>
            <a:r>
              <a:rPr lang="ru-RU" sz="1500" dirty="0"/>
              <a:t>В научной деятельности перед человеком стоят две основные задачи: добыть новое знание о мире и сделать это знание достоянием общества. </a:t>
            </a:r>
          </a:p>
          <a:p>
            <a:pPr marL="342900" indent="-342900">
              <a:buAutoNum type="arabicPeriod"/>
            </a:pPr>
            <a:r>
              <a:rPr lang="ru-RU" sz="1500" dirty="0"/>
              <a:t>Соответственно, выделяются и два этапа в научной деятельности человека: этап совершения открытия и этап оформления открытия, когда возникает необходимость в речевом оформлении нового знания. </a:t>
            </a:r>
          </a:p>
          <a:p>
            <a:pPr marL="342900" indent="-342900">
              <a:buAutoNum type="arabicPeriod"/>
            </a:pPr>
            <a:r>
              <a:rPr lang="ru-RU" sz="1500" dirty="0"/>
              <a:t>Поэтому закономерно, что исконной формой существования научной речи стала письменная форма. </a:t>
            </a:r>
          </a:p>
          <a:p>
            <a:pPr marL="342900" indent="-342900">
              <a:buAutoNum type="arabicPeriod"/>
            </a:pPr>
            <a:r>
              <a:rPr lang="ru-RU" sz="1500" dirty="0"/>
              <a:t>Во-⁠первых, письменная форма долговременно фиксирует информацию; во-⁠вторых, она более удобна для обнаружения неточностей и логических нарушений; наконец, она не только даёт адресату возможность устанавливать свой личный темп восприятия, но и позволяет многократно обращаться к информации: это также очень важно в научной работе. </a:t>
            </a:r>
          </a:p>
          <a:p>
            <a:pPr marL="342900" indent="-342900">
              <a:buAutoNum type="arabicPeriod"/>
            </a:pPr>
            <a:r>
              <a:rPr lang="ru-RU" sz="1500" dirty="0"/>
              <a:t>Устная форма всё-⁠таки часто используется в научном общении, но она вторична: научное произведение сначала пишут, а потом воспроизводят в устной речи.</a:t>
            </a:r>
          </a:p>
          <a:p>
            <a:pPr marL="342900" indent="-342900">
              <a:buAutoNum type="arabicPeriod"/>
            </a:pPr>
            <a:r>
              <a:rPr lang="ru-RU" sz="1500" dirty="0"/>
              <a:t>Проводя научные исследования, Леонардо да Винчи особое внимание уделял механике. </a:t>
            </a:r>
          </a:p>
          <a:p>
            <a:pPr marL="342900" indent="-342900">
              <a:buAutoNum type="arabicPeriod"/>
            </a:pPr>
            <a:r>
              <a:rPr lang="ru-RU" sz="1500" dirty="0"/>
              <a:t>Он экспериментально определил коэффициенты трения и пришёл к идее шарикового подшипника. </a:t>
            </a:r>
          </a:p>
          <a:p>
            <a:pPr marL="342900" indent="-342900">
              <a:buAutoNum type="arabicPeriod"/>
            </a:pPr>
            <a:r>
              <a:rPr lang="ru-RU" sz="1500" dirty="0"/>
              <a:t>В его эскизах представлены весьма сложные и разнообразные варианты зубчатых передач, которые до сих пор применяются в недорогих устройствах, например в механических будильниках. </a:t>
            </a:r>
          </a:p>
          <a:p>
            <a:pPr marL="342900" indent="-342900">
              <a:buAutoNum type="arabicPeriod"/>
            </a:pPr>
            <a:r>
              <a:rPr lang="ru-RU" sz="1500" dirty="0"/>
              <a:t>Кроме того, Леонардо начертил эскизы устройств для преобразования вращательного движения в поступательное и придумал роликовую цепь, которая и сегодня применяется в велосипедах, мотоциклах и множестве других механизмов. </a:t>
            </a:r>
          </a:p>
          <a:p>
            <a:pPr marL="342900" indent="-342900">
              <a:buAutoNum type="arabicPeriod"/>
            </a:pPr>
            <a:r>
              <a:rPr lang="ru-RU" sz="1500" dirty="0"/>
              <a:t>Конструирование сложных машин и их элементов привело Леонардо к созданию основ теории передаточных механизмов: пространственных и плоских зубчатых сцеплений, передач с гибкими звеньями и с переменными скоростями вращения.</a:t>
            </a:r>
            <a:endParaRPr lang="en-US" sz="1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059D51-1070-810A-5AEE-90256BF39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60" y="45805"/>
            <a:ext cx="2750268" cy="8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22CD372-343F-75DA-2448-83B219DEF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BDBF2E2-62EB-86A1-6731-A17B1297FECA}"/>
              </a:ext>
            </a:extLst>
          </p:cNvPr>
          <p:cNvSpPr/>
          <p:nvPr/>
        </p:nvSpPr>
        <p:spPr>
          <a:xfrm>
            <a:off x="457200" y="682223"/>
            <a:ext cx="11498028" cy="564832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86C3BA4-C7B4-1031-2234-489B85AB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72" y="-68306"/>
            <a:ext cx="2521448" cy="78748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Вопрос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0D64EA2-142B-3DC4-0191-2589A33DF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8560" y="45804"/>
            <a:ext cx="4937760" cy="61087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Карточка участника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6102A1-2E1E-C2A3-4535-50AE12C41DD2}"/>
              </a:ext>
            </a:extLst>
          </p:cNvPr>
          <p:cNvSpPr txBox="1"/>
          <p:nvPr/>
        </p:nvSpPr>
        <p:spPr>
          <a:xfrm>
            <a:off x="883920" y="805647"/>
            <a:ext cx="10942320" cy="540147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500" dirty="0"/>
              <a:t>Цвет пламени зависит от того, какие элементы в нём «сгорают». </a:t>
            </a:r>
          </a:p>
          <a:p>
            <a:pPr marL="342900" indent="-342900">
              <a:buAutoNum type="arabicPeriod"/>
            </a:pPr>
            <a:r>
              <a:rPr lang="ru-RU" sz="1500" dirty="0"/>
              <a:t>Высокая температура пламени даёт возможность атомам перескакивать на некоторое время в более высокие энергетические состояния, а потом, возвращаясь в исходное состояние, излучать свет определённой частоты, которая соответствует структуре электронных оболочек данного элемента. </a:t>
            </a:r>
          </a:p>
          <a:p>
            <a:pPr marL="342900" indent="-342900">
              <a:buAutoNum type="arabicPeriod"/>
            </a:pPr>
            <a:r>
              <a:rPr lang="ru-RU" sz="1500" dirty="0"/>
              <a:t>Газовая горелка горит голубым пламенем из-⁠за наличия угарного газа. </a:t>
            </a:r>
          </a:p>
          <a:p>
            <a:pPr marL="342900" indent="-342900">
              <a:buAutoNum type="arabicPeriod"/>
            </a:pPr>
            <a:r>
              <a:rPr lang="ru-RU" sz="1500" dirty="0"/>
              <a:t>Жёлто-⁠оранжевое пламя спички объясняют наличием солей натрия в древесине. </a:t>
            </a:r>
          </a:p>
          <a:p>
            <a:pPr marL="342900" indent="-342900">
              <a:buAutoNum type="arabicPeriod"/>
            </a:pPr>
            <a:r>
              <a:rPr lang="ru-RU" sz="1500" dirty="0"/>
              <a:t>А если вы захотите сделать пламя газовой горелки жёлтым, посыпьте его обычной солью.</a:t>
            </a:r>
          </a:p>
          <a:p>
            <a:pPr marL="342900" indent="-342900">
              <a:buAutoNum type="arabicPeriod"/>
            </a:pPr>
            <a:r>
              <a:rPr lang="ru-RU" sz="1500" dirty="0"/>
              <a:t>Планета Земля неповторима, несмотря на то что существует множество других планет. </a:t>
            </a:r>
          </a:p>
          <a:p>
            <a:pPr marL="342900" indent="-342900">
              <a:buAutoNum type="arabicPeriod"/>
            </a:pPr>
            <a:r>
              <a:rPr lang="ru-RU" sz="1500" dirty="0"/>
              <a:t>Уникальность Земли заключается прежде всего в том, что на ней живём мы, разумные люди, появление которых считается вершиной эволюции. </a:t>
            </a:r>
          </a:p>
          <a:p>
            <a:pPr marL="342900" indent="-342900">
              <a:buAutoNum type="arabicPeriod"/>
            </a:pPr>
            <a:r>
              <a:rPr lang="ru-RU" sz="1500" dirty="0"/>
              <a:t>Сама же проблема возникновения жизни до сих пор не решена. </a:t>
            </a:r>
          </a:p>
          <a:p>
            <a:pPr marL="342900" indent="-342900">
              <a:buAutoNum type="arabicPeriod"/>
            </a:pPr>
            <a:r>
              <a:rPr lang="ru-RU" sz="1500" dirty="0"/>
              <a:t>Следы жизни были обнаружены в горных породах, возраст которых  — около миллиарда лет, то есть около миллиарда лет назад жизнь на планете уже существовала, имелись атмосфера и гидросфера. </a:t>
            </a:r>
          </a:p>
          <a:p>
            <a:pPr marL="342900" indent="-342900">
              <a:buAutoNum type="arabicPeriod"/>
            </a:pPr>
            <a:r>
              <a:rPr lang="ru-RU" sz="1500" dirty="0"/>
              <a:t> А вот близкие наши «родственники», другие планеты земной группы  — Меркурий, Венера и Марс  — хотя и похожи на планету Земля, но, в отличие от неё, безжизненны.</a:t>
            </a:r>
          </a:p>
          <a:p>
            <a:pPr marL="342900" indent="-342900">
              <a:buAutoNum type="arabicPeriod"/>
            </a:pPr>
            <a:r>
              <a:rPr lang="ru-RU" sz="1500" dirty="0"/>
              <a:t>Известно, что сегодня в исследованиях учёных по-⁠разному определяется место грамматики в обучении языку. </a:t>
            </a:r>
          </a:p>
          <a:p>
            <a:pPr marL="342900" indent="-342900">
              <a:buAutoNum type="arabicPeriod"/>
            </a:pPr>
            <a:r>
              <a:rPr lang="ru-RU" sz="1500" dirty="0"/>
              <a:t>В одних ей отводится главное место, требуется заучивание правил и постоянная тренировка в образовании форм; в других больше внимания уделяется употреблению речевых образцов, а грамматическим явлениям отводится второе место: правила не надо учить, достаточно практиковаться в анализе образцовых текстов. </a:t>
            </a:r>
          </a:p>
          <a:p>
            <a:pPr marL="342900" indent="-342900">
              <a:buAutoNum type="arabicPeriod"/>
            </a:pPr>
            <a:r>
              <a:rPr lang="ru-RU" sz="1500" dirty="0"/>
              <a:t>Как же современная школа относится к данной проблеме? </a:t>
            </a:r>
          </a:p>
          <a:p>
            <a:pPr marL="342900" indent="-342900">
              <a:buAutoNum type="arabicPeriod"/>
            </a:pPr>
            <a:r>
              <a:rPr lang="ru-RU" sz="1500" dirty="0"/>
              <a:t>Во-⁠первых, роль грамматики не занижается, но и не преувеличивается; во-⁠вторых, к грамматическим явлениям подходят с позиции понимания сущности языка: язык  — речь  — коммуникация. </a:t>
            </a:r>
          </a:p>
          <a:p>
            <a:pPr marL="342900" indent="-342900">
              <a:buAutoNum type="arabicPeriod"/>
            </a:pPr>
            <a:r>
              <a:rPr lang="ru-RU" sz="1500" dirty="0"/>
              <a:t>Из этого вытекает необходимость анализа не только структуры грамматических единиц, но и функционирования их в речи.</a:t>
            </a:r>
            <a:endParaRPr lang="en-US" sz="15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E0F423-7B6D-D250-6D5D-00094A91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60" y="45805"/>
            <a:ext cx="2750268" cy="8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FC46942-D115-0E00-26B9-F530C571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29BA68AA-BF86-B874-D539-680C9C07EC5B}"/>
              </a:ext>
            </a:extLst>
          </p:cNvPr>
          <p:cNvSpPr/>
          <p:nvPr/>
        </p:nvSpPr>
        <p:spPr>
          <a:xfrm>
            <a:off x="1300480" y="2357120"/>
            <a:ext cx="10092856" cy="235553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7A6D23-0D75-DF4A-71AC-76E927779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75915A4-A110-494F-EA7D-17E42963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3EBCFB7-4BCA-B5C7-AFBA-D048A0DEB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9108" y="1215073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Назовите количество простых предложений </a:t>
            </a:r>
          </a:p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в составе сложного: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E1808ACB-037C-FC62-EB21-11D37DBD93E1}"/>
              </a:ext>
            </a:extLst>
          </p:cNvPr>
          <p:cNvSpPr txBox="1">
            <a:spLocks/>
          </p:cNvSpPr>
          <p:nvPr/>
        </p:nvSpPr>
        <p:spPr>
          <a:xfrm>
            <a:off x="1548130" y="2428240"/>
            <a:ext cx="9729470" cy="2644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Онегин холодно отвергает искреннюю любовь Татьяны, но позже, когда видит девушку через несколько лет, сам влюбляется, однако его запоздалое чувство уже не может быть взаимным.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607B5BE-08AD-A3E8-22AE-A2F5AEC95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544D734-F709-2047-08DF-C676EFD1E0D1}"/>
              </a:ext>
            </a:extLst>
          </p:cNvPr>
          <p:cNvSpPr/>
          <p:nvPr/>
        </p:nvSpPr>
        <p:spPr>
          <a:xfrm>
            <a:off x="1300480" y="2357120"/>
            <a:ext cx="10092856" cy="157757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F7B394-63BE-DB8C-0C9B-062E63F0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E9242A6-5F91-D229-1140-96F8098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3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69F6DD6-40EA-D102-94B7-03C416BF8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9108" y="1215073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Сколько запятых в этом предложении: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8EF98397-F969-B2F3-D6FB-37E60C894450}"/>
              </a:ext>
            </a:extLst>
          </p:cNvPr>
          <p:cNvSpPr txBox="1">
            <a:spLocks/>
          </p:cNvSpPr>
          <p:nvPr/>
        </p:nvSpPr>
        <p:spPr>
          <a:xfrm>
            <a:off x="1548130" y="2428241"/>
            <a:ext cx="9729470" cy="2046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По её лицу легко читались все эмоции но никогда не бродил задумчивый взгляд определяя настроение  девушки.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C48E88C-29F0-1F1B-FF46-292A0D8C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9984964-8396-FD50-E150-7421EDFEC43F}"/>
              </a:ext>
            </a:extLst>
          </p:cNvPr>
          <p:cNvSpPr/>
          <p:nvPr/>
        </p:nvSpPr>
        <p:spPr>
          <a:xfrm>
            <a:off x="1288473" y="2357120"/>
            <a:ext cx="10104863" cy="202184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Хотя для Онегина деревня вскоре стала такой же </a:t>
            </a:r>
            <a:r>
              <a:rPr lang="ru-RU" sz="3200" dirty="0" smtClean="0">
                <a:solidFill>
                  <a:schemeClr val="tx1"/>
                </a:solidFill>
              </a:rPr>
              <a:t>скучной </a:t>
            </a:r>
            <a:r>
              <a:rPr lang="ru-RU" sz="3200" dirty="0">
                <a:solidFill>
                  <a:schemeClr val="tx1"/>
                </a:solidFill>
              </a:rPr>
              <a:t>как и </a:t>
            </a:r>
            <a:r>
              <a:rPr lang="ru-RU" sz="3200" dirty="0" smtClean="0">
                <a:solidFill>
                  <a:schemeClr val="tx1"/>
                </a:solidFill>
              </a:rPr>
              <a:t>Петербург </a:t>
            </a:r>
            <a:r>
              <a:rPr lang="ru-RU" sz="3200" dirty="0">
                <a:solidFill>
                  <a:schemeClr val="tx1"/>
                </a:solidFill>
              </a:rPr>
              <a:t>именно </a:t>
            </a:r>
            <a:r>
              <a:rPr lang="ru-RU" sz="3200" dirty="0" smtClean="0">
                <a:solidFill>
                  <a:schemeClr val="tx1"/>
                </a:solidFill>
              </a:rPr>
              <a:t>здесь с </a:t>
            </a:r>
            <a:r>
              <a:rPr lang="ru-RU" sz="3200" dirty="0">
                <a:solidFill>
                  <a:schemeClr val="tx1"/>
                </a:solidFill>
              </a:rPr>
              <a:t>героями происходят главные </a:t>
            </a:r>
            <a:r>
              <a:rPr lang="ru-RU" sz="3200" dirty="0" smtClean="0">
                <a:solidFill>
                  <a:schemeClr val="tx1"/>
                </a:solidFill>
              </a:rPr>
              <a:t>события </a:t>
            </a:r>
            <a:r>
              <a:rPr lang="ru-RU" sz="3200" dirty="0">
                <a:solidFill>
                  <a:schemeClr val="tx1"/>
                </a:solidFill>
              </a:rPr>
              <a:t>которые меняют их судьбы навсегда.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CEAD40-1EB2-4E74-A244-DA7A4043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9C1168C-B9BD-FC28-9DD8-39F74243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6EEB940-9551-1256-0D17-6380B078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9108" y="1215073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Расставьте знаки препинания: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3804B5D9-1B87-E75A-F283-40D4E79BE52B}"/>
              </a:ext>
            </a:extLst>
          </p:cNvPr>
          <p:cNvSpPr txBox="1">
            <a:spLocks/>
          </p:cNvSpPr>
          <p:nvPr/>
        </p:nvSpPr>
        <p:spPr>
          <a:xfrm>
            <a:off x="1548130" y="2428240"/>
            <a:ext cx="9729470" cy="2644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3085C96-3575-1105-80AA-6F753885B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D5BA176-B327-E3D1-840F-0D0B024E5DDA}"/>
              </a:ext>
            </a:extLst>
          </p:cNvPr>
          <p:cNvSpPr/>
          <p:nvPr/>
        </p:nvSpPr>
        <p:spPr>
          <a:xfrm>
            <a:off x="1366437" y="2428240"/>
            <a:ext cx="10092856" cy="200152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D6039B-DC04-E124-8C5D-D744249A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48A3E77-A11F-EE9A-2CB1-8EE07C10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C9D8FFC-C027-A993-9A05-3267E864C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9108" y="1215073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Составьте схему предложения: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571E0F14-B735-D04F-B217-1F0B3FD0D85A}"/>
              </a:ext>
            </a:extLst>
          </p:cNvPr>
          <p:cNvSpPr txBox="1">
            <a:spLocks/>
          </p:cNvSpPr>
          <p:nvPr/>
        </p:nvSpPr>
        <p:spPr>
          <a:xfrm>
            <a:off x="1548130" y="2428240"/>
            <a:ext cx="9729470" cy="2644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Когда Евгений очутился в деревне его взору открылись те самые картины русской природы о которых писал Пушкин с такой любовью: уединенные холмы стадо и покосившаяся мельница.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E9FCB09-E372-0EDD-68D8-51A3BBB46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B9244FA1-3FF5-6776-06AE-AE15C68FED49}"/>
              </a:ext>
            </a:extLst>
          </p:cNvPr>
          <p:cNvSpPr/>
          <p:nvPr/>
        </p:nvSpPr>
        <p:spPr>
          <a:xfrm>
            <a:off x="1300480" y="2357119"/>
            <a:ext cx="10092856" cy="163298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7F748F-AF60-E66B-2610-E7FF32FE7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E222C76-AE30-69EE-9C31-8A28037A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6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186FA02-AD40-E8AC-E481-F4ECF8AE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9108" y="1215073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Назовите вид придаточного: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xmlns="" id="{D5D87966-C6A8-B811-045E-4DD5C9BC1AA0}"/>
              </a:ext>
            </a:extLst>
          </p:cNvPr>
          <p:cNvSpPr txBox="1">
            <a:spLocks/>
          </p:cNvSpPr>
          <p:nvPr/>
        </p:nvSpPr>
        <p:spPr>
          <a:xfrm>
            <a:off x="1548130" y="2428240"/>
            <a:ext cx="9729470" cy="2644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</a:rPr>
              <a:t>Владимир Ленский был юным романтиком, чьи взгляды на жизнь еще не омрачились разочарованием.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296CC6B-6AAC-F887-2D86-BD356B5C5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05240A-BF00-A016-B532-A16A59158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4801234"/>
            <a:ext cx="7345680" cy="218757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6BCE731-C176-E09C-6AEA-F60153F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30" y="85091"/>
            <a:ext cx="3262630" cy="10414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Вопрос 7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CC546A0-3239-947F-C88F-74B30FEF1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245" y="1827530"/>
            <a:ext cx="10515600" cy="6108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Назовите хотя бы три союза, используемых </a:t>
            </a:r>
          </a:p>
          <a:p>
            <a:pPr algn="ctr"/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в придаточных причины.</a:t>
            </a:r>
          </a:p>
        </p:txBody>
      </p:sp>
    </p:spTree>
    <p:extLst>
      <p:ext uri="{BB962C8B-B14F-4D97-AF65-F5344CB8AC3E}">
        <p14:creationId xmlns:p14="http://schemas.microsoft.com/office/powerpoint/2010/main" val="34245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2720</TotalTime>
  <Words>2329</Words>
  <Application>Microsoft Office PowerPoint</Application>
  <PresentationFormat>Произвольный</PresentationFormat>
  <Paragraphs>321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Презентация PowerPoint</vt:lpstr>
      <vt:lpstr>Вопрос 11</vt:lpstr>
      <vt:lpstr>Вопрос 12</vt:lpstr>
      <vt:lpstr>Презентация PowerPoint</vt:lpstr>
      <vt:lpstr>Вопрос 14</vt:lpstr>
      <vt:lpstr>Вопрос 15</vt:lpstr>
      <vt:lpstr>Ответы на вопрос 12</vt:lpstr>
      <vt:lpstr>Ответы</vt:lpstr>
      <vt:lpstr>Презентация PowerPoint</vt:lpstr>
      <vt:lpstr>Вопрос 11</vt:lpstr>
      <vt:lpstr>Вопрос 11</vt:lpstr>
      <vt:lpstr>Вопрос 11</vt:lpstr>
      <vt:lpstr>Вопрос 11</vt:lpstr>
      <vt:lpstr>Предложения для вопроса 12</vt:lpstr>
      <vt:lpstr>Предложения для вопроса 12</vt:lpstr>
      <vt:lpstr>Предложения для вопроса 12</vt:lpstr>
      <vt:lpstr>Вопрос 17</vt:lpstr>
      <vt:lpstr>Вопрос 17</vt:lpstr>
      <vt:lpstr>Вопрос 17</vt:lpstr>
      <vt:lpstr>Вопрос 17</vt:lpstr>
      <vt:lpstr>Вопрос 17</vt:lpstr>
      <vt:lpstr>Вопрос 17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Марьин</dc:creator>
  <cp:lastModifiedBy>315 каб</cp:lastModifiedBy>
  <cp:revision>39</cp:revision>
  <dcterms:created xsi:type="dcterms:W3CDTF">2026-01-14T08:51:04Z</dcterms:created>
  <dcterms:modified xsi:type="dcterms:W3CDTF">2026-01-28T11:34:20Z</dcterms:modified>
</cp:coreProperties>
</file>