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4" r:id="rId8"/>
    <p:sldId id="265" r:id="rId9"/>
    <p:sldId id="268" r:id="rId10"/>
    <p:sldId id="270" r:id="rId11"/>
    <p:sldId id="262" r:id="rId12"/>
    <p:sldId id="266" r:id="rId13"/>
    <p:sldId id="267" r:id="rId14"/>
    <p:sldId id="269" r:id="rId15"/>
    <p:sldId id="271" r:id="rId16"/>
    <p:sldId id="272" r:id="rId17"/>
    <p:sldId id="273" r:id="rId18"/>
    <p:sldId id="274" r:id="rId19"/>
    <p:sldId id="275" r:id="rId20"/>
    <p:sldId id="26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" Target="slide6.xml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slide" Target="slide7.xml"/><Relationship Id="rId4" Type="http://schemas.openxmlformats.org/officeDocument/2006/relationships/slide" Target="slide8.xml"/><Relationship Id="rId9" Type="http://schemas.openxmlformats.org/officeDocument/2006/relationships/slide" Target="slide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9"/>
          <a:stretch/>
        </p:blipFill>
        <p:spPr bwMode="auto">
          <a:xfrm>
            <a:off x="0" y="24242"/>
            <a:ext cx="9144000" cy="6833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781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00" b="60558"/>
          <a:stretch/>
        </p:blipFill>
        <p:spPr bwMode="auto">
          <a:xfrm>
            <a:off x="0" y="11113"/>
            <a:ext cx="9144000" cy="1113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52429"/>
            <a:ext cx="9143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spc="150" dirty="0" smtClean="0">
                <a:ln w="11430">
                  <a:solidFill>
                    <a:prstClr val="black"/>
                  </a:solidFill>
                </a:ln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Экономическая система в РФ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45"/>
          <a:stretch/>
        </p:blipFill>
        <p:spPr bwMode="auto">
          <a:xfrm>
            <a:off x="287523" y="1124745"/>
            <a:ext cx="8568952" cy="573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200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00" b="60558"/>
          <a:stretch/>
        </p:blipFill>
        <p:spPr bwMode="auto">
          <a:xfrm>
            <a:off x="0" y="11113"/>
            <a:ext cx="9144000" cy="1113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52429"/>
            <a:ext cx="9143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spc="150" dirty="0" smtClean="0">
                <a:ln w="11430">
                  <a:solidFill>
                    <a:prstClr val="black"/>
                  </a:solidFill>
                </a:ln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ВНИМАНИЕ! ПРОБЛЕМА!</a:t>
            </a:r>
            <a:endParaRPr lang="ru-RU" sz="20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2" r="12042"/>
          <a:stretch/>
        </p:blipFill>
        <p:spPr bwMode="auto">
          <a:xfrm>
            <a:off x="0" y="1075759"/>
            <a:ext cx="9143999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085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00" b="60558"/>
          <a:stretch/>
        </p:blipFill>
        <p:spPr bwMode="auto">
          <a:xfrm>
            <a:off x="0" y="11113"/>
            <a:ext cx="9144000" cy="1113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52429"/>
            <a:ext cx="9143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spc="150" dirty="0" smtClean="0">
                <a:ln w="11430">
                  <a:solidFill>
                    <a:prstClr val="black"/>
                  </a:solidFill>
                </a:ln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ВНИМАНИЕ! ПРОБЛЕМА!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340768"/>
            <a:ext cx="5472608" cy="52629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cap="none" spc="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</a:rPr>
              <a:t>В вашем государстве возник дефицит необходимых ресурсов. Как вы выйдете из этого положения?</a:t>
            </a:r>
            <a:endParaRPr lang="ru-RU" sz="4800" b="1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ysClr val="windowText" lastClr="0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496" y="965143"/>
            <a:ext cx="3456384" cy="586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3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00" b="60558"/>
          <a:stretch/>
        </p:blipFill>
        <p:spPr bwMode="auto">
          <a:xfrm>
            <a:off x="0" y="11113"/>
            <a:ext cx="9144000" cy="1113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52429"/>
            <a:ext cx="9143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spc="150" dirty="0" smtClean="0">
                <a:ln w="11430">
                  <a:solidFill>
                    <a:prstClr val="black"/>
                  </a:solidFill>
                </a:ln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ВНИМАНИЕ! ПРОБЛЕМА!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268760"/>
            <a:ext cx="547260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ln w="17780" cmpd="sng">
                  <a:solidFill>
                    <a:prstClr val="black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</a:rPr>
              <a:t>В вашем </a:t>
            </a:r>
            <a:r>
              <a:rPr lang="ru-RU" sz="4800" b="1" dirty="0" smtClean="0">
                <a:ln w="17780" cmpd="sng">
                  <a:solidFill>
                    <a:prstClr val="black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</a:rPr>
              <a:t>государстве повысился уровень безработицы. Какие меры вы будете предпринимать?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6442">
            <a:off x="4941713" y="2219270"/>
            <a:ext cx="4277672" cy="399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49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00" b="60558"/>
          <a:stretch/>
        </p:blipFill>
        <p:spPr bwMode="auto">
          <a:xfrm>
            <a:off x="0" y="11113"/>
            <a:ext cx="9144000" cy="1113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52429"/>
            <a:ext cx="9143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spc="150" dirty="0" smtClean="0">
                <a:ln w="11430">
                  <a:solidFill>
                    <a:prstClr val="black"/>
                  </a:solidFill>
                </a:ln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ВНИМАНИЕ! ПРОБЛЕМА!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0095" y="1700808"/>
            <a:ext cx="512399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ln w="17780" cmpd="sng">
                  <a:solidFill>
                    <a:prstClr val="black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</a:rPr>
              <a:t>В вашем </a:t>
            </a:r>
            <a:r>
              <a:rPr lang="ru-RU" sz="4400" b="1" dirty="0" smtClean="0">
                <a:ln w="17780" cmpd="sng">
                  <a:solidFill>
                    <a:prstClr val="black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</a:rPr>
              <a:t>государстве необходимо увеличить государственный бюджет. Как поступить?</a:t>
            </a:r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846992"/>
            <a:ext cx="4634863" cy="4462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24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00" b="60558"/>
          <a:stretch/>
        </p:blipFill>
        <p:spPr bwMode="auto">
          <a:xfrm>
            <a:off x="0" y="11113"/>
            <a:ext cx="9144000" cy="1113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52429"/>
            <a:ext cx="9143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spc="150" dirty="0" smtClean="0">
                <a:ln w="11430">
                  <a:solidFill>
                    <a:prstClr val="black"/>
                  </a:solidFill>
                </a:ln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Закрепим знания!</a:t>
            </a:r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5516" y="1392451"/>
            <a:ext cx="8712968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Какой признак отличает традиционную экономику?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1)  процветание фабричного производства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2)  централизованное ценообразование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3)  регулирование производства при помощи обычаев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4)  преобладание частной собственности на средства производства</a:t>
            </a:r>
          </a:p>
        </p:txBody>
      </p:sp>
      <p:sp>
        <p:nvSpPr>
          <p:cNvPr id="5" name="Овал 4"/>
          <p:cNvSpPr/>
          <p:nvPr/>
        </p:nvSpPr>
        <p:spPr>
          <a:xfrm>
            <a:off x="194996" y="4293096"/>
            <a:ext cx="612068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731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00" b="60558"/>
          <a:stretch/>
        </p:blipFill>
        <p:spPr bwMode="auto">
          <a:xfrm>
            <a:off x="0" y="11113"/>
            <a:ext cx="9144000" cy="1113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52429"/>
            <a:ext cx="9143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spc="150" dirty="0" smtClean="0">
                <a:ln w="11430">
                  <a:solidFill>
                    <a:prstClr val="black"/>
                  </a:solidFill>
                </a:ln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Закрепим знания!</a:t>
            </a:r>
            <a:endParaRPr lang="ru-RU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9511" y="1773103"/>
            <a:ext cx="8784976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Что из перечисленного характеризует рыночную экономику?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1)  государственное регулирование ценообразования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2)  диктат хозяйственного опыта предков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3)  плановая организация производства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4)  многообразие форм собственности</a:t>
            </a:r>
          </a:p>
        </p:txBody>
      </p:sp>
      <p:sp>
        <p:nvSpPr>
          <p:cNvPr id="5" name="Овал 4"/>
          <p:cNvSpPr/>
          <p:nvPr/>
        </p:nvSpPr>
        <p:spPr>
          <a:xfrm>
            <a:off x="154439" y="5229200"/>
            <a:ext cx="612068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2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00" b="60558"/>
          <a:stretch/>
        </p:blipFill>
        <p:spPr bwMode="auto">
          <a:xfrm>
            <a:off x="0" y="11113"/>
            <a:ext cx="9144000" cy="1113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52429"/>
            <a:ext cx="9143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spc="150" dirty="0" smtClean="0">
                <a:ln w="11430">
                  <a:solidFill>
                    <a:prstClr val="black"/>
                  </a:solidFill>
                </a:ln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Закрепим знания!</a:t>
            </a:r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39552" y="1628800"/>
            <a:ext cx="756084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В условиях рынка цены на товары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1)  определяются спросом и предложением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2)  устанавливаются государством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3)  определяются центральным банком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4)  устанавливаются крупными производителями</a:t>
            </a:r>
          </a:p>
        </p:txBody>
      </p:sp>
      <p:sp>
        <p:nvSpPr>
          <p:cNvPr id="5" name="Овал 4"/>
          <p:cNvSpPr/>
          <p:nvPr/>
        </p:nvSpPr>
        <p:spPr>
          <a:xfrm>
            <a:off x="485594" y="2630221"/>
            <a:ext cx="612068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4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00" b="60558"/>
          <a:stretch/>
        </p:blipFill>
        <p:spPr bwMode="auto">
          <a:xfrm>
            <a:off x="0" y="11113"/>
            <a:ext cx="9144000" cy="1113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52429"/>
            <a:ext cx="9143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spc="150" dirty="0" smtClean="0">
                <a:ln w="11430">
                  <a:solidFill>
                    <a:prstClr val="black"/>
                  </a:solidFill>
                </a:ln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Закрепим знания!</a:t>
            </a:r>
            <a:endParaRPr lang="ru-RU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1340768"/>
            <a:ext cx="7560840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В рыночной экономике, в отличие от командной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1)  свободно продаются и покупаются ресурсы производства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2)  устанавливается твердый курс официальной валюты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3)  ведущие позиции занимает государственная собственность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4)  складываются хозяйственные пропорции</a:t>
            </a:r>
          </a:p>
        </p:txBody>
      </p:sp>
      <p:sp>
        <p:nvSpPr>
          <p:cNvPr id="5" name="Овал 4"/>
          <p:cNvSpPr/>
          <p:nvPr/>
        </p:nvSpPr>
        <p:spPr>
          <a:xfrm>
            <a:off x="323528" y="2607365"/>
            <a:ext cx="612068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09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00" b="60558"/>
          <a:stretch/>
        </p:blipFill>
        <p:spPr bwMode="auto">
          <a:xfrm>
            <a:off x="0" y="11113"/>
            <a:ext cx="9144000" cy="1113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52429"/>
            <a:ext cx="9143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spc="150" dirty="0" smtClean="0">
                <a:ln w="11430">
                  <a:solidFill>
                    <a:prstClr val="black"/>
                  </a:solidFill>
                </a:ln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Закрепим знания!</a:t>
            </a:r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1520" y="1556792"/>
            <a:ext cx="7704856" cy="4401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Что из перечисленного характеризует командную экономику?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1)  следование в процессе производства вековым традициям предков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2)  частная собственность на средства производства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3)  нерегулируемые цены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4)  централизованное планирование производства</a:t>
            </a:r>
          </a:p>
        </p:txBody>
      </p:sp>
      <p:sp>
        <p:nvSpPr>
          <p:cNvPr id="5" name="Овал 4"/>
          <p:cNvSpPr/>
          <p:nvPr/>
        </p:nvSpPr>
        <p:spPr>
          <a:xfrm>
            <a:off x="179512" y="4941168"/>
            <a:ext cx="612068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665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9" r="7401"/>
          <a:stretch/>
        </p:blipFill>
        <p:spPr bwMode="auto">
          <a:xfrm>
            <a:off x="8" y="0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674673"/>
            <a:ext cx="5005729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0" cap="none" spc="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Выбираем капитана команды</a:t>
            </a:r>
            <a:endParaRPr lang="ru-RU" sz="6600" b="0" cap="none" spc="0" dirty="0">
              <a:ln w="18415" cmpd="sng">
                <a:solidFill>
                  <a:schemeClr val="tx1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715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00" b="60558"/>
          <a:stretch/>
        </p:blipFill>
        <p:spPr bwMode="auto">
          <a:xfrm>
            <a:off x="0" y="11114"/>
            <a:ext cx="9144000" cy="1249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736" y="60624"/>
            <a:ext cx="829278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7200" b="1" cap="none" spc="150" dirty="0" smtClean="0">
                <a:ln w="11430">
                  <a:solidFill>
                    <a:schemeClr val="tx1"/>
                  </a:solidFill>
                </a:ln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ПОДВЕДЕМ ИТОГИ!</a:t>
            </a:r>
            <a:endParaRPr lang="ru-RU" sz="7200" b="1" cap="none" spc="150" dirty="0">
              <a:ln w="11430">
                <a:solidFill>
                  <a:schemeClr val="tx1"/>
                </a:solidFill>
              </a:ln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03" y="1340768"/>
            <a:ext cx="4628445" cy="463556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555775" y="2780928"/>
            <a:ext cx="4221475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0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Типы экономических систем</a:t>
            </a:r>
            <a:endParaRPr lang="ru-RU" sz="40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560" y="1723455"/>
            <a:ext cx="264046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</a:rPr>
              <a:t>Рыночная</a:t>
            </a:r>
            <a:endParaRPr lang="ru-RU" sz="4400" b="1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ysClr val="windowText" lastClr="0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2736" y="5469904"/>
            <a:ext cx="30540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 w="17780" cmpd="sng">
                  <a:solidFill>
                    <a:prstClr val="black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</a:rPr>
              <a:t>Смешанная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084168" y="1723455"/>
            <a:ext cx="29819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 w="17780" cmpd="sng">
                  <a:solidFill>
                    <a:prstClr val="black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</a:rPr>
              <a:t>Командная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141307" y="5469903"/>
            <a:ext cx="376808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n w="17780" cmpd="sng">
                  <a:solidFill>
                    <a:prstClr val="black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</a:rPr>
              <a:t>Традиционная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54054">
            <a:off x="1154588" y="2439959"/>
            <a:ext cx="1160635" cy="1023293"/>
          </a:xfrm>
          <a:prstGeom prst="rect">
            <a:avLst/>
          </a:prstGeom>
        </p:spPr>
      </p:pic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17730">
            <a:off x="4651056" y="1497160"/>
            <a:ext cx="1328737" cy="1420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11438">
            <a:off x="6994803" y="4607241"/>
            <a:ext cx="1160635" cy="102329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45946" flipV="1">
            <a:off x="1302282" y="4607362"/>
            <a:ext cx="1160635" cy="102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63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00" b="60558"/>
          <a:stretch/>
        </p:blipFill>
        <p:spPr bwMode="auto">
          <a:xfrm>
            <a:off x="0" y="11113"/>
            <a:ext cx="9144000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548680"/>
            <a:ext cx="5135488" cy="64193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-900608" y="1916832"/>
            <a:ext cx="7825421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6000" b="1" spc="150" dirty="0" smtClean="0">
                <a:ln w="11430">
                  <a:solidFill>
                    <a:schemeClr val="tx1"/>
                  </a:solidFill>
                </a:ln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Что определяет финансовую успешность государства?</a:t>
            </a:r>
            <a:endParaRPr lang="ru-RU" sz="6000" b="1" cap="none" spc="150" dirty="0">
              <a:ln w="11430">
                <a:solidFill>
                  <a:schemeClr val="tx1"/>
                </a:solidFill>
              </a:ln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1140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00" b="60558"/>
          <a:stretch/>
        </p:blipFill>
        <p:spPr bwMode="auto">
          <a:xfrm>
            <a:off x="0" y="11113"/>
            <a:ext cx="9144000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295234"/>
            <a:ext cx="8280920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6600" b="1" cap="none" spc="150" dirty="0" smtClean="0">
                <a:ln w="11430">
                  <a:solidFill>
                    <a:schemeClr val="tx1"/>
                  </a:solidFill>
                </a:ln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ТИПЫ ЭКОНОМИЧЕСКИХ СИСТЕМ</a:t>
            </a:r>
            <a:endParaRPr lang="ru-RU" sz="6600" b="1" cap="none" spc="150" dirty="0">
              <a:ln w="11430">
                <a:solidFill>
                  <a:schemeClr val="tx1"/>
                </a:solidFill>
              </a:ln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140968"/>
            <a:ext cx="3672408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01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00" b="60558"/>
          <a:stretch/>
        </p:blipFill>
        <p:spPr bwMode="auto">
          <a:xfrm>
            <a:off x="0" y="11113"/>
            <a:ext cx="9144000" cy="1329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260441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spc="150" dirty="0" smtClean="0">
                <a:ln w="11430">
                  <a:solidFill>
                    <a:prstClr val="black"/>
                  </a:solidFill>
                </a:ln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Типы экономических систем</a:t>
            </a:r>
            <a:endParaRPr lang="ru-RU" sz="1200" dirty="0"/>
          </a:p>
        </p:txBody>
      </p:sp>
      <p:sp>
        <p:nvSpPr>
          <p:cNvPr id="3" name="Прямоугольник 2">
            <a:hlinkClick r:id="rId3" action="ppaction://hlinksldjump"/>
          </p:cNvPr>
          <p:cNvSpPr/>
          <p:nvPr/>
        </p:nvSpPr>
        <p:spPr>
          <a:xfrm>
            <a:off x="96104" y="1556792"/>
            <a:ext cx="38147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5400" b="1" cap="none" spc="150" dirty="0" smtClean="0">
                <a:ln w="11430"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РЫНОЧНАЯ</a:t>
            </a:r>
            <a:endParaRPr lang="ru-RU" sz="5400" b="1" cap="none" spc="150" dirty="0">
              <a:ln w="11430">
                <a:solidFill>
                  <a:schemeClr val="tx1"/>
                </a:solidFill>
              </a:ln>
              <a:solidFill>
                <a:sysClr val="windowText" lastClr="00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Прямоугольник 3">
            <a:hlinkClick r:id="rId4" action="ppaction://hlinksldjump"/>
          </p:cNvPr>
          <p:cNvSpPr/>
          <p:nvPr/>
        </p:nvSpPr>
        <p:spPr>
          <a:xfrm>
            <a:off x="1878220" y="5805264"/>
            <a:ext cx="549535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spc="150" dirty="0" smtClean="0">
                <a:ln w="11430">
                  <a:solidFill>
                    <a:prstClr val="black"/>
                  </a:solidFill>
                </a:ln>
                <a:solidFill>
                  <a:sysClr val="windowText" lastClr="0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ТРАДИЦИОННАЯ</a:t>
            </a:r>
            <a:endParaRPr lang="ru-RU" dirty="0"/>
          </a:p>
        </p:txBody>
      </p:sp>
      <p:sp>
        <p:nvSpPr>
          <p:cNvPr id="5" name="Прямоугольник 4">
            <a:hlinkClick r:id="rId5" action="ppaction://hlinksldjump"/>
          </p:cNvPr>
          <p:cNvSpPr/>
          <p:nvPr/>
        </p:nvSpPr>
        <p:spPr>
          <a:xfrm>
            <a:off x="4705823" y="1556792"/>
            <a:ext cx="438299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spc="150" dirty="0" smtClean="0">
                <a:ln w="11430">
                  <a:solidFill>
                    <a:prstClr val="black"/>
                  </a:solidFill>
                </a:ln>
                <a:solidFill>
                  <a:sysClr val="windowText" lastClr="0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КОМАНДНАЯ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25250"/>
            <a:ext cx="2585864" cy="25858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038" y="2291714"/>
            <a:ext cx="3099439" cy="28529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429000"/>
            <a:ext cx="3173566" cy="2513464"/>
          </a:xfrm>
          <a:prstGeom prst="rect">
            <a:avLst/>
          </a:prstGeom>
        </p:spPr>
      </p:pic>
      <p:sp>
        <p:nvSpPr>
          <p:cNvPr id="9" name="Прямоугольник 8">
            <a:hlinkClick r:id="rId9" action="ppaction://hlinksldjump"/>
          </p:cNvPr>
          <p:cNvSpPr/>
          <p:nvPr/>
        </p:nvSpPr>
        <p:spPr>
          <a:xfrm>
            <a:off x="-19392" y="6199123"/>
            <a:ext cx="152157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ysClr val="windowText" lastClr="000000"/>
                </a:solidFill>
              </a:rPr>
              <a:t>далее</a:t>
            </a:r>
            <a:endParaRPr lang="ru-RU" sz="4000" b="1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04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00" b="60558"/>
          <a:stretch/>
        </p:blipFill>
        <p:spPr bwMode="auto">
          <a:xfrm>
            <a:off x="-1" y="11113"/>
            <a:ext cx="7380313" cy="1257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-12569" y="255214"/>
            <a:ext cx="730341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800" b="1" cap="none" spc="150" dirty="0" smtClean="0">
                <a:ln w="11430">
                  <a:solidFill>
                    <a:schemeClr val="tx1"/>
                  </a:solidFill>
                </a:ln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РЫНОЧНАЯ ЭКОНОМИКА</a:t>
            </a:r>
            <a:endParaRPr lang="ru-RU" sz="4800" b="1" cap="none" spc="150" dirty="0">
              <a:ln w="11430">
                <a:solidFill>
                  <a:schemeClr val="tx1"/>
                </a:solidFill>
              </a:ln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2819638"/>
            <a:ext cx="41044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/>
          </a:p>
          <a:p>
            <a:r>
              <a:rPr lang="ru-RU" sz="2800" b="1" dirty="0" smtClean="0"/>
              <a:t>В </a:t>
            </a:r>
            <a:r>
              <a:rPr lang="ru-RU" sz="2800" b="1" dirty="0"/>
              <a:t>такой экономике ограничено </a:t>
            </a:r>
            <a:r>
              <a:rPr lang="ru-RU" sz="2800" b="1" dirty="0" smtClean="0"/>
              <a:t>вмешательство </a:t>
            </a:r>
            <a:r>
              <a:rPr lang="ru-RU" sz="2800" b="1" dirty="0"/>
              <a:t>государства в хозяйственную деятельность.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004500"/>
            <a:ext cx="5760640" cy="352147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4032" y="1268760"/>
            <a:ext cx="80648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u="sng" dirty="0">
                <a:solidFill>
                  <a:prstClr val="black"/>
                </a:solidFill>
              </a:rPr>
              <a:t>Рыночная экономика </a:t>
            </a:r>
            <a:r>
              <a:rPr lang="ru-RU" sz="2800" b="1" dirty="0">
                <a:solidFill>
                  <a:prstClr val="black"/>
                </a:solidFill>
              </a:rPr>
              <a:t>— система, основанная на принципах свободного предпринимательства, конкуренции, а также на договорных отношениях между хозяйствующими субъектами. </a:t>
            </a:r>
          </a:p>
        </p:txBody>
      </p:sp>
    </p:spTree>
    <p:extLst>
      <p:ext uri="{BB962C8B-B14F-4D97-AF65-F5344CB8AC3E}">
        <p14:creationId xmlns:p14="http://schemas.microsoft.com/office/powerpoint/2010/main" val="3791111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00" b="60558"/>
          <a:stretch/>
        </p:blipFill>
        <p:spPr bwMode="auto">
          <a:xfrm>
            <a:off x="-1" y="11113"/>
            <a:ext cx="7953318" cy="1257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144000" y="224437"/>
            <a:ext cx="780931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800" b="1" spc="150" dirty="0" smtClean="0">
                <a:ln w="11430">
                  <a:solidFill>
                    <a:schemeClr val="tx1"/>
                  </a:solidFill>
                </a:ln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КОМАНДНАЯ</a:t>
            </a:r>
            <a:r>
              <a:rPr lang="ru-RU" sz="4800" b="1" cap="none" spc="150" dirty="0" smtClean="0">
                <a:ln w="11430">
                  <a:solidFill>
                    <a:schemeClr val="tx1"/>
                  </a:solidFill>
                </a:ln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ЭКОНОМИКА</a:t>
            </a:r>
            <a:endParaRPr lang="ru-RU" sz="4800" b="1" cap="none" spc="150" dirty="0">
              <a:ln w="11430">
                <a:solidFill>
                  <a:schemeClr val="tx1"/>
                </a:solidFill>
              </a:ln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7127" y="1268760"/>
            <a:ext cx="9000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/>
              <a:t>Командная экономика </a:t>
            </a:r>
            <a:r>
              <a:rPr lang="ru-RU" sz="2800" b="1" dirty="0"/>
              <a:t>— это система, в которой все экономические решения принимаются центральным правительством. </a:t>
            </a:r>
            <a:endParaRPr lang="ru-RU" sz="2800" b="1" dirty="0" smtClean="0"/>
          </a:p>
          <a:p>
            <a:endParaRPr lang="ru-RU" sz="2800" b="1" dirty="0"/>
          </a:p>
          <a:p>
            <a:r>
              <a:rPr lang="ru-RU" sz="2800" b="1" dirty="0" smtClean="0"/>
              <a:t>Государство </a:t>
            </a:r>
            <a:r>
              <a:rPr lang="ru-RU" sz="2800" b="1" dirty="0"/>
              <a:t>контролирует производство, распределение и потребление товаров и услуг.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2636912"/>
            <a:ext cx="9361039" cy="430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46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00" b="60558"/>
          <a:stretch/>
        </p:blipFill>
        <p:spPr bwMode="auto">
          <a:xfrm>
            <a:off x="-1" y="11113"/>
            <a:ext cx="8802218" cy="1257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-1" y="224437"/>
            <a:ext cx="880221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800" b="1" spc="150" dirty="0" smtClean="0">
                <a:ln w="11430">
                  <a:solidFill>
                    <a:schemeClr val="tx1"/>
                  </a:solidFill>
                </a:ln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ТРАДИЦИОННАЯ</a:t>
            </a:r>
            <a:r>
              <a:rPr lang="ru-RU" sz="4800" b="1" cap="none" spc="150" dirty="0" smtClean="0">
                <a:ln w="11430">
                  <a:solidFill>
                    <a:schemeClr val="tx1"/>
                  </a:solidFill>
                </a:ln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ЭКОНОМИКА</a:t>
            </a:r>
            <a:endParaRPr lang="ru-RU" sz="4800" b="1" cap="none" spc="150" dirty="0">
              <a:ln w="11430">
                <a:solidFill>
                  <a:schemeClr val="tx1"/>
                </a:solidFill>
              </a:ln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6976" y="1556792"/>
            <a:ext cx="43204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/>
              <a:t>Традиционная экономика </a:t>
            </a:r>
            <a:r>
              <a:rPr lang="ru-RU" sz="3200" b="1" dirty="0"/>
              <a:t>— экономическая система, в которой обычаи и традиции определяют практику использования ограниченных ресурсов.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108" y="1693936"/>
            <a:ext cx="4632577" cy="451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116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00" b="60558"/>
          <a:stretch/>
        </p:blipFill>
        <p:spPr bwMode="auto">
          <a:xfrm>
            <a:off x="0" y="11113"/>
            <a:ext cx="9144000" cy="1113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52429"/>
            <a:ext cx="9143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spc="150" dirty="0" smtClean="0">
                <a:ln w="11430">
                  <a:solidFill>
                    <a:prstClr val="black"/>
                  </a:solidFill>
                </a:ln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Экономическая система в РФ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836712"/>
            <a:ext cx="5316016" cy="664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86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222</Words>
  <Application>Microsoft Office PowerPoint</Application>
  <PresentationFormat>Экран (4:3)</PresentationFormat>
  <Paragraphs>68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</dc:creator>
  <cp:lastModifiedBy>Серёга</cp:lastModifiedBy>
  <cp:revision>12</cp:revision>
  <dcterms:created xsi:type="dcterms:W3CDTF">2025-03-04T14:54:46Z</dcterms:created>
  <dcterms:modified xsi:type="dcterms:W3CDTF">2025-03-04T16:36:06Z</dcterms:modified>
</cp:coreProperties>
</file>