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6" r:id="rId3"/>
    <p:sldId id="267" r:id="rId4"/>
    <p:sldId id="257" r:id="rId5"/>
    <p:sldId id="258" r:id="rId6"/>
    <p:sldId id="269" r:id="rId7"/>
    <p:sldId id="270" r:id="rId8"/>
    <p:sldId id="271" r:id="rId9"/>
    <p:sldId id="272" r:id="rId10"/>
    <p:sldId id="273" r:id="rId11"/>
    <p:sldId id="260" r:id="rId12"/>
    <p:sldId id="274" r:id="rId13"/>
    <p:sldId id="262" r:id="rId14"/>
    <p:sldId id="263" r:id="rId15"/>
    <p:sldId id="264" r:id="rId16"/>
    <p:sldId id="265" r:id="rId17"/>
    <p:sldId id="275" r:id="rId18"/>
  </p:sldIdLst>
  <p:sldSz cx="14630400" cy="8229600"/>
  <p:notesSz cx="8229600" cy="14630400"/>
  <p:embeddedFontLst>
    <p:embeddedFont>
      <p:font typeface="Martel Sans Light" panose="020B0604020202020204" charset="0"/>
      <p:regular r:id="rId20"/>
    </p:embeddedFont>
    <p:embeddedFont>
      <p:font typeface="Wingdings 3" panose="05040102010807070707" pitchFamily="18" charset="2"/>
      <p:regular r:id="rId21"/>
    </p:embeddedFont>
    <p:embeddedFont>
      <p:font typeface="Helvetica" panose="020B0604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Kanit" panose="020B0604020202020204" charset="-34"/>
      <p:regular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988" autoAdjust="0"/>
  </p:normalViewPr>
  <p:slideViewPr>
    <p:cSldViewPr snapToGrid="0" snapToObjects="1">
      <p:cViewPr varScale="1">
        <p:scale>
          <a:sx n="36" d="100"/>
          <a:sy n="36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9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314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72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946" y="1737361"/>
            <a:ext cx="10590790" cy="3995497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946" y="5732856"/>
            <a:ext cx="10590790" cy="103370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006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5760704"/>
            <a:ext cx="10590788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5946" y="822960"/>
            <a:ext cx="10590790" cy="43687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7" y="6440790"/>
            <a:ext cx="10590787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857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1737360"/>
            <a:ext cx="10590791" cy="2377440"/>
          </a:xfrm>
        </p:spPr>
        <p:txBody>
          <a:bodyPr/>
          <a:lstStyle>
            <a:lvl1pPr>
              <a:defRPr sz="57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10590791" cy="283464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404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2" y="1737360"/>
            <a:ext cx="9599178" cy="2788049"/>
          </a:xfrm>
        </p:spPr>
        <p:txBody>
          <a:bodyPr/>
          <a:lstStyle>
            <a:lvl1pPr>
              <a:defRPr sz="57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316481" y="4525409"/>
            <a:ext cx="8735579" cy="41060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68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5220788"/>
            <a:ext cx="10590791" cy="201168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7954" y="1165504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96588" y="3136545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69040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3749041"/>
            <a:ext cx="10590792" cy="198381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5" y="5732857"/>
            <a:ext cx="10590791" cy="1032480"/>
          </a:xfrm>
        </p:spPr>
        <p:txBody>
          <a:bodyPr anchor="t"/>
          <a:lstStyle>
            <a:lvl1pPr marL="0" indent="0" algn="l">
              <a:buNone/>
              <a:defRPr sz="24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7562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537" y="2377440"/>
            <a:ext cx="353623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82956" y="3200400"/>
            <a:ext cx="3512820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392" y="2377440"/>
            <a:ext cx="352348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47727" y="3200400"/>
            <a:ext cx="3536153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2377440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49640" y="3200400"/>
            <a:ext cx="3518536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628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956" y="5101139"/>
            <a:ext cx="352806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82956" y="2651760"/>
            <a:ext cx="352806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782956" y="5792654"/>
            <a:ext cx="3528060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7251" y="5101139"/>
            <a:ext cx="351663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67249" y="2651760"/>
            <a:ext cx="351663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65627" y="5792653"/>
            <a:ext cx="3521287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5101139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49639" y="2651760"/>
            <a:ext cx="3518536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49491" y="5792650"/>
            <a:ext cx="3523196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590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3205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5055" y="516256"/>
            <a:ext cx="2103121" cy="699135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2956" y="1064897"/>
            <a:ext cx="8907779" cy="64427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8152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8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886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679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8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722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952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221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0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2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3434080"/>
            <a:ext cx="10590788" cy="229877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6" y="5732857"/>
            <a:ext cx="10590790" cy="1032480"/>
          </a:xfrm>
        </p:spPr>
        <p:txBody>
          <a:bodyPr anchor="t"/>
          <a:lstStyle>
            <a:lvl1pPr marL="0" indent="0" algn="l">
              <a:buNone/>
              <a:defRPr sz="24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016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3975" y="2472690"/>
            <a:ext cx="5275607" cy="503491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392" y="2467311"/>
            <a:ext cx="5275609" cy="5040294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636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286000"/>
            <a:ext cx="527560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3975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5395" y="2286000"/>
            <a:ext cx="5275607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5395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70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388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511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4" y="1737360"/>
            <a:ext cx="4081277" cy="1737360"/>
          </a:xfrm>
        </p:spPr>
        <p:txBody>
          <a:bodyPr anchor="b"/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540" y="1737360"/>
            <a:ext cx="6235196" cy="5486400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4" y="3755137"/>
            <a:ext cx="4081276" cy="3474719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732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689" y="2225030"/>
            <a:ext cx="6111487" cy="1889770"/>
          </a:xfrm>
        </p:spPr>
        <p:txBody>
          <a:bodyPr anchor="b">
            <a:normAutofit/>
          </a:bodyPr>
          <a:lstStyle>
            <a:lvl1pPr algn="l">
              <a:defRPr sz="432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39455" y="1371600"/>
            <a:ext cx="3840480" cy="548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6101975" cy="1645920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872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3"/>
            <a:ext cx="4844414" cy="5025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7"/>
            <a:ext cx="1826894" cy="28385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5" y="1"/>
            <a:ext cx="1924064" cy="1369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4" y="7315200"/>
            <a:ext cx="1192481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5334" y="543262"/>
            <a:ext cx="11285668" cy="1680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463502"/>
            <a:ext cx="10735849" cy="503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2186767" y="2148842"/>
            <a:ext cx="1188719" cy="3657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741888" y="3870357"/>
            <a:ext cx="4631754" cy="3657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2423049" y="354876"/>
            <a:ext cx="1005839" cy="9212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36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41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  <p:sldLayoutId id="2147483684" r:id="rId22"/>
    <p:sldLayoutId id="2147483685" r:id="rId23"/>
    <p:sldLayoutId id="2147483686" r:id="rId24"/>
    <p:sldLayoutId id="2147483687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504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6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2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0072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15217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Успешная коммуникация </a:t>
            </a:r>
            <a:r>
              <a:rPr lang="ru-RU" sz="4400" dirty="0" smtClean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классного руководителя</a:t>
            </a:r>
            <a:r>
              <a:rPr lang="en-US" sz="4400" dirty="0" smtClean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 детьми и родителями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623197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Ключевые навыки для доверительных отношений, методы и ресурсы для эффективного взаимодействия.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5676305"/>
            <a:ext cx="382905" cy="382905"/>
          </a:xfrm>
          <a:prstGeom prst="roundRect">
            <a:avLst>
              <a:gd name="adj" fmla="val 23878209"/>
            </a:avLst>
          </a:prstGeom>
          <a:solidFill>
            <a:srgbClr val="66E81C"/>
          </a:solidFill>
          <a:ln w="7620">
            <a:solidFill>
              <a:srgbClr val="4D4D5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52949" y="5818942"/>
            <a:ext cx="125254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4D4D51"/>
                </a:solidFill>
                <a:latin typeface="Martel Sans Medium" pitchFamily="34" charset="0"/>
                <a:ea typeface="Martel Sans Medium" pitchFamily="34" charset="-122"/>
                <a:cs typeface="Martel Sans Medium" pitchFamily="34" charset="-120"/>
              </a:rPr>
              <a:t>Еп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826687" y="5658445"/>
            <a:ext cx="6099215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dirty="0" smtClean="0">
                <a:solidFill>
                  <a:srgbClr val="D9E1FF"/>
                </a:solidFill>
                <a:latin typeface="Martel Sans Bold" pitchFamily="34" charset="0"/>
                <a:ea typeface="Martel Sans Bold" pitchFamily="34" charset="-122"/>
                <a:cs typeface="Martel Sans Bold" pitchFamily="34" charset="-120"/>
              </a:rPr>
              <a:t> </a:t>
            </a:r>
            <a:r>
              <a:rPr lang="en-US" sz="1600" b="1" dirty="0">
                <a:solidFill>
                  <a:srgbClr val="D9E1FF"/>
                </a:solidFill>
                <a:latin typeface="Martel Sans Bold" pitchFamily="34" charset="0"/>
                <a:ea typeface="Martel Sans Bold" pitchFamily="34" charset="-122"/>
                <a:cs typeface="Martel Sans Bold" pitchFamily="34" charset="-120"/>
              </a:rPr>
              <a:t>Елена Степанова , </a:t>
            </a:r>
            <a:r>
              <a:rPr lang="en-US" sz="1600" b="1" dirty="0" smtClean="0">
                <a:solidFill>
                  <a:srgbClr val="D9E1FF"/>
                </a:solidFill>
                <a:latin typeface="Martel Sans Bold" pitchFamily="34" charset="0"/>
                <a:ea typeface="Martel Sans Bold" pitchFamily="34" charset="-122"/>
                <a:cs typeface="Martel Sans Bold" pitchFamily="34" charset="-120"/>
              </a:rPr>
              <a:t>педагог-психолог</a:t>
            </a:r>
            <a:r>
              <a:rPr lang="ru-RU" sz="1600" b="1" dirty="0" smtClean="0">
                <a:solidFill>
                  <a:srgbClr val="D9E1FF"/>
                </a:solidFill>
                <a:latin typeface="Martel Sans Bold" pitchFamily="34" charset="0"/>
                <a:ea typeface="Martel Sans Bold" pitchFamily="34" charset="-122"/>
                <a:cs typeface="Martel Sans Bold" pitchFamily="34" charset="-120"/>
              </a:rPr>
              <a:t> МАОУ лицей №93</a:t>
            </a:r>
          </a:p>
          <a:p>
            <a:pPr marL="0" indent="0" algn="l">
              <a:lnSpc>
                <a:spcPts val="3250"/>
              </a:lnSpc>
              <a:buNone/>
            </a:pPr>
            <a:r>
              <a:rPr lang="ru-RU" sz="1600" b="1" dirty="0" smtClean="0">
                <a:solidFill>
                  <a:srgbClr val="D9E1FF"/>
                </a:solidFill>
                <a:latin typeface="Martel Sans Bold" pitchFamily="34" charset="0"/>
                <a:ea typeface="Martel Sans Bold" pitchFamily="34" charset="-122"/>
                <a:cs typeface="Martel Sans Bold" pitchFamily="34" charset="-120"/>
              </a:rPr>
              <a:t> гТюмень 2025 г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Агрессивно-бесчувственный ребенок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333" y="2463502"/>
            <a:ext cx="7177819" cy="5340796"/>
          </a:xfrm>
        </p:spPr>
        <p:txBody>
          <a:bodyPr/>
          <a:lstStyle/>
          <a:p>
            <a:r>
              <a:rPr lang="ru-RU" b="1" dirty="0"/>
              <a:t>Есть дети, у которых способность к эмоциональному отклику, сопереживанию, сочувствию к другим нарушена. Причины могут быть в неблагоприятных условиях семейного воспитания, нарушениях интеллектуального развития ребенка, а также в чертах эмоциональной холодности, черствости, уплощенности, повышенной аффективной (эмоциональной) возбудимости, которые передаются от родителей или близких ребенка.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52" y="2223898"/>
            <a:ext cx="5989674" cy="53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24032" y="649367"/>
            <a:ext cx="7495937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Стратегии коммуникации с родителями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24032" y="2387441"/>
            <a:ext cx="529709" cy="529709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5" name="Text 2"/>
          <p:cNvSpPr/>
          <p:nvPr/>
        </p:nvSpPr>
        <p:spPr>
          <a:xfrm>
            <a:off x="1589127" y="2468285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Партнёрство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589127" y="2955727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Работа совместно над решением проблем ребенка.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824032" y="3803333"/>
            <a:ext cx="529709" cy="529709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1589127" y="3884176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Информирование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589127" y="4371618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Объяснение прав и обязанностей родителей.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24032" y="5219224"/>
            <a:ext cx="529709" cy="529709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11" name="Text 8"/>
          <p:cNvSpPr/>
          <p:nvPr/>
        </p:nvSpPr>
        <p:spPr>
          <a:xfrm>
            <a:off x="1589127" y="5300067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Регулярные встречи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589127" y="5787509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Постоянный обмен обратной связью о развитии ребенка.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824032" y="6635115"/>
            <a:ext cx="529709" cy="529709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14" name="Text 11"/>
          <p:cNvSpPr/>
          <p:nvPr/>
        </p:nvSpPr>
        <p:spPr>
          <a:xfrm>
            <a:off x="1589127" y="6715958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Уважение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589127" y="7203400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Признание опыта и мнения родителей.</a:t>
            </a:r>
            <a:endParaRPr lang="en-US" sz="185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208" y="889181"/>
            <a:ext cx="6583681" cy="6682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5" y="552893"/>
            <a:ext cx="11100390" cy="676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9548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Эффективное разрешение </a:t>
            </a:r>
            <a:r>
              <a:rPr lang="en-US" sz="4400" dirty="0" smtClean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конфликтов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62488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2F2B54"/>
          </a:solidFill>
          <a:ln/>
        </p:spPr>
      </p:sp>
      <p:sp>
        <p:nvSpPr>
          <p:cNvPr id="5" name="Text 2"/>
          <p:cNvSpPr/>
          <p:nvPr/>
        </p:nvSpPr>
        <p:spPr>
          <a:xfrm>
            <a:off x="6862524" y="2762488"/>
            <a:ext cx="31184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Выслушивание сторон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862524" y="3258026"/>
            <a:ext cx="69301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Дайте каждому возможность высказаться.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6683097" y="3880366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7221498" y="3880366"/>
            <a:ext cx="33676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Определение проблемы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221498" y="4375904"/>
            <a:ext cx="657117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Поймите корень конфликта.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7042190" y="4998244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2F2B54"/>
          </a:solidFill>
          <a:ln/>
        </p:spPr>
      </p:sp>
      <p:sp>
        <p:nvSpPr>
          <p:cNvPr id="11" name="Text 8"/>
          <p:cNvSpPr/>
          <p:nvPr/>
        </p:nvSpPr>
        <p:spPr>
          <a:xfrm>
            <a:off x="7580590" y="49982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Поиск решений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580590" y="5493782"/>
            <a:ext cx="62120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Найдите компромисс приемлемый для всех.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7401282" y="6116122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2F2B54"/>
          </a:solidFill>
          <a:ln/>
        </p:spPr>
      </p:sp>
      <p:sp>
        <p:nvSpPr>
          <p:cNvPr id="14" name="Text 11"/>
          <p:cNvSpPr/>
          <p:nvPr/>
        </p:nvSpPr>
        <p:spPr>
          <a:xfrm>
            <a:off x="7939683" y="6116122"/>
            <a:ext cx="34334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Заключение соглашения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939683" y="6611660"/>
            <a:ext cx="585299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Обеспечьте соблюдение договорённостей.</a:t>
            </a:r>
            <a:endParaRPr lang="en-US" sz="18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6879" y="587335"/>
            <a:ext cx="7650242" cy="1255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Коммуникация в сложных ситуациях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46879" y="2162532"/>
            <a:ext cx="7650242" cy="1209913"/>
          </a:xfrm>
          <a:prstGeom prst="roundRect">
            <a:avLst>
              <a:gd name="adj" fmla="val 2646"/>
            </a:avLst>
          </a:prstGeom>
          <a:solidFill>
            <a:srgbClr val="2F2B54"/>
          </a:solidFill>
          <a:ln/>
        </p:spPr>
      </p:sp>
      <p:sp>
        <p:nvSpPr>
          <p:cNvPr id="5" name="Text 2"/>
          <p:cNvSpPr/>
          <p:nvPr/>
        </p:nvSpPr>
        <p:spPr>
          <a:xfrm>
            <a:off x="960239" y="2375892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Работа с эмоциями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60239" y="2817733"/>
            <a:ext cx="72235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Управление агрессией и негативом с тактом и спокойствием.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6879" y="3585805"/>
            <a:ext cx="7650242" cy="1209913"/>
          </a:xfrm>
          <a:prstGeom prst="roundRect">
            <a:avLst>
              <a:gd name="adj" fmla="val 2646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960239" y="3799165"/>
            <a:ext cx="2705457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Кризисная поддержка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60239" y="4241006"/>
            <a:ext cx="72235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Помощь при разводах, потерях и других трагедиях.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6879" y="5009078"/>
            <a:ext cx="7650242" cy="1209913"/>
          </a:xfrm>
          <a:prstGeom prst="roundRect">
            <a:avLst>
              <a:gd name="adj" fmla="val 2646"/>
            </a:avLst>
          </a:prstGeom>
          <a:solidFill>
            <a:srgbClr val="2F2B54"/>
          </a:solidFill>
          <a:ln/>
        </p:spPr>
      </p:sp>
      <p:sp>
        <p:nvSpPr>
          <p:cNvPr id="11" name="Text 8"/>
          <p:cNvSpPr/>
          <p:nvPr/>
        </p:nvSpPr>
        <p:spPr>
          <a:xfrm>
            <a:off x="960239" y="5222438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Этика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60239" y="5664279"/>
            <a:ext cx="72235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Соблюдайте конфиденциальность и профессиональные стандарты.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6879" y="6432352"/>
            <a:ext cx="7650242" cy="1209913"/>
          </a:xfrm>
          <a:prstGeom prst="roundRect">
            <a:avLst>
              <a:gd name="adj" fmla="val 2646"/>
            </a:avLst>
          </a:prstGeom>
          <a:solidFill>
            <a:srgbClr val="2F2B54"/>
          </a:solidFill>
          <a:ln/>
        </p:spPr>
      </p:sp>
      <p:sp>
        <p:nvSpPr>
          <p:cNvPr id="14" name="Text 11"/>
          <p:cNvSpPr/>
          <p:nvPr/>
        </p:nvSpPr>
        <p:spPr>
          <a:xfrm>
            <a:off x="960239" y="6645712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Сотрудничество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60239" y="7087553"/>
            <a:ext cx="72235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Обращайтесь к коллегам и специалистам за поддержкой.</a:t>
            </a:r>
            <a:endParaRPr lang="en-US" sz="1650" dirty="0"/>
          </a:p>
        </p:txBody>
      </p:sp>
      <p:sp>
        <p:nvSpPr>
          <p:cNvPr id="16" name="AutoShape 2" descr="C:\Users\%D0%9F%D1%81%D0%B8%D1%85%D0%BE%D0%BB%D0%BE%D0%B3\Desktop\%D0%B4%D0%BB%D1%8F %D0%B2%D1%8B%D1%81%D1%82%D0%BA%D0%BF%D0%BB%D0%B5%D0%BD%D0%B8%D0%B9\%D0%BC%D0%B5%D0%B4%D0%B8%D0%B0%D1%86%D0%B8%D1%8F %D1%81%D0%B5%D0%BC%D1%8C%D1%8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" descr="C:\Users\%D0%9F%D1%81%D0%B8%D1%85%D0%BE%D0%BB%D0%BE%D0%B3\Desktop\%D0%B4%D0%BB%D1%8F %D0%B2%D1%8B%D1%81%D1%82%D0%BA%D0%BF%D0%BB%D0%B5%D0%BD%D0%B8%D0%B9\%D0%BC%D0%B5%D0%B4%D0%B8%D0%B0%D1%86%D0%B8%D1%8F %D1%81%D0%B5%D0%BC%D1%8C%D1%8F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6" descr="C:\Users\%D0%9F%D1%81%D0%B8%D1%85%D0%BE%D0%BB%D0%BE%D0%B3\Desktop\%D0%B4%D0%BB%D1%8F %D0%B2%D1%8B%D1%81%D1%82%D0%BA%D0%BF%D0%BB%D0%B5%D0%BD%D0%B8%D0%B9\%D0%BC%D0%B5%D0%B4%D0%B8%D0%B0%D1%86%D0%B8%D1%8F %D1%81%D0%B5%D0%BC%D1%8C%D1%8F.webp"/>
          <p:cNvSpPr>
            <a:spLocks noChangeAspect="1" noChangeArrowheads="1"/>
          </p:cNvSpPr>
          <p:nvPr/>
        </p:nvSpPr>
        <p:spPr bwMode="auto">
          <a:xfrm>
            <a:off x="10867909" y="153769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493" y="808892"/>
            <a:ext cx="6729712" cy="68333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73867" y="854869"/>
            <a:ext cx="7769066" cy="1155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Инструменты и ресурсы </a:t>
            </a:r>
            <a:r>
              <a:rPr lang="en-US" sz="36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для</a:t>
            </a:r>
            <a:r>
              <a:rPr lang="en-US" sz="36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ru-RU" sz="3600" dirty="0" smtClean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классного руководителя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67" y="2304812"/>
            <a:ext cx="491014" cy="4910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3867" y="2992160"/>
            <a:ext cx="2426018" cy="57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Методическая литература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173867" y="3687604"/>
            <a:ext cx="2426018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Обзор практических пособий и онлайн-ресурсов.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391" y="2304812"/>
            <a:ext cx="491014" cy="4910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45391" y="2992160"/>
            <a:ext cx="2310884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Обмен опытом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8845391" y="3398758"/>
            <a:ext cx="2426018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Сетевые сообщества и коллеги для поддержки и развития.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6916" y="2304812"/>
            <a:ext cx="491014" cy="4910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6916" y="2992160"/>
            <a:ext cx="2310884" cy="288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Тренинги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1516916" y="3398758"/>
            <a:ext cx="2426018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Повышение квалификации с акцентом на коммуникативные навыки.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867" y="5048845"/>
            <a:ext cx="491014" cy="49101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3867" y="5736193"/>
            <a:ext cx="2426018" cy="57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Психологическая поддержка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6173867" y="6431637"/>
            <a:ext cx="2426018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Супервизия и помощь специалиста для эмоционального баланса.</a:t>
            </a:r>
            <a:endParaRPr lang="en-US" sz="15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12" y="551855"/>
            <a:ext cx="4572000" cy="304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12" y="4212193"/>
            <a:ext cx="4572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64425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Заключение: Ключ к успеху – эффективная коммуникация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91513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Коммуникация – незаменимый инструмент работы педагога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476488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Постоянное развитие навыков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523160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Ориентация на интересы ребенка и семьи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69833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Создание благоприятной среды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404681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Эффективное общение формирует доверие и способствует успешному развитию.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Рекомендуемая литература классному руководителю ,социальному педагогу и родителям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err="1" smtClean="0"/>
              <a:t>М.Кондратович</a:t>
            </a:r>
            <a:r>
              <a:rPr lang="ru-RU" sz="2800" b="1" dirty="0" smtClean="0"/>
              <a:t> «Говори , я хочу еще». Москва 2023 г</a:t>
            </a:r>
          </a:p>
          <a:p>
            <a:r>
              <a:rPr lang="ru-RU" sz="2800" b="1" dirty="0" smtClean="0"/>
              <a:t>Ярослава Рындина «Садись , пять» . Эксмо 2024</a:t>
            </a:r>
          </a:p>
          <a:p>
            <a:r>
              <a:rPr lang="ru-RU" sz="2800" b="1" dirty="0" smtClean="0"/>
              <a:t>Н.А Голиков А .Ю Мясников «Современный подросток в контексте современной турбулентности» Красное знамя 2022 г</a:t>
            </a:r>
          </a:p>
          <a:p>
            <a:r>
              <a:rPr lang="ru-RU" sz="2800" b="1" dirty="0" smtClean="0"/>
              <a:t>Френсис Э.Дженсен Эми Элис Натт «Мозг подростка» Бомбора 2022г</a:t>
            </a:r>
          </a:p>
          <a:p>
            <a:r>
              <a:rPr lang="ru-RU" sz="2800" b="1" dirty="0" smtClean="0"/>
              <a:t>Маршал Розенберг «Ненасильственное общение» София 2021 г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481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10" y="1497459"/>
            <a:ext cx="73152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800" b="1" dirty="0">
              <a:solidFill>
                <a:schemeClr val="bg1"/>
              </a:solidFill>
              <a:cs typeface="Kanit" panose="020B0604020202020204" charset="-34"/>
            </a:endParaRPr>
          </a:p>
          <a:p>
            <a:r>
              <a:rPr lang="ru-RU" sz="2800" dirty="0" smtClean="0">
                <a:solidFill>
                  <a:schemeClr val="bg1"/>
                </a:solidFill>
                <a:cs typeface="Kanit" panose="020B0604020202020204" charset="-34"/>
              </a:rPr>
              <a:t>Классный руководитель  </a:t>
            </a:r>
            <a:r>
              <a:rPr lang="ru-RU" sz="2800" dirty="0">
                <a:solidFill>
                  <a:schemeClr val="bg1"/>
                </a:solidFill>
                <a:cs typeface="Kanit" panose="020B0604020202020204" charset="-34"/>
              </a:rPr>
              <a:t>играет ключевую роль в поддержке семей, чьи дети находятся в группе риска. </a:t>
            </a:r>
            <a:endParaRPr lang="en-US" sz="2800" dirty="0" smtClean="0">
              <a:solidFill>
                <a:schemeClr val="bg1"/>
              </a:solidFill>
              <a:cs typeface="Kanit" panose="020B0604020202020204" charset="-34"/>
            </a:endParaRPr>
          </a:p>
          <a:p>
            <a:r>
              <a:rPr lang="ru-RU" sz="2800" dirty="0" smtClean="0">
                <a:solidFill>
                  <a:schemeClr val="bg1"/>
                </a:solidFill>
                <a:cs typeface="Kanit" panose="020B0604020202020204" charset="-34"/>
              </a:rPr>
              <a:t>Взаимодействие </a:t>
            </a:r>
            <a:r>
              <a:rPr lang="ru-RU" sz="2800" dirty="0">
                <a:solidFill>
                  <a:schemeClr val="bg1"/>
                </a:solidFill>
                <a:cs typeface="Kanit" panose="020B0604020202020204" charset="-34"/>
              </a:rPr>
              <a:t>с родителями направлено на преодоление социальных, психологических и образовательных проблем, способствуя развитию полноценной личности ребенка.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42" y="897775"/>
            <a:ext cx="6384174" cy="56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397" y="1414351"/>
            <a:ext cx="6184669" cy="54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Зачем важна успешная коммуникация?</a:t>
            </a:r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3200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3200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доверительных отношений</a:t>
            </a:r>
            <a:r>
              <a:rPr lang="ru-RU" sz="3200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bg1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Улучшение взаимодействия между всеми участниками образовательного процесса.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1263535"/>
            <a:ext cx="7115695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8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27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8308" y="3315295"/>
            <a:ext cx="12811601" cy="628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Роль коммуникации в работе </a:t>
            </a:r>
            <a:r>
              <a:rPr lang="ru-RU" sz="3950" dirty="0" smtClean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классного руководителя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48308" y="4264819"/>
            <a:ext cx="6460093" cy="1554242"/>
          </a:xfrm>
          <a:prstGeom prst="roundRect">
            <a:avLst>
              <a:gd name="adj" fmla="val 2064"/>
            </a:avLst>
          </a:prstGeom>
          <a:solidFill>
            <a:srgbClr val="2F2B54"/>
          </a:solidFill>
          <a:ln/>
        </p:spPr>
      </p:sp>
      <p:sp>
        <p:nvSpPr>
          <p:cNvPr id="5" name="Text 2"/>
          <p:cNvSpPr/>
          <p:nvPr/>
        </p:nvSpPr>
        <p:spPr>
          <a:xfrm>
            <a:off x="962025" y="4478536"/>
            <a:ext cx="251543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Основа помощи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62025" y="4921210"/>
            <a:ext cx="6032659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Коммуникация помогает понять потребности ребенка и семьи.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2118" y="4264819"/>
            <a:ext cx="6460093" cy="1554242"/>
          </a:xfrm>
          <a:prstGeom prst="roundRect">
            <a:avLst>
              <a:gd name="adj" fmla="val 2064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7635835" y="4478536"/>
            <a:ext cx="2749868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Доверие и понимание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635835" y="4921210"/>
            <a:ext cx="6032659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Создание атмосферы безопасности стимулирует открытость.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8308" y="6032778"/>
            <a:ext cx="6460093" cy="1554242"/>
          </a:xfrm>
          <a:prstGeom prst="roundRect">
            <a:avLst>
              <a:gd name="adj" fmla="val 2064"/>
            </a:avLst>
          </a:prstGeom>
          <a:solidFill>
            <a:srgbClr val="2F2B54"/>
          </a:solidFill>
          <a:ln/>
        </p:spPr>
      </p:sp>
      <p:sp>
        <p:nvSpPr>
          <p:cNvPr id="11" name="Text 8"/>
          <p:cNvSpPr/>
          <p:nvPr/>
        </p:nvSpPr>
        <p:spPr>
          <a:xfrm>
            <a:off x="962025" y="6246495"/>
            <a:ext cx="3369350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Конфликты и компромиссы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62025" y="6689169"/>
            <a:ext cx="6032659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Коммуникация предотвращает конфликты, способствует поиску решений.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2118" y="6032778"/>
            <a:ext cx="6460093" cy="1554242"/>
          </a:xfrm>
          <a:prstGeom prst="roundRect">
            <a:avLst>
              <a:gd name="adj" fmla="val 2064"/>
            </a:avLst>
          </a:prstGeom>
          <a:solidFill>
            <a:srgbClr val="2F2B54"/>
          </a:solidFill>
          <a:ln/>
        </p:spPr>
      </p:sp>
      <p:sp>
        <p:nvSpPr>
          <p:cNvPr id="14" name="Text 11"/>
          <p:cNvSpPr/>
          <p:nvPr/>
        </p:nvSpPr>
        <p:spPr>
          <a:xfrm>
            <a:off x="7635835" y="6246495"/>
            <a:ext cx="3578304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Мотивация к сотрудничеству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7635835" y="6689169"/>
            <a:ext cx="6032659" cy="684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Повышает желание родителей и детей работать вместе с педагогом.</a:t>
            </a:r>
            <a:endParaRPr lang="en-US" sz="165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672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595" y="733306"/>
            <a:ext cx="7618809" cy="1281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Стратегии коммуникации с детьми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2595" y="2341721"/>
            <a:ext cx="490180" cy="490180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5" name="Text 2"/>
          <p:cNvSpPr/>
          <p:nvPr/>
        </p:nvSpPr>
        <p:spPr>
          <a:xfrm>
            <a:off x="1470660" y="2416612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Учет возраста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470660" y="2867739"/>
            <a:ext cx="6910745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Подбирайте слова и подход, соответствующие развитию ребенка.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62595" y="3652123"/>
            <a:ext cx="490180" cy="490180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8" name="Text 5"/>
          <p:cNvSpPr/>
          <p:nvPr/>
        </p:nvSpPr>
        <p:spPr>
          <a:xfrm>
            <a:off x="1470660" y="3727013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Простота речи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470660" y="4178141"/>
            <a:ext cx="6910745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Используйте понятные выражения, избегайте сложных терминов.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2595" y="4962525"/>
            <a:ext cx="490180" cy="490180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11" name="Text 8"/>
          <p:cNvSpPr/>
          <p:nvPr/>
        </p:nvSpPr>
        <p:spPr>
          <a:xfrm>
            <a:off x="1470660" y="5037415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Активное слушание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470660" y="5488543"/>
            <a:ext cx="6910745" cy="69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Проявляйте внимание и эмпатию, чтобы ребенок чувствовал поддержку.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62595" y="6621542"/>
            <a:ext cx="490180" cy="490180"/>
          </a:xfrm>
          <a:prstGeom prst="roundRect">
            <a:avLst>
              <a:gd name="adj" fmla="val 6668"/>
            </a:avLst>
          </a:prstGeom>
          <a:solidFill>
            <a:srgbClr val="2F2B54"/>
          </a:solidFill>
          <a:ln/>
        </p:spPr>
      </p:sp>
      <p:sp>
        <p:nvSpPr>
          <p:cNvPr id="14" name="Text 11"/>
          <p:cNvSpPr/>
          <p:nvPr/>
        </p:nvSpPr>
        <p:spPr>
          <a:xfrm>
            <a:off x="1470660" y="6696432"/>
            <a:ext cx="303835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Невербальные средства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470660" y="7147560"/>
            <a:ext cx="6910745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Martel Sans Light" pitchFamily="34" charset="0"/>
                <a:ea typeface="Martel Sans Light" pitchFamily="34" charset="-122"/>
                <a:cs typeface="Martel Sans Light" pitchFamily="34" charset="-120"/>
              </a:rPr>
              <a:t>Жесты, мимика и тон голоса усиливают понимание.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Типы агрессии у детей и способы построения отношений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3975" y="2463502"/>
            <a:ext cx="5874847" cy="5915727"/>
          </a:xfrm>
        </p:spPr>
        <p:txBody>
          <a:bodyPr>
            <a:normAutofit/>
          </a:bodyPr>
          <a:lstStyle/>
          <a:p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Гиперактивно-агрессивный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ребенок</a:t>
            </a:r>
          </a:p>
          <a:p>
            <a:pPr marL="0" indent="0">
              <a:buNone/>
            </a:pPr>
            <a:r>
              <a:rPr lang="ru-RU" b="1" dirty="0" smtClean="0"/>
              <a:t>Необходимо </a:t>
            </a:r>
            <a:r>
              <a:rPr lang="ru-RU" b="1" dirty="0"/>
              <a:t>грамотно выстраивать систему ограничений, используя в том числе и игровые ситуации с правилами.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Стимулируйте </a:t>
            </a:r>
            <a:r>
              <a:rPr lang="ru-RU" b="1" dirty="0"/>
              <a:t>умение у детей признавать собственные ошибки. Учите их не сваливать свою вину на других. Развивайте чувство эмпатии, сочувствия к другим, сверстникам, взрослому и живому миру.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22" y="2814378"/>
            <a:ext cx="64340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Агрессивно-обидчивый и </a:t>
            </a:r>
            <a:r>
              <a:rPr lang="ru-RU" sz="5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истощаемый </a:t>
            </a:r>
            <a:r>
              <a:rPr lang="ru-RU" sz="5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167" y="2463502"/>
            <a:ext cx="7720272" cy="5034577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Обидчивость ребенка может быть связана не только с недостатками в воспитании или трудностями обучения, </a:t>
            </a:r>
            <a:r>
              <a:rPr lang="ru-RU" sz="2800" b="1" u="sng" dirty="0"/>
              <a:t>но и с болезнью роста, особенностями созревания нервной системы и организма</a:t>
            </a:r>
            <a:r>
              <a:rPr lang="ru-RU" sz="2800" dirty="0" smtClean="0"/>
              <a:t>.. </a:t>
            </a:r>
            <a:r>
              <a:rPr lang="ru-RU" sz="2800" dirty="0"/>
              <a:t>Помогите ребенку разрядить психическое напряжение, </a:t>
            </a:r>
            <a:r>
              <a:rPr lang="ru-RU" sz="2800" dirty="0" smtClean="0"/>
              <a:t>позвольте ему пошуметь , поколотить </a:t>
            </a:r>
            <a:r>
              <a:rPr lang="ru-RU" sz="2800" dirty="0"/>
              <a:t>что-нибудь. И стремитесь избегать ситуаций перенапряжения, если ребенок почти всегда агрессивен.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439" y="1913860"/>
            <a:ext cx="5926394" cy="50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Агрессивный ребенок с оппозиционно-вызывающим поведением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833" y="2463502"/>
            <a:ext cx="7357731" cy="5034577"/>
          </a:xfrm>
        </p:spPr>
        <p:txBody>
          <a:bodyPr>
            <a:normAutofit/>
          </a:bodyPr>
          <a:lstStyle/>
          <a:p>
            <a:r>
              <a:rPr lang="ru-RU" b="1" dirty="0"/>
              <a:t>Если ребенок часто грубит, но не всем, а только </a:t>
            </a:r>
            <a:r>
              <a:rPr lang="ru-RU" b="1" dirty="0" smtClean="0"/>
              <a:t>родителям/педагогам, </a:t>
            </a:r>
            <a:r>
              <a:rPr lang="ru-RU" b="1" dirty="0"/>
              <a:t>знакомым ему людям, то, наверное, в ваших взаимоотношениях что-то не так: вы редко занимаетесь и общаетесь с ребенком; вы уже не образец для подражания, </a:t>
            </a:r>
            <a:r>
              <a:rPr lang="ru-RU" b="1" dirty="0" smtClean="0"/>
              <a:t>и </a:t>
            </a:r>
            <a:r>
              <a:rPr lang="ru-RU" b="1" dirty="0"/>
              <a:t>он переносит на вас собственное настроение и проблемы, перекладывает ответственность за свое поведение. Попытайтесь решать проблемы вместе, в сотрудничестве с ребенком, но не за него.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564" y="1892595"/>
            <a:ext cx="5784110" cy="542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Агрессивно-боязливый ребенок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14" y="2223898"/>
            <a:ext cx="5571459" cy="5091302"/>
          </a:xfrm>
        </p:spPr>
      </p:pic>
      <p:sp>
        <p:nvSpPr>
          <p:cNvPr id="5" name="Прямоугольник 4"/>
          <p:cNvSpPr/>
          <p:nvPr/>
        </p:nvSpPr>
        <p:spPr>
          <a:xfrm>
            <a:off x="233916" y="2507391"/>
            <a:ext cx="72514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Враждебность, подозрительность могут быть средством защиты ребенка от мнимой угрозы, "нападения". </a:t>
            </a:r>
            <a:endParaRPr lang="ru-R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Работайте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 страхами, моделируйте, т.е. создавайте опасную ситуацию и вместе с ребенком преодолевайте ее, при этом ситуация должна быть на грани приятного с неприятным с преобладанием приятного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90154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217</TotalTime>
  <Words>752</Words>
  <Application>Microsoft Office PowerPoint</Application>
  <PresentationFormat>Произвольный</PresentationFormat>
  <Paragraphs>99</Paragraphs>
  <Slides>17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Martel Sans Light</vt:lpstr>
      <vt:lpstr>Wingdings 3</vt:lpstr>
      <vt:lpstr>Helvetica</vt:lpstr>
      <vt:lpstr>Calibri</vt:lpstr>
      <vt:lpstr>Kanit</vt:lpstr>
      <vt:lpstr>Century Gothic</vt:lpstr>
      <vt:lpstr>Martel Sans Medium</vt:lpstr>
      <vt:lpstr>Times New Roman</vt:lpstr>
      <vt:lpstr>Martel Sans Bold</vt:lpstr>
      <vt:lpstr>Arial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агрессии у детей и способы построения отношений</vt:lpstr>
      <vt:lpstr>Агрессивно-обидчивый и      истощаемый ребенок.</vt:lpstr>
      <vt:lpstr>Агрессивный ребенок с оппозиционно-вызывающим поведением. </vt:lpstr>
      <vt:lpstr>Агрессивно-боязливый ребенок</vt:lpstr>
      <vt:lpstr>Агрессивно-бесчувственный ребенок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Рекомендуемая литература классному руководителю ,социальному педагогу и родителям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Психолог</cp:lastModifiedBy>
  <cp:revision>21</cp:revision>
  <dcterms:created xsi:type="dcterms:W3CDTF">2025-05-14T05:01:42Z</dcterms:created>
  <dcterms:modified xsi:type="dcterms:W3CDTF">2025-05-28T06:41:10Z</dcterms:modified>
</cp:coreProperties>
</file>