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7" r:id="rId4"/>
    <p:sldId id="261" r:id="rId5"/>
    <p:sldId id="258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7CE9-769E-4942-B8A7-6D5C06EFC6B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9D35B-3847-47CE-B736-9DB0A034F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91B3-4461-4540-841D-C6E0993CC9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9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408" y="-99392"/>
            <a:ext cx="9649072" cy="706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97624" y="1772816"/>
            <a:ext cx="4788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Bahnschrift SemiBold" pitchFamily="34" charset="0"/>
              </a:rPr>
              <a:t>Армия </a:t>
            </a:r>
            <a:r>
              <a:rPr lang="ru-RU" sz="4000" b="1" dirty="0">
                <a:latin typeface="Bahnschrift SemiBold" pitchFamily="34" charset="0"/>
              </a:rPr>
              <a:t>Пугачёва была вооружена артиллерией, причём орудия для неё отливались на захваченных заводах Урала.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" y="692696"/>
            <a:ext cx="9126888" cy="582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99268" y="2497976"/>
            <a:ext cx="48894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Bahnschrift SemiBold" pitchFamily="34" charset="0"/>
              </a:rPr>
              <a:t>ВЕРНО</a:t>
            </a:r>
            <a:endParaRPr lang="ru-RU" sz="115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1888" y="240032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atin typeface="Bahnschrift SemiBold" pitchFamily="34" charset="0"/>
              </a:rPr>
              <a:t>Иностранные </a:t>
            </a:r>
            <a:r>
              <a:rPr lang="ru-RU" sz="4000" dirty="0">
                <a:latin typeface="Bahnschrift SemiBold" pitchFamily="34" charset="0"/>
              </a:rPr>
              <a:t>державы тайно спонсировали восстание Пугачёва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892300"/>
            <a:ext cx="64198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7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8300" y="2852936"/>
            <a:ext cx="4695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SemiBold" pitchFamily="34" charset="0"/>
              </a:rPr>
              <a:t>21 </a:t>
            </a:r>
            <a:r>
              <a:rPr lang="ru-RU" sz="4000" b="1" dirty="0" smtClean="0">
                <a:latin typeface="Bahnschrift SemiBold" pitchFamily="34" charset="0"/>
              </a:rPr>
              <a:t>января 250 </a:t>
            </a:r>
            <a:r>
              <a:rPr lang="ru-RU" sz="4000" b="1" dirty="0">
                <a:latin typeface="Bahnschrift SemiBold" pitchFamily="34" charset="0"/>
              </a:rPr>
              <a:t>лет назад казнили </a:t>
            </a:r>
            <a:r>
              <a:rPr lang="ru-RU" sz="4000" b="1" dirty="0" smtClean="0">
                <a:latin typeface="Bahnschrift SemiBold" pitchFamily="34" charset="0"/>
              </a:rPr>
              <a:t>Пугачёва</a:t>
            </a:r>
            <a:endParaRPr lang="ru-RU" sz="4000" b="1" dirty="0">
              <a:latin typeface="Bahnschrift Semi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611512"/>
            <a:ext cx="11607759" cy="57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889125"/>
            <a:ext cx="64262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44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0860" y="2492896"/>
            <a:ext cx="4695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Bahnschrift SemiBold" pitchFamily="34" charset="0"/>
              </a:rPr>
              <a:t>Емельян Пугачев являлся потомком и родственником первых Романовых</a:t>
            </a:r>
            <a:endParaRPr lang="ru-RU" sz="4000" b="1" dirty="0">
              <a:latin typeface="Bahnschrift Semi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889125"/>
            <a:ext cx="60848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6480"/>
            <a:ext cx="38163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7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ДОМАШНЕЕ ЗАДАНИЕ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253" y="1916832"/>
            <a:ext cx="74241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Bahnschrift SemiBold" pitchFamily="34" charset="0"/>
              </a:rPr>
              <a:t>1) Повторить ход восстания, причины, итоги;</a:t>
            </a:r>
          </a:p>
          <a:p>
            <a:r>
              <a:rPr lang="ru-RU" sz="3600" b="1" dirty="0" smtClean="0">
                <a:solidFill>
                  <a:prstClr val="black"/>
                </a:solidFill>
                <a:latin typeface="Bahnschrift SemiBold" pitchFamily="34" charset="0"/>
              </a:rPr>
              <a:t>2) Сформулировать письменно ответ на вопрос, какими личностными качествами обладал Е. Пугачев, которые так привлекали людей на его сторону.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84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СПАСИБО ЗА УРОК!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40"/>
          <a:stretch/>
        </p:blipFill>
        <p:spPr bwMode="auto">
          <a:xfrm rot="20810668">
            <a:off x="461861" y="1609368"/>
            <a:ext cx="3081553" cy="41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0"/>
          <a:stretch/>
        </p:blipFill>
        <p:spPr bwMode="auto">
          <a:xfrm rot="855055">
            <a:off x="4076017" y="1985096"/>
            <a:ext cx="3766144" cy="346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Серёга\Downloads\pngwing.com - 2025-01-29T221334.7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312">
            <a:off x="6671679" y="3545608"/>
            <a:ext cx="2619343" cy="29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Серёга\Downloads\pngwing.com - 2025-01-29T221429.19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5837">
            <a:off x="3304839" y="4471515"/>
            <a:ext cx="3407998" cy="25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149080"/>
            <a:ext cx="152520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6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9" r="18196"/>
          <a:stretch/>
        </p:blipFill>
        <p:spPr bwMode="auto">
          <a:xfrm>
            <a:off x="1835696" y="-315416"/>
            <a:ext cx="5648707" cy="53020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7" t="4238" r="10566"/>
          <a:stretch/>
        </p:blipFill>
        <p:spPr bwMode="auto">
          <a:xfrm>
            <a:off x="0" y="404664"/>
            <a:ext cx="3527488" cy="65385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1894" r="41494" b="-1"/>
          <a:stretch/>
        </p:blipFill>
        <p:spPr bwMode="auto">
          <a:xfrm>
            <a:off x="6300192" y="1249613"/>
            <a:ext cx="3082650" cy="56067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307611"/>
            <a:ext cx="4302224" cy="255454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itchFamily="34" charset="0"/>
              </a:rPr>
              <a:t>Т</a:t>
            </a:r>
            <a:r>
              <a:rPr lang="ru-RU" sz="2000" dirty="0" smtClean="0">
                <a:latin typeface="Bahnschrift SemiBold Condensed" pitchFamily="34" charset="0"/>
              </a:rPr>
              <a:t>ак </a:t>
            </a:r>
            <a:r>
              <a:rPr lang="ru-RU" sz="2000" dirty="0">
                <a:latin typeface="Bahnschrift SemiBold Condensed" pitchFamily="34" charset="0"/>
              </a:rPr>
              <a:t>«заступник» </a:t>
            </a:r>
            <a:r>
              <a:rPr lang="ru-RU" sz="2000" dirty="0" smtClean="0">
                <a:latin typeface="Bahnschrift SemiBold Condensed" pitchFamily="34" charset="0"/>
              </a:rPr>
              <a:t>бедных, </a:t>
            </a:r>
          </a:p>
          <a:p>
            <a:pPr algn="ctr"/>
            <a:r>
              <a:rPr lang="ru-RU" sz="2000" dirty="0" smtClean="0">
                <a:latin typeface="Bahnschrift SemiBold Condensed" pitchFamily="34" charset="0"/>
              </a:rPr>
              <a:t>обездоленных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Захватил всю власть в свои </a:t>
            </a:r>
            <a:r>
              <a:rPr lang="ru-RU" sz="2000" dirty="0" smtClean="0">
                <a:latin typeface="Bahnschrift SemiBold Condensed" pitchFamily="34" charset="0"/>
              </a:rPr>
              <a:t>он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рученьки</a:t>
            </a:r>
            <a:r>
              <a:rPr lang="ru-RU" sz="2000" dirty="0" smtClean="0">
                <a:latin typeface="Bahnschrift SemiBold Condensed" pitchFamily="34" charset="0"/>
              </a:rPr>
              <a:t>,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Разозлил тем самым — он </a:t>
            </a:r>
            <a:r>
              <a:rPr lang="ru-RU" sz="2000" dirty="0" smtClean="0">
                <a:latin typeface="Bahnschrift SemiBold Condensed" pitchFamily="34" charset="0"/>
              </a:rPr>
              <a:t>дворянский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род</a:t>
            </a:r>
            <a:r>
              <a:rPr lang="ru-RU" sz="2000" dirty="0" smtClean="0">
                <a:latin typeface="Bahnschrift SemiBold Condensed" pitchFamily="34" charset="0"/>
              </a:rPr>
              <a:t>!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Натравил против себя </a:t>
            </a:r>
            <a:r>
              <a:rPr lang="ru-RU" sz="2000" dirty="0" smtClean="0">
                <a:latin typeface="Bahnschrift SemiBold Condensed" pitchFamily="34" charset="0"/>
              </a:rPr>
              <a:t>царский</a:t>
            </a:r>
            <a:endParaRPr lang="ru-RU" sz="2000" dirty="0">
              <a:latin typeface="Bahnschrift SemiBold Condensed" pitchFamily="34" charset="0"/>
            </a:endParaRPr>
          </a:p>
          <a:p>
            <a:pPr algn="ctr"/>
            <a:r>
              <a:rPr lang="ru-RU" sz="2000" dirty="0">
                <a:latin typeface="Bahnschrift SemiBold Condensed" pitchFamily="34" charset="0"/>
              </a:rPr>
              <a:t>престол!</a:t>
            </a:r>
          </a:p>
        </p:txBody>
      </p:sp>
    </p:spTree>
    <p:extLst>
      <p:ext uri="{BB962C8B-B14F-4D97-AF65-F5344CB8AC3E}">
        <p14:creationId xmlns:p14="http://schemas.microsoft.com/office/powerpoint/2010/main" val="40946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/>
          <a:stretch/>
        </p:blipFill>
        <p:spPr bwMode="auto">
          <a:xfrm>
            <a:off x="-396552" y="0"/>
            <a:ext cx="9540552" cy="68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4869160"/>
            <a:ext cx="4572000" cy="1384995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ahnschrift SemiBold" pitchFamily="34" charset="0"/>
              </a:rPr>
              <a:t>Емельян Пугачёв: </a:t>
            </a:r>
            <a:endParaRPr lang="ru-RU" sz="2800" dirty="0" smtClean="0">
              <a:solidFill>
                <a:schemeClr val="bg1"/>
              </a:solidFill>
              <a:latin typeface="Bahnschrift SemiBold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ahnschrift SemiBold" pitchFamily="34" charset="0"/>
              </a:rPr>
              <a:t>от </a:t>
            </a:r>
            <a:r>
              <a:rPr lang="ru-RU" sz="2800" dirty="0">
                <a:solidFill>
                  <a:schemeClr val="bg1"/>
                </a:solidFill>
                <a:latin typeface="Bahnschrift SemiBold" pitchFamily="34" charset="0"/>
              </a:rPr>
              <a:t>простого казака </a:t>
            </a:r>
            <a:endParaRPr lang="ru-RU" sz="2800" dirty="0" smtClean="0">
              <a:solidFill>
                <a:schemeClr val="bg1"/>
              </a:solidFill>
              <a:latin typeface="Bahnschrift SemiBold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ahnschrift SemiBold" pitchFamily="34" charset="0"/>
              </a:rPr>
              <a:t>до </a:t>
            </a:r>
            <a:r>
              <a:rPr lang="ru-RU" sz="2800" dirty="0">
                <a:solidFill>
                  <a:schemeClr val="bg1"/>
                </a:solidFill>
                <a:latin typeface="Bahnschrift SemiBold" pitchFamily="34" charset="0"/>
              </a:rPr>
              <a:t>народного героя</a:t>
            </a:r>
          </a:p>
        </p:txBody>
      </p:sp>
    </p:spTree>
    <p:extLst>
      <p:ext uri="{BB962C8B-B14F-4D97-AF65-F5344CB8AC3E}">
        <p14:creationId xmlns:p14="http://schemas.microsoft.com/office/powerpoint/2010/main" val="41299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Работа со статьёй</a:t>
            </a:r>
          </a:p>
          <a:p>
            <a:endParaRPr lang="ru-RU" sz="2800" b="1" dirty="0">
              <a:latin typeface="Bahnschrift SemiBold" pitchFamily="34" charset="0"/>
            </a:endParaRPr>
          </a:p>
          <a:p>
            <a:pPr algn="ctr"/>
            <a:r>
              <a:rPr lang="ru-RU" sz="2800" b="1" dirty="0" smtClean="0">
                <a:latin typeface="Bahnschrift SemiBold" pitchFamily="34" charset="0"/>
              </a:rPr>
              <a:t>«</a:t>
            </a:r>
            <a:r>
              <a:rPr lang="ru-RU" sz="2800" b="1" dirty="0">
                <a:latin typeface="Bahnschrift SemiBold" pitchFamily="34" charset="0"/>
              </a:rPr>
              <a:t>История Пугачевского бунта» А.С.Пушкин, 1834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020">
            <a:off x="87254" y="2917623"/>
            <a:ext cx="5400414" cy="418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Серёга\Downloads\pngwing.com - 2025-01-29T202614.1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99477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ерёга\Downloads\pngwing.com - 2025-01-29T202755.5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304">
            <a:off x="4528554" y="2642079"/>
            <a:ext cx="1095003" cy="17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96" y="4374005"/>
            <a:ext cx="1620143" cy="132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88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Работа с манифестом Е. Пугачева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277">
            <a:off x="397416" y="1715251"/>
            <a:ext cx="34956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383">
            <a:off x="4888759" y="2259310"/>
            <a:ext cx="3743335" cy="449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C:\Users\Серёга\Downloads\pngwing.com - 2025-01-29T204725.65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32" y="3343183"/>
            <a:ext cx="2157151" cy="35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37"/>
          <a:stretch/>
        </p:blipFill>
        <p:spPr bwMode="auto">
          <a:xfrm>
            <a:off x="64869" y="1870893"/>
            <a:ext cx="92756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827584" y="3573016"/>
            <a:ext cx="7870899" cy="7200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Работа с картой походов Е. Пугачева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79103"/>
            <a:ext cx="6048672" cy="508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2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Работа с иллюстрацией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t="4004" b="12344"/>
          <a:stretch/>
        </p:blipFill>
        <p:spPr bwMode="auto">
          <a:xfrm>
            <a:off x="0" y="0"/>
            <a:ext cx="9144000" cy="680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1844824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Bold" pitchFamily="34" charset="0"/>
              </a:rPr>
              <a:t>Он </a:t>
            </a:r>
            <a:r>
              <a:rPr lang="ru-RU" sz="4000" b="1" dirty="0">
                <a:latin typeface="Bahnschrift SemiBold" pitchFamily="34" charset="0"/>
              </a:rPr>
              <a:t>происходил из казацкого рода и поступил на службу в 17 лет, чтобы заменить отца, которого без замены не хотели отпускать на пенсию</a:t>
            </a:r>
          </a:p>
        </p:txBody>
      </p:sp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9268" y="2497976"/>
            <a:ext cx="48894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Bahnschrift SemiBold" pitchFamily="34" charset="0"/>
              </a:rPr>
              <a:t>ВЕРНО</a:t>
            </a:r>
            <a:endParaRPr lang="ru-RU" sz="115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hnschrift SemiBold" pitchFamily="34" charset="0"/>
              </a:rPr>
              <a:t>ВЕРЮ-НЕ ВЕРЮ</a:t>
            </a:r>
          </a:p>
          <a:p>
            <a:endParaRPr lang="ru-RU" sz="2800" b="1" dirty="0">
              <a:latin typeface="Bahnschrift SemiBol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8" b="27114"/>
          <a:stretch/>
        </p:blipFill>
        <p:spPr>
          <a:xfrm>
            <a:off x="520112" y="116632"/>
            <a:ext cx="8103776" cy="731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9533" y="947266"/>
            <a:ext cx="81089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рёга\Downloads\pngwing.com - 2025-01-29T214420.0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74795"/>
            <a:ext cx="4464496" cy="51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1679103"/>
            <a:ext cx="4793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Bahnschrift SemiBold" pitchFamily="34" charset="0"/>
              </a:rPr>
              <a:t>В </a:t>
            </a:r>
            <a:r>
              <a:rPr lang="ru-RU" sz="3600" b="1" dirty="0">
                <a:latin typeface="Bahnschrift SemiBold" pitchFamily="34" charset="0"/>
              </a:rPr>
              <a:t>1986 году были найдены сокровища, которые Емельян Пугачев успел сохранить в тайне и спрятать </a:t>
            </a:r>
            <a:endParaRPr lang="ru-RU" sz="3600" b="1" dirty="0" smtClean="0">
              <a:latin typeface="Bahnschrift SemiBold" pitchFamily="34" charset="0"/>
            </a:endParaRPr>
          </a:p>
          <a:p>
            <a:r>
              <a:rPr lang="ru-RU" sz="3600" b="1" dirty="0" smtClean="0">
                <a:latin typeface="Bahnschrift SemiBold" pitchFamily="34" charset="0"/>
              </a:rPr>
              <a:t>недалеко </a:t>
            </a:r>
            <a:r>
              <a:rPr lang="ru-RU" sz="3600" b="1" dirty="0">
                <a:latin typeface="Bahnschrift SemiBold" pitchFamily="34" charset="0"/>
              </a:rPr>
              <a:t>от Оренбурга.</a:t>
            </a:r>
          </a:p>
        </p:txBody>
      </p:sp>
      <p:pic>
        <p:nvPicPr>
          <p:cNvPr id="7170" name="Picture 2" descr="C:\Users\Серёга\Downloads\pngwing.com - 2025-01-29T215025.1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23775"/>
            <a:ext cx="2942620" cy="28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00384" y="2564904"/>
            <a:ext cx="45432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Bahnschrift SemiBold" pitchFamily="34" charset="0"/>
              </a:rPr>
              <a:t>ЛОЖЬ</a:t>
            </a:r>
            <a:endParaRPr lang="ru-RU" sz="115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203</Words>
  <Application>Microsoft Office PowerPoint</Application>
  <PresentationFormat>Экран (4:3)</PresentationFormat>
  <Paragraphs>38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Серёга</cp:lastModifiedBy>
  <cp:revision>13</cp:revision>
  <dcterms:created xsi:type="dcterms:W3CDTF">2025-01-29T14:54:10Z</dcterms:created>
  <dcterms:modified xsi:type="dcterms:W3CDTF">2025-01-29T17:16:43Z</dcterms:modified>
</cp:coreProperties>
</file>