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57" r:id="rId4"/>
    <p:sldId id="261" r:id="rId5"/>
    <p:sldId id="258" r:id="rId6"/>
    <p:sldId id="262" r:id="rId7"/>
    <p:sldId id="263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5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D7CE9-769E-4942-B8A7-6D5C06EFC6B3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19D35B-3847-47CE-B736-9DB0A034FC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605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1091B3-4461-4540-841D-C6E0993CC94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196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8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3408" y="-99392"/>
            <a:ext cx="9649072" cy="706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96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ВЕРЮ-НЕ ВЕРЮ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Серёга\Downloads\pngwing.com - 2025-01-29T214420.0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574795"/>
            <a:ext cx="4464496" cy="51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97624" y="1772816"/>
            <a:ext cx="47880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Bahnschrift SemiBold" pitchFamily="34" charset="0"/>
              </a:rPr>
              <a:t>Армия </a:t>
            </a:r>
            <a:r>
              <a:rPr lang="ru-RU" sz="4000" b="1" dirty="0">
                <a:latin typeface="Bahnschrift SemiBold" pitchFamily="34" charset="0"/>
              </a:rPr>
              <a:t>Пугачёва была вооружена артиллерией, причём орудия для неё отливались на захваченных заводах Урала.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2" y="692696"/>
            <a:ext cx="9126888" cy="582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99268" y="2497976"/>
            <a:ext cx="488948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" pitchFamily="34" charset="0"/>
              </a:rPr>
              <a:t>ВЕРНО</a:t>
            </a:r>
            <a:endParaRPr lang="ru-RU" sz="115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77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ВЕРЮ-НЕ ВЕРЮ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Серёга\Downloads\pngwing.com - 2025-01-29T214420.0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574795"/>
            <a:ext cx="4464496" cy="51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51888" y="2400328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smtClean="0">
                <a:latin typeface="Bahnschrift SemiBold" pitchFamily="34" charset="0"/>
              </a:rPr>
              <a:t>Иностранные </a:t>
            </a:r>
            <a:r>
              <a:rPr lang="ru-RU" sz="4000" dirty="0">
                <a:latin typeface="Bahnschrift SemiBold" pitchFamily="34" charset="0"/>
              </a:rPr>
              <a:t>державы тайно спонсировали восстание Пугачёва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1892300"/>
            <a:ext cx="6419850" cy="307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7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ВЕРЮ-НЕ ВЕРЮ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Серёга\Downloads\pngwing.com - 2025-01-29T214420.0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574795"/>
            <a:ext cx="4464496" cy="51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28300" y="2852936"/>
            <a:ext cx="46955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Bahnschrift SemiBold" pitchFamily="34" charset="0"/>
              </a:rPr>
              <a:t>21 </a:t>
            </a:r>
            <a:r>
              <a:rPr lang="ru-RU" sz="4000" b="1" dirty="0" smtClean="0">
                <a:latin typeface="Bahnschrift SemiBold" pitchFamily="34" charset="0"/>
              </a:rPr>
              <a:t>января 250 </a:t>
            </a:r>
            <a:r>
              <a:rPr lang="ru-RU" sz="4000" b="1" dirty="0">
                <a:latin typeface="Bahnschrift SemiBold" pitchFamily="34" charset="0"/>
              </a:rPr>
              <a:t>лет назад казнили </a:t>
            </a:r>
            <a:r>
              <a:rPr lang="ru-RU" sz="4000" b="1" dirty="0" smtClean="0">
                <a:latin typeface="Bahnschrift SemiBold" pitchFamily="34" charset="0"/>
              </a:rPr>
              <a:t>Пугачёва</a:t>
            </a:r>
            <a:endParaRPr lang="ru-RU" sz="4000" b="1" dirty="0">
              <a:latin typeface="Bahnschrift SemiBold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611512"/>
            <a:ext cx="11607759" cy="578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889125"/>
            <a:ext cx="6426200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44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ВЕРЮ-НЕ ВЕРЮ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Серёга\Downloads\pngwing.com - 2025-01-29T214420.0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574795"/>
            <a:ext cx="4464496" cy="51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00860" y="2492896"/>
            <a:ext cx="46955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Bahnschrift SemiBold" pitchFamily="34" charset="0"/>
              </a:rPr>
              <a:t>Емельян Пугачев являлся потомком и родственником первых Романовых</a:t>
            </a:r>
            <a:endParaRPr lang="ru-RU" sz="4000" b="1" dirty="0">
              <a:latin typeface="Bahnschrift SemiBold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1889125"/>
            <a:ext cx="6084887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06480"/>
            <a:ext cx="3816350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57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ДОМАШНЕЕ ЗАДАНИЕ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2253" y="1916832"/>
            <a:ext cx="74241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Bahnschrift SemiBold" pitchFamily="34" charset="0"/>
              </a:rPr>
              <a:t>1) Повторить ход восстания, причины, итоги;</a:t>
            </a:r>
          </a:p>
          <a:p>
            <a:r>
              <a:rPr lang="ru-RU" sz="3600" b="1" dirty="0" smtClean="0">
                <a:solidFill>
                  <a:prstClr val="black"/>
                </a:solidFill>
                <a:latin typeface="Bahnschrift SemiBold" pitchFamily="34" charset="0"/>
              </a:rPr>
              <a:t>2) Сформулировать письменно ответ на вопрос, какими личностными качествами обладал Е. Пугачев, которые так привлекали людей на его сторону.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1848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СПАСИБО ЗА УРОК!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40"/>
          <a:stretch/>
        </p:blipFill>
        <p:spPr bwMode="auto">
          <a:xfrm rot="20810668">
            <a:off x="461861" y="1609368"/>
            <a:ext cx="3081553" cy="4152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0"/>
          <a:stretch/>
        </p:blipFill>
        <p:spPr bwMode="auto">
          <a:xfrm rot="855055">
            <a:off x="4076017" y="1985096"/>
            <a:ext cx="3766144" cy="346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C:\Users\Серёга\Downloads\pngwing.com - 2025-01-29T221334.78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1312">
            <a:off x="6671679" y="3545608"/>
            <a:ext cx="2619343" cy="297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Серёга\Downloads\pngwing.com - 2025-01-29T221429.19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5837">
            <a:off x="3304839" y="4471515"/>
            <a:ext cx="3407998" cy="255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149080"/>
            <a:ext cx="1525206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36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62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9" r="18196"/>
          <a:stretch/>
        </p:blipFill>
        <p:spPr bwMode="auto">
          <a:xfrm>
            <a:off x="1835696" y="-315416"/>
            <a:ext cx="5648707" cy="530209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77" t="4238" r="10566"/>
          <a:stretch/>
        </p:blipFill>
        <p:spPr bwMode="auto">
          <a:xfrm>
            <a:off x="0" y="404664"/>
            <a:ext cx="3527488" cy="653852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22" t="1894" r="41494" b="-1"/>
          <a:stretch/>
        </p:blipFill>
        <p:spPr bwMode="auto">
          <a:xfrm>
            <a:off x="6300192" y="1249613"/>
            <a:ext cx="3082650" cy="56067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4307611"/>
            <a:ext cx="4302224" cy="2554545"/>
          </a:xfrm>
          <a:prstGeom prst="rect">
            <a:avLst/>
          </a:prstGeom>
          <a:solidFill>
            <a:schemeClr val="bg1">
              <a:alpha val="40000"/>
            </a:schemeClr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Bahnschrift SemiBold Condensed" pitchFamily="34" charset="0"/>
              </a:rPr>
              <a:t>Т</a:t>
            </a:r>
            <a:r>
              <a:rPr lang="ru-RU" sz="2000" dirty="0" smtClean="0">
                <a:latin typeface="Bahnschrift SemiBold Condensed" pitchFamily="34" charset="0"/>
              </a:rPr>
              <a:t>ак </a:t>
            </a:r>
            <a:r>
              <a:rPr lang="ru-RU" sz="2000" dirty="0">
                <a:latin typeface="Bahnschrift SemiBold Condensed" pitchFamily="34" charset="0"/>
              </a:rPr>
              <a:t>«заступник» </a:t>
            </a:r>
            <a:r>
              <a:rPr lang="ru-RU" sz="2000" dirty="0" smtClean="0">
                <a:latin typeface="Bahnschrift SemiBold Condensed" pitchFamily="34" charset="0"/>
              </a:rPr>
              <a:t>бедных, </a:t>
            </a:r>
          </a:p>
          <a:p>
            <a:pPr algn="ctr"/>
            <a:r>
              <a:rPr lang="ru-RU" sz="2000" dirty="0" smtClean="0">
                <a:latin typeface="Bahnschrift SemiBold Condensed" pitchFamily="34" charset="0"/>
              </a:rPr>
              <a:t>обездоленных</a:t>
            </a:r>
            <a:endParaRPr lang="ru-RU" sz="2000" dirty="0">
              <a:latin typeface="Bahnschrift SemiBold Condensed" pitchFamily="34" charset="0"/>
            </a:endParaRPr>
          </a:p>
          <a:p>
            <a:pPr algn="ctr"/>
            <a:r>
              <a:rPr lang="ru-RU" sz="2000" dirty="0">
                <a:latin typeface="Bahnschrift SemiBold Condensed" pitchFamily="34" charset="0"/>
              </a:rPr>
              <a:t>Захватил всю власть в свои </a:t>
            </a:r>
            <a:r>
              <a:rPr lang="ru-RU" sz="2000" dirty="0" smtClean="0">
                <a:latin typeface="Bahnschrift SemiBold Condensed" pitchFamily="34" charset="0"/>
              </a:rPr>
              <a:t>он</a:t>
            </a:r>
            <a:endParaRPr lang="ru-RU" sz="2000" dirty="0">
              <a:latin typeface="Bahnschrift SemiBold Condensed" pitchFamily="34" charset="0"/>
            </a:endParaRPr>
          </a:p>
          <a:p>
            <a:pPr algn="ctr"/>
            <a:r>
              <a:rPr lang="ru-RU" sz="2000" dirty="0">
                <a:latin typeface="Bahnschrift SemiBold Condensed" pitchFamily="34" charset="0"/>
              </a:rPr>
              <a:t>рученьки</a:t>
            </a:r>
            <a:r>
              <a:rPr lang="ru-RU" sz="2000" dirty="0" smtClean="0">
                <a:latin typeface="Bahnschrift SemiBold Condensed" pitchFamily="34" charset="0"/>
              </a:rPr>
              <a:t>,</a:t>
            </a:r>
            <a:endParaRPr lang="ru-RU" sz="2000" dirty="0">
              <a:latin typeface="Bahnschrift SemiBold Condensed" pitchFamily="34" charset="0"/>
            </a:endParaRPr>
          </a:p>
          <a:p>
            <a:pPr algn="ctr"/>
            <a:r>
              <a:rPr lang="ru-RU" sz="2000" dirty="0">
                <a:latin typeface="Bahnschrift SemiBold Condensed" pitchFamily="34" charset="0"/>
              </a:rPr>
              <a:t>Разозлил тем самым — он </a:t>
            </a:r>
            <a:r>
              <a:rPr lang="ru-RU" sz="2000" dirty="0" smtClean="0">
                <a:latin typeface="Bahnschrift SemiBold Condensed" pitchFamily="34" charset="0"/>
              </a:rPr>
              <a:t>дворянский</a:t>
            </a:r>
            <a:endParaRPr lang="ru-RU" sz="2000" dirty="0">
              <a:latin typeface="Bahnschrift SemiBold Condensed" pitchFamily="34" charset="0"/>
            </a:endParaRPr>
          </a:p>
          <a:p>
            <a:pPr algn="ctr"/>
            <a:r>
              <a:rPr lang="ru-RU" sz="2000" dirty="0">
                <a:latin typeface="Bahnschrift SemiBold Condensed" pitchFamily="34" charset="0"/>
              </a:rPr>
              <a:t>род</a:t>
            </a:r>
            <a:r>
              <a:rPr lang="ru-RU" sz="2000" dirty="0" smtClean="0">
                <a:latin typeface="Bahnschrift SemiBold Condensed" pitchFamily="34" charset="0"/>
              </a:rPr>
              <a:t>!</a:t>
            </a:r>
            <a:endParaRPr lang="ru-RU" sz="2000" dirty="0">
              <a:latin typeface="Bahnschrift SemiBold Condensed" pitchFamily="34" charset="0"/>
            </a:endParaRPr>
          </a:p>
          <a:p>
            <a:pPr algn="ctr"/>
            <a:r>
              <a:rPr lang="ru-RU" sz="2000" dirty="0">
                <a:latin typeface="Bahnschrift SemiBold Condensed" pitchFamily="34" charset="0"/>
              </a:rPr>
              <a:t>Натравил против себя </a:t>
            </a:r>
            <a:r>
              <a:rPr lang="ru-RU" sz="2000" dirty="0" smtClean="0">
                <a:latin typeface="Bahnschrift SemiBold Condensed" pitchFamily="34" charset="0"/>
              </a:rPr>
              <a:t>царский</a:t>
            </a:r>
            <a:endParaRPr lang="ru-RU" sz="2000" dirty="0">
              <a:latin typeface="Bahnschrift SemiBold Condensed" pitchFamily="34" charset="0"/>
            </a:endParaRPr>
          </a:p>
          <a:p>
            <a:pPr algn="ctr"/>
            <a:r>
              <a:rPr lang="ru-RU" sz="2000" dirty="0">
                <a:latin typeface="Bahnschrift SemiBold Condensed" pitchFamily="34" charset="0"/>
              </a:rPr>
              <a:t>престол!</a:t>
            </a:r>
          </a:p>
        </p:txBody>
      </p:sp>
    </p:spTree>
    <p:extLst>
      <p:ext uri="{BB962C8B-B14F-4D97-AF65-F5344CB8AC3E}">
        <p14:creationId xmlns:p14="http://schemas.microsoft.com/office/powerpoint/2010/main" val="409462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0"/>
          <a:stretch/>
        </p:blipFill>
        <p:spPr bwMode="auto">
          <a:xfrm>
            <a:off x="-396552" y="0"/>
            <a:ext cx="9540552" cy="684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4869160"/>
            <a:ext cx="4572000" cy="1384995"/>
          </a:xfrm>
          <a:prstGeom prst="rect">
            <a:avLst/>
          </a:prstGeom>
          <a:solidFill>
            <a:srgbClr val="000000">
              <a:alpha val="43137"/>
            </a:srgbClr>
          </a:solidFill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Bahnschrift SemiBold" pitchFamily="34" charset="0"/>
              </a:rPr>
              <a:t>Емельян Пугачёв: </a:t>
            </a:r>
            <a:endParaRPr lang="ru-RU" sz="2800" dirty="0" smtClean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ru-RU" sz="2800" dirty="0" smtClean="0">
                <a:solidFill>
                  <a:schemeClr val="bg1"/>
                </a:solidFill>
                <a:latin typeface="Bahnschrift SemiBold" pitchFamily="34" charset="0"/>
              </a:rPr>
              <a:t>от </a:t>
            </a:r>
            <a:r>
              <a:rPr lang="ru-RU" sz="2800" dirty="0">
                <a:solidFill>
                  <a:schemeClr val="bg1"/>
                </a:solidFill>
                <a:latin typeface="Bahnschrift SemiBold" pitchFamily="34" charset="0"/>
              </a:rPr>
              <a:t>простого казака </a:t>
            </a:r>
            <a:endParaRPr lang="ru-RU" sz="2800" dirty="0" smtClean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ru-RU" sz="2800" dirty="0" smtClean="0">
                <a:solidFill>
                  <a:schemeClr val="bg1"/>
                </a:solidFill>
                <a:latin typeface="Bahnschrift SemiBold" pitchFamily="34" charset="0"/>
              </a:rPr>
              <a:t>до </a:t>
            </a:r>
            <a:r>
              <a:rPr lang="ru-RU" sz="2800" dirty="0">
                <a:solidFill>
                  <a:schemeClr val="bg1"/>
                </a:solidFill>
                <a:latin typeface="Bahnschrift SemiBold" pitchFamily="34" charset="0"/>
              </a:rPr>
              <a:t>народного героя</a:t>
            </a:r>
          </a:p>
        </p:txBody>
      </p:sp>
    </p:spTree>
    <p:extLst>
      <p:ext uri="{BB962C8B-B14F-4D97-AF65-F5344CB8AC3E}">
        <p14:creationId xmlns:p14="http://schemas.microsoft.com/office/powerpoint/2010/main" val="412990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Работа со статьёй</a:t>
            </a:r>
          </a:p>
          <a:p>
            <a:endParaRPr lang="ru-RU" sz="2800" b="1" dirty="0">
              <a:latin typeface="Bahnschrift SemiBold" pitchFamily="34" charset="0"/>
            </a:endParaRPr>
          </a:p>
          <a:p>
            <a:pPr algn="ctr"/>
            <a:r>
              <a:rPr lang="ru-RU" sz="2800" b="1" dirty="0" smtClean="0">
                <a:latin typeface="Bahnschrift SemiBold" pitchFamily="34" charset="0"/>
              </a:rPr>
              <a:t>«</a:t>
            </a:r>
            <a:r>
              <a:rPr lang="ru-RU" sz="2800" b="1" dirty="0">
                <a:latin typeface="Bahnschrift SemiBold" pitchFamily="34" charset="0"/>
              </a:rPr>
              <a:t>История Пугачевского бунта» А.С.Пушкин, 1834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6020">
            <a:off x="87254" y="2917623"/>
            <a:ext cx="5400414" cy="4188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C:\Users\Серёга\Downloads\pngwing.com - 2025-01-29T202614.10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20888"/>
            <a:ext cx="399477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Серёга\Downloads\pngwing.com - 2025-01-29T202755.53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14304">
            <a:off x="4528554" y="2642079"/>
            <a:ext cx="1095003" cy="178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896" y="4374005"/>
            <a:ext cx="1620143" cy="1327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882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Работа с манифестом Е. Пугачева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6277">
            <a:off x="397416" y="1715251"/>
            <a:ext cx="3495675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6383">
            <a:off x="4888759" y="2259310"/>
            <a:ext cx="3743335" cy="449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 descr="C:\Users\Серёга\Downloads\pngwing.com - 2025-01-29T204725.65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432" y="3343183"/>
            <a:ext cx="2157151" cy="35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37"/>
          <a:stretch/>
        </p:blipFill>
        <p:spPr bwMode="auto">
          <a:xfrm>
            <a:off x="64869" y="1870893"/>
            <a:ext cx="927563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827584" y="3573016"/>
            <a:ext cx="7870899" cy="7200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32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Работа с картой походов Е. Пугачева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679103"/>
            <a:ext cx="6048672" cy="5089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027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Работа с иллюстрацией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3" t="4004" b="12344"/>
          <a:stretch/>
        </p:blipFill>
        <p:spPr bwMode="auto">
          <a:xfrm>
            <a:off x="0" y="0"/>
            <a:ext cx="9144000" cy="6801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812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ВЕРЮ-НЕ ВЕРЮ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1844824"/>
            <a:ext cx="55446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Bahnschrift SemiBold" pitchFamily="34" charset="0"/>
              </a:rPr>
              <a:t>Он </a:t>
            </a:r>
            <a:r>
              <a:rPr lang="ru-RU" sz="4000" b="1" dirty="0">
                <a:latin typeface="Bahnschrift SemiBold" pitchFamily="34" charset="0"/>
              </a:rPr>
              <a:t>происходил из казацкого рода и поступил на службу в 17 лет, чтобы заменить отца, которого без замены не хотели отпускать на пенсию</a:t>
            </a:r>
          </a:p>
        </p:txBody>
      </p:sp>
      <p:pic>
        <p:nvPicPr>
          <p:cNvPr id="6147" name="Picture 3" descr="C:\Users\Серёга\Downloads\pngwing.com - 2025-01-29T214420.0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574795"/>
            <a:ext cx="4464496" cy="51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99268" y="2497976"/>
            <a:ext cx="488948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cap="none" spc="0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" pitchFamily="34" charset="0"/>
              </a:rPr>
              <a:t>ВЕРНО</a:t>
            </a:r>
            <a:endParaRPr lang="ru-RU" sz="115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507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620688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Bahnschrift SemiBold" pitchFamily="34" charset="0"/>
              </a:rPr>
              <a:t>ВЕРЮ-НЕ ВЕРЮ</a:t>
            </a:r>
          </a:p>
          <a:p>
            <a:endParaRPr lang="ru-RU" sz="2800" b="1" dirty="0">
              <a:latin typeface="Bahnschrift SemiBold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48" b="27114"/>
          <a:stretch/>
        </p:blipFill>
        <p:spPr>
          <a:xfrm>
            <a:off x="520112" y="116632"/>
            <a:ext cx="8103776" cy="73152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89533" y="947266"/>
            <a:ext cx="8108950" cy="73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Серёга\Downloads\pngwing.com - 2025-01-29T214420.04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574795"/>
            <a:ext cx="4464496" cy="51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35896" y="1679103"/>
            <a:ext cx="47937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Bahnschrift SemiBold" pitchFamily="34" charset="0"/>
              </a:rPr>
              <a:t>В </a:t>
            </a:r>
            <a:r>
              <a:rPr lang="ru-RU" sz="3600" b="1" dirty="0">
                <a:latin typeface="Bahnschrift SemiBold" pitchFamily="34" charset="0"/>
              </a:rPr>
              <a:t>1986 году были найдены сокровища, которые Емельян Пугачев успел сохранить в тайне и спрятать </a:t>
            </a:r>
            <a:endParaRPr lang="ru-RU" sz="3600" b="1" dirty="0" smtClean="0">
              <a:latin typeface="Bahnschrift SemiBold" pitchFamily="34" charset="0"/>
            </a:endParaRPr>
          </a:p>
          <a:p>
            <a:r>
              <a:rPr lang="ru-RU" sz="3600" b="1" dirty="0" smtClean="0">
                <a:latin typeface="Bahnschrift SemiBold" pitchFamily="34" charset="0"/>
              </a:rPr>
              <a:t>недалеко </a:t>
            </a:r>
            <a:r>
              <a:rPr lang="ru-RU" sz="3600" b="1" dirty="0">
                <a:latin typeface="Bahnschrift SemiBold" pitchFamily="34" charset="0"/>
              </a:rPr>
              <a:t>от Оренбурга.</a:t>
            </a:r>
          </a:p>
        </p:txBody>
      </p:sp>
      <p:pic>
        <p:nvPicPr>
          <p:cNvPr id="7170" name="Picture 2" descr="C:\Users\Серёга\Downloads\pngwing.com - 2025-01-29T215025.17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23775"/>
            <a:ext cx="2942620" cy="284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00384" y="2564904"/>
            <a:ext cx="454323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1500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  <a:latin typeface="Bahnschrift SemiBold" pitchFamily="34" charset="0"/>
              </a:rPr>
              <a:t>ЛОЖЬ</a:t>
            </a:r>
            <a:endParaRPr lang="ru-RU" sz="11500" b="1" cap="none" spc="0" dirty="0">
              <a:ln w="17780" cmpd="sng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ysClr val="windowText" lastClr="000000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63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203</Words>
  <Application>Microsoft Office PowerPoint</Application>
  <PresentationFormat>Экран (4:3)</PresentationFormat>
  <Paragraphs>38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Серёга</cp:lastModifiedBy>
  <cp:revision>13</cp:revision>
  <dcterms:created xsi:type="dcterms:W3CDTF">2025-01-29T14:54:10Z</dcterms:created>
  <dcterms:modified xsi:type="dcterms:W3CDTF">2025-01-29T17:16:43Z</dcterms:modified>
</cp:coreProperties>
</file>