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95" r:id="rId4"/>
    <p:sldId id="283" r:id="rId5"/>
    <p:sldId id="300" r:id="rId6"/>
    <p:sldId id="303" r:id="rId7"/>
    <p:sldId id="306" r:id="rId8"/>
    <p:sldId id="262" r:id="rId9"/>
    <p:sldId id="308" r:id="rId10"/>
    <p:sldId id="278" r:id="rId11"/>
    <p:sldId id="28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372"/>
    <a:srgbClr val="0039A2"/>
    <a:srgbClr val="7C9BAD"/>
    <a:srgbClr val="A28877"/>
    <a:srgbClr val="006CCD"/>
    <a:srgbClr val="00B7EB"/>
    <a:srgbClr val="7695A7"/>
    <a:srgbClr val="6B5749"/>
    <a:srgbClr val="B45608"/>
    <a:srgbClr val="C96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CEA9-D9C5-41B3-BF55-CB27AB853E42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07F6-E6A3-4DBB-ADAD-CF9B58187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0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00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6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3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27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3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73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8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33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4990-223B-4D62-B1AC-3A6A7C818B0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3D52-33B3-4DDE-8DC7-2B85E3D69B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4990-223B-4D62-B1AC-3A6A7C818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3D52-33B3-4DDE-8DC7-2B85E3D69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C95AB-8277-4C37-BAB8-16F2BE76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198581"/>
            <a:ext cx="11211338" cy="4040050"/>
          </a:xfrm>
        </p:spPr>
        <p:txBody>
          <a:bodyPr>
            <a:normAutofit fontScale="90000"/>
          </a:bodyPr>
          <a:lstStyle/>
          <a:p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53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49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49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sz="49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br>
              <a:rPr lang="ru-RU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</a:rPr>
            </a:br>
            <a:endParaRPr lang="ru-RU" b="1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0CC580-9800-42A7-8CFE-41A2F96E4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525" y="5261353"/>
            <a:ext cx="878378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2800" b="1" i="1" dirty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ADB1C0-3B34-4628-A883-4132E9268EBE}"/>
              </a:ext>
            </a:extLst>
          </p:cNvPr>
          <p:cNvSpPr/>
          <p:nvPr/>
        </p:nvSpPr>
        <p:spPr>
          <a:xfrm>
            <a:off x="2875344" y="1423475"/>
            <a:ext cx="7244631" cy="640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4000" b="1" dirty="0">
              <a:ln w="10160">
                <a:solidFill>
                  <a:srgbClr val="A28877"/>
                </a:solidFill>
                <a:prstDash val="solid"/>
              </a:ln>
              <a:solidFill>
                <a:srgbClr val="9D837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5BA770-A03E-4468-ADA7-0C055AB985BD}"/>
              </a:ext>
            </a:extLst>
          </p:cNvPr>
          <p:cNvSpPr/>
          <p:nvPr/>
        </p:nvSpPr>
        <p:spPr>
          <a:xfrm>
            <a:off x="1991544" y="1196752"/>
            <a:ext cx="9314210" cy="1502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54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ru-RU" sz="54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endParaRPr lang="ru-RU" sz="54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/>
            <a:r>
              <a:rPr lang="ru-RU" sz="4800" b="1" i="1" dirty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rPr>
              <a:t>«Функциональная грамотность учителя – основа развития функциональной грамотности ученика»</a:t>
            </a:r>
            <a:endParaRPr lang="ru-RU" sz="48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895838-D7ED-45A7-8897-E62ACA651ECA}"/>
              </a:ext>
            </a:extLst>
          </p:cNvPr>
          <p:cNvSpPr/>
          <p:nvPr/>
        </p:nvSpPr>
        <p:spPr>
          <a:xfrm>
            <a:off x="2175948" y="2689758"/>
            <a:ext cx="8778570" cy="66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489DB3-7F38-4CF2-8E40-28A14BBC18EC}"/>
              </a:ext>
            </a:extLst>
          </p:cNvPr>
          <p:cNvSpPr/>
          <p:nvPr/>
        </p:nvSpPr>
        <p:spPr>
          <a:xfrm>
            <a:off x="3413398" y="3386606"/>
            <a:ext cx="6168525" cy="66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3600" b="1" i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D1E187-0765-427D-8179-631B0DBFA65A}"/>
              </a:ext>
            </a:extLst>
          </p:cNvPr>
          <p:cNvSpPr/>
          <p:nvPr/>
        </p:nvSpPr>
        <p:spPr>
          <a:xfrm>
            <a:off x="1199456" y="4083454"/>
            <a:ext cx="10657184" cy="1085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400" b="1" i="1" dirty="0">
              <a:ln w="1016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C43587-FCC6-4B38-8471-6E3CB8352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4471684"/>
            <a:ext cx="2267527" cy="2267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FB0D52-0BF1-4B63-A08D-52CF6788B1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6947" y1="57023" x2="2316" y2="99666"/>
                        <a14:foregroundMark x1="49053" y1="53512" x2="49053" y2="53512"/>
                        <a14:foregroundMark x1="47158" y1="51672" x2="47158" y2="51672"/>
                        <a14:foregroundMark x1="49053" y1="51672" x2="49053" y2="51672"/>
                        <a14:backgroundMark x1="33263" y1="27258" x2="34105" y2="29766"/>
                        <a14:backgroundMark x1="29263" y1="34448" x2="29474" y2="37124"/>
                        <a14:backgroundMark x1="25895" y1="35619" x2="25895" y2="39799"/>
                        <a14:backgroundMark x1="24632" y1="48161" x2="25263" y2="49164"/>
                        <a14:backgroundMark x1="25684" y1="54515" x2="25263" y2="55351"/>
                        <a14:backgroundMark x1="25895" y1="51672" x2="25895" y2="51672"/>
                        <a14:backgroundMark x1="38526" y1="54181" x2="41474" y2="54181"/>
                        <a14:backgroundMark x1="51579" y1="48662" x2="53895" y2="46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659" flipH="1">
            <a:off x="135115" y="3624883"/>
            <a:ext cx="1533962" cy="1931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Управляющая кнопка: &quot;Получить сведения&quot;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59B7D5-41CB-4E73-8C28-DF4DFBC1E81B}"/>
              </a:ext>
            </a:extLst>
          </p:cNvPr>
          <p:cNvSpPr/>
          <p:nvPr/>
        </p:nvSpPr>
        <p:spPr>
          <a:xfrm flipH="1">
            <a:off x="159276" y="6309320"/>
            <a:ext cx="464116" cy="473238"/>
          </a:xfrm>
          <a:prstGeom prst="actionButtonInformation">
            <a:avLst/>
          </a:prstGeom>
          <a:solidFill>
            <a:srgbClr val="A28877"/>
          </a:solid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6000">
        <p14:flip dir="r"/>
      </p:transition>
    </mc:Choice>
    <mc:Fallback xmlns="">
      <p:transition spd="slow" advClick="0" advTm="4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ovanni_Marradi_-_Caruso(playmus.c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20599 -0.511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99 -0.51157 C 0.21133 -0.53055 0.21888 -0.54861 0.23346 -0.54861 C 0.25013 -0.54861 0.2556 -0.53055 0.2612 -0.51157 C 0.26862 -0.49051 0.27422 -0.46967 0.29271 -0.46967 C 0.30937 -0.46967 0.31497 -0.49051 0.32226 -0.51157 C 0.32591 -0.53055 0.33346 -0.54861 0.35 -0.54861 C 0.36484 -0.54861 0.37226 -0.53055 0.37773 -0.51157 C 0.3832 -0.49051 0.39075 -0.46967 0.40729 -0.46967 C 0.42396 -0.46967 0.43711 -0.51157 0.43711 -0.51134 C 0.44245 -0.53055 0.44805 -0.54861 0.46458 -0.54861 C 0.48125 -0.54861 0.48672 -0.53055 0.49232 -0.51157 C 0.49974 -0.49051 0.50534 -0.46967 0.52383 -0.46967 C 0.54049 -0.46967 0.54609 -0.49051 0.55156 -0.51157 C 0.55898 -0.53055 0.56458 -0.54861 0.58112 -0.54861 C 0.59596 -0.54861 0.60338 -0.53055 0.60885 -0.51157 C 0.61432 -0.49051 0.62187 -0.46967 0.63841 -0.46967 C 0.65508 -0.46967 0.66068 -0.49051 0.66823 -0.51157 " pathEditMode="relative" rAng="0" ptsTypes="AAAAAAAAAAAAAAA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1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65 -0.51157 L 0.07565 -0.430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5 -0.43032 C 0.08333 -0.4493 0.09388 -0.46736 0.11458 -0.46736 C 0.13789 -0.46736 0.1457 -0.4493 0.15351 -0.43032 C 0.16406 -0.40926 0.17174 -0.38842 0.19792 -0.38842 C 0.22122 -0.38842 0.22903 -0.40926 0.23958 -0.43032 C 0.24466 -0.4493 0.25508 -0.46736 0.27851 -0.46736 C 0.29922 -0.46736 0.30963 -0.4493 0.31745 -0.43032 C 0.32526 -0.40926 0.33581 -0.38842 0.35911 -0.38842 C 0.38255 -0.38842 0.40078 -0.43032 0.40078 -0.43009 C 0.40859 -0.4493 0.4164 -0.46736 0.43971 -0.46736 C 0.46315 -0.46736 0.47096 -0.4493 0.47864 -0.43032 C 0.48919 -0.40926 0.497 -0.38842 0.52305 -0.38842 C 0.54648 -0.38842 0.5543 -0.40926 0.56198 -0.43032 C 0.57252 -0.4493 0.58034 -0.46736 0.60364 -0.46736 C 0.62435 -0.46736 0.63489 -0.4493 0.64271 -0.43032 C 0.65039 -0.40926 0.66094 -0.38842 0.68437 -0.38842 C 0.70768 -0.38842 0.71549 -0.40926 0.72604 -0.43032 " pathEditMode="relative" rAng="0" ptsTypes="AAAAAAAAAAAAAAAAA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13" y="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604 -0.43032 L 0.06458 -0.313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4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31342 C 0.07252 -0.3324 0.0832 -0.35046 0.1043 -0.35046 C 0.12812 -0.35046 0.13607 -0.3324 0.14401 -0.31342 C 0.15469 -0.29236 0.16263 -0.27152 0.18932 -0.27152 C 0.21315 -0.27152 0.22109 -0.29236 0.23177 -0.31342 C 0.23698 -0.3324 0.24765 -0.35046 0.27161 -0.35046 C 0.29271 -0.35046 0.30338 -0.3324 0.31133 -0.31342 C 0.31927 -0.29236 0.32995 -0.27152 0.35377 -0.27152 C 0.37773 -0.27152 0.39635 -0.31342 0.39635 -0.31319 C 0.4043 -0.3324 0.41224 -0.35046 0.43607 -0.35046 C 0.45989 -0.35046 0.46797 -0.3324 0.47591 -0.31342 C 0.48659 -0.29236 0.49453 -0.27152 0.52109 -0.27152 C 0.54505 -0.27152 0.55299 -0.29236 0.56094 -0.31342 C 0.57161 -0.3324 0.57956 -0.35046 0.60338 -0.35046 C 0.62448 -0.35046 0.63515 -0.3324 0.6431 -0.31342 C 0.65117 -0.29236 0.66185 -0.27152 0.68568 -0.27152 C 0.7095 -0.27152 0.71745 -0.29236 0.72825 -0.31342 " pathEditMode="relative" rAng="0" ptsTypes="AAAAAAAAAAAAAAAAA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4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825 -0.31342 L 0.16185 -0.224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2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4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85 -0.22453 C 0.16732 -0.24352 0.17487 -0.26157 0.18971 -0.26157 C 0.20664 -0.26157 0.21211 -0.24352 0.21784 -0.22453 C 0.22526 -0.20347 0.23086 -0.18264 0.24974 -0.18264 C 0.2664 -0.18264 0.27213 -0.20347 0.27956 -0.22453 C 0.28333 -0.24352 0.29075 -0.26157 0.30755 -0.26157 C 0.32239 -0.26157 0.32995 -0.24352 0.33555 -0.22453 C 0.34114 -0.20347 0.34883 -0.18264 0.36549 -0.18264 C 0.38242 -0.18264 0.39557 -0.22453 0.39557 -0.2243 C 0.40117 -0.24352 0.40677 -0.26157 0.42357 -0.26157 C 0.44036 -0.26157 0.44596 -0.24352 0.45143 -0.22453 C 0.45911 -0.20347 0.46458 -0.18264 0.48346 -0.18264 C 0.50026 -0.18264 0.50586 -0.20347 0.51146 -0.22453 C 0.51888 -0.24352 0.52461 -0.26157 0.54127 -0.26157 C 0.55625 -0.26157 0.56367 -0.24352 0.5694 -0.22453 C 0.57487 -0.20347 0.58255 -0.18264 0.59935 -0.18264 C 0.61614 -0.18264 0.62174 -0.20347 0.62943 -0.22453 " pathEditMode="relative" rAng="0" ptsTypes="AAAAAAAAAAAAAAA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4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43 -0.22453 L 0.07565 -0.131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5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4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4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5 -0.13125 L 1.66667E-6 -2.9629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400"/>
                            </p:stCondLst>
                            <p:childTnLst>
                              <p:par>
                                <p:cTn id="64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5600" y="908720"/>
            <a:ext cx="7848872" cy="4893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>
                <a:ln w="18000">
                  <a:solidFill>
                    <a:srgbClr val="0039A2"/>
                  </a:solidFill>
                  <a:prstDash val="solid"/>
                  <a:miter lim="800000"/>
                </a:ln>
                <a:solidFill>
                  <a:srgbClr val="0039A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"…Исследовательский метод, постановка проблемы, умение сформулировать гипотезу, отстаивание её истины и защита своего решения перед коллективом всего класса!"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3807" y="620688"/>
            <a:ext cx="8384385" cy="158417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000">
                  <a:solidFill>
                    <a:srgbClr val="B45608"/>
                  </a:solidFill>
                  <a:prstDash val="solid"/>
                  <a:miter lim="800000"/>
                </a:ln>
                <a:solidFill>
                  <a:srgbClr val="B4560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Стрелка: штриховая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2FA7E77-1C0E-44BE-B8F3-681EADE9559A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штриховая вправо 4">
            <a:hlinkClick r:id="rId4" action="ppaction://hlinksldjump"/>
            <a:extLst>
              <a:ext uri="{FF2B5EF4-FFF2-40B4-BE49-F238E27FC236}">
                <a16:creationId xmlns:a16="http://schemas.microsoft.com/office/drawing/2014/main" id="{5D0BAD0A-2AEC-45C3-BD33-55D9DB546BD7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12F7A2-8922-45AE-BE19-AF13BC374DF0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A28877"/>
          </a:solidFill>
          <a:ln w="63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5640" y="-99392"/>
            <a:ext cx="7488832" cy="5112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ln w="18000">
                  <a:solidFill>
                    <a:srgbClr val="0039A2"/>
                  </a:solidFill>
                  <a:prstDash val="solid"/>
                  <a:miter lim="800000"/>
                </a:ln>
                <a:solidFill>
                  <a:srgbClr val="0039A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Чему должны обучать в школе? </a:t>
            </a:r>
            <a:endParaRPr lang="ru-RU" sz="5400" b="1" dirty="0">
              <a:ln w="18000">
                <a:solidFill>
                  <a:srgbClr val="0039A2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3807" y="620688"/>
            <a:ext cx="8384385" cy="158417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000">
                  <a:solidFill>
                    <a:srgbClr val="B45608"/>
                  </a:solidFill>
                  <a:prstDash val="solid"/>
                  <a:miter lim="800000"/>
                </a:ln>
                <a:solidFill>
                  <a:srgbClr val="B4560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Стрелка: штриховая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2FA7E77-1C0E-44BE-B8F3-681EADE9559A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: штриховая вправо 4">
            <a:hlinkClick r:id="rId4" action="ppaction://hlinksldjump"/>
            <a:extLst>
              <a:ext uri="{FF2B5EF4-FFF2-40B4-BE49-F238E27FC236}">
                <a16:creationId xmlns:a16="http://schemas.microsoft.com/office/drawing/2014/main" id="{5D0BAD0A-2AEC-45C3-BD33-55D9DB546BD7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12F7A2-8922-45AE-BE19-AF13BC374DF0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A28877"/>
          </a:solidFill>
          <a:ln w="63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29000"/>
            <a:ext cx="4048176" cy="33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7608" y="260648"/>
            <a:ext cx="7776864" cy="5541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ln w="18000">
                  <a:solidFill>
                    <a:srgbClr val="0039A2"/>
                  </a:solidFill>
                  <a:prstDash val="solid"/>
                  <a:miter lim="800000"/>
                </a:ln>
                <a:solidFill>
                  <a:srgbClr val="0039A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algn="ctr"/>
            <a:endParaRPr lang="ru-RU" sz="3200" b="1" i="1" dirty="0">
              <a:ln w="18000">
                <a:solidFill>
                  <a:srgbClr val="0039A2"/>
                </a:solidFill>
                <a:prstDash val="solid"/>
                <a:miter lim="800000"/>
              </a:ln>
              <a:solidFill>
                <a:srgbClr val="0039A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n w="18000">
                <a:solidFill>
                  <a:srgbClr val="0039A2"/>
                </a:solidFill>
                <a:prstDash val="solid"/>
                <a:miter lim="800000"/>
              </a:ln>
              <a:solidFill>
                <a:srgbClr val="0039A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 w="18000">
                <a:solidFill>
                  <a:srgbClr val="0039A2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3807" y="620688"/>
            <a:ext cx="8384385" cy="158417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000">
                  <a:solidFill>
                    <a:srgbClr val="B45608"/>
                  </a:solidFill>
                  <a:prstDash val="solid"/>
                  <a:miter lim="800000"/>
                </a:ln>
                <a:solidFill>
                  <a:srgbClr val="B4560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Стрелка: штриховая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2FA7E77-1C0E-44BE-B8F3-681EADE9559A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: штриховая вправо 4">
            <a:hlinkClick r:id="rId4" action="ppaction://hlinksldjump"/>
            <a:extLst>
              <a:ext uri="{FF2B5EF4-FFF2-40B4-BE49-F238E27FC236}">
                <a16:creationId xmlns:a16="http://schemas.microsoft.com/office/drawing/2014/main" id="{5D0BAD0A-2AEC-45C3-BD33-55D9DB546BD7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12F7A2-8922-45AE-BE19-AF13BC374DF0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A28877"/>
          </a:solidFill>
          <a:ln w="63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869519"/>
            <a:ext cx="5194300" cy="59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67608" y="260648"/>
            <a:ext cx="7776864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ln w="18000">
                  <a:solidFill>
                    <a:srgbClr val="0039A2"/>
                  </a:solidFill>
                  <a:prstDash val="solid"/>
                  <a:miter lim="800000"/>
                </a:ln>
                <a:solidFill>
                  <a:srgbClr val="0039A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педагога</a:t>
            </a:r>
            <a:endParaRPr lang="ru-RU" sz="6600" b="1" dirty="0">
              <a:ln w="18000">
                <a:solidFill>
                  <a:srgbClr val="0039A2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3807" y="620688"/>
            <a:ext cx="8384385" cy="158417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8000">
                  <a:solidFill>
                    <a:srgbClr val="B45608"/>
                  </a:solidFill>
                  <a:prstDash val="solid"/>
                  <a:miter lim="800000"/>
                </a:ln>
                <a:solidFill>
                  <a:srgbClr val="B4560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4" name="Стрелка: штриховая вправо 3">
            <a:hlinkClick r:id="rId3" action="ppaction://hlinksldjump"/>
            <a:extLst>
              <a:ext uri="{FF2B5EF4-FFF2-40B4-BE49-F238E27FC236}">
                <a16:creationId xmlns:a16="http://schemas.microsoft.com/office/drawing/2014/main" id="{A2FA7E77-1C0E-44BE-B8F3-681EADE9559A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: штриховая вправо 4">
            <a:hlinkClick r:id="rId4" action="ppaction://hlinksldjump"/>
            <a:extLst>
              <a:ext uri="{FF2B5EF4-FFF2-40B4-BE49-F238E27FC236}">
                <a16:creationId xmlns:a16="http://schemas.microsoft.com/office/drawing/2014/main" id="{5D0BAD0A-2AEC-45C3-BD33-55D9DB546BD7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A28877"/>
          </a:solidFill>
          <a:ln>
            <a:solidFill>
              <a:srgbClr val="6B574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12F7A2-8922-45AE-BE19-AF13BC374DF0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A28877"/>
          </a:solidFill>
          <a:ln w="63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437112"/>
            <a:ext cx="2401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1576" y="1772816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1523999" y="332656"/>
            <a:ext cx="10006057" cy="5040560"/>
          </a:xfrm>
          <a:prstGeom prst="cube">
            <a:avLst>
              <a:gd name="adj" fmla="val 633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читательская грамотность </a:t>
            </a:r>
          </a:p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математическая грамотность</a:t>
            </a:r>
          </a:p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естественно-научная грамотность </a:t>
            </a:r>
          </a:p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финансовая грамотность </a:t>
            </a:r>
          </a:p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глобальные компетенции </a:t>
            </a:r>
          </a:p>
          <a:p>
            <a:pPr algn="ctr"/>
            <a:r>
              <a:rPr lang="ru-RU" sz="4000" b="1" dirty="0">
                <a:ln w="18000">
                  <a:solidFill>
                    <a:srgbClr val="C96009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nstantia" pitchFamily="18" charset="0"/>
              </a:rPr>
              <a:t>• креативное мышление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1576" y="1700808"/>
            <a:ext cx="381642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Стрелка: штриховая вправо 7">
            <a:hlinkClick r:id="" action="ppaction://noaction"/>
            <a:extLst>
              <a:ext uri="{FF2B5EF4-FFF2-40B4-BE49-F238E27FC236}">
                <a16:creationId xmlns:a16="http://schemas.microsoft.com/office/drawing/2014/main" id="{B537D0EC-F22F-449C-A8D8-DFC7B2C49A74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7695A7"/>
          </a:solidFill>
          <a:ln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>
            <a:hlinkClick r:id="rId4" action="ppaction://hlinksldjump"/>
            <a:extLst>
              <a:ext uri="{FF2B5EF4-FFF2-40B4-BE49-F238E27FC236}">
                <a16:creationId xmlns:a16="http://schemas.microsoft.com/office/drawing/2014/main" id="{1C8EAFC3-ACAE-45A6-919C-922AFAFECD64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7695A7"/>
          </a:solidFill>
          <a:ln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E10949D-AA74-4D1D-A0DD-40A6B2D7B7EF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7C9BAD"/>
          </a:solidFill>
          <a:ln w="6350"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7 2.22222E-6 L -0.42227 0.010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5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4" grpId="0" animBg="1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>
          <a:xfrm>
            <a:off x="119336" y="-99392"/>
            <a:ext cx="12072664" cy="7056784"/>
            <a:chOff x="0" y="0"/>
            <a:chExt cx="6637281" cy="4872076"/>
          </a:xfrm>
        </p:grpSpPr>
        <p:pic>
          <p:nvPicPr>
            <p:cNvPr id="3" name="Image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9251" y="2381249"/>
              <a:ext cx="2718030" cy="2490827"/>
            </a:xfrm>
            <a:prstGeom prst="rect">
              <a:avLst/>
            </a:prstGeom>
          </p:spPr>
        </p:pic>
        <p:pic>
          <p:nvPicPr>
            <p:cNvPr id="4" name="Image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637281" cy="2381249"/>
            </a:xfrm>
            <a:prstGeom prst="rect">
              <a:avLst/>
            </a:prstGeom>
          </p:spPr>
        </p:pic>
      </p:grpSp>
      <p:pic>
        <p:nvPicPr>
          <p:cNvPr id="5" name="Image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49643"/>
            <a:ext cx="7176120" cy="35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1585" y="128829"/>
            <a:ext cx="871296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«</a:t>
            </a:r>
            <a:r>
              <a:rPr lang="ru-RU" sz="32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Times New Roman" pitchFamily="18" charset="0"/>
                <a:cs typeface="Times New Roman" pitchFamily="18" charset="0"/>
              </a:rPr>
              <a:t>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душах и сердцах своих коллег»                               (Ш. </a:t>
            </a:r>
            <a:r>
              <a:rPr lang="ru-RU" sz="3200" b="1" i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3200" b="1" i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ndara Light" panose="020E0502030303020204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200" i="1" dirty="0">
              <a:latin typeface="Candara Light" panose="020E0502030303020204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Стрелка: штриховая вправо 4">
            <a:hlinkClick r:id="" action="ppaction://noaction"/>
            <a:extLst>
              <a:ext uri="{FF2B5EF4-FFF2-40B4-BE49-F238E27FC236}">
                <a16:creationId xmlns:a16="http://schemas.microsoft.com/office/drawing/2014/main" id="{DBA4CD66-6EA8-49B3-81CF-44B7E67687DE}"/>
              </a:ext>
            </a:extLst>
          </p:cNvPr>
          <p:cNvSpPr/>
          <p:nvPr/>
        </p:nvSpPr>
        <p:spPr>
          <a:xfrm>
            <a:off x="11530057" y="6449902"/>
            <a:ext cx="504056" cy="332656"/>
          </a:xfrm>
          <a:prstGeom prst="stripedRightArrow">
            <a:avLst/>
          </a:prstGeom>
          <a:solidFill>
            <a:srgbClr val="7695A7"/>
          </a:solidFill>
          <a:ln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штриховая вправо 5">
            <a:hlinkClick r:id="" action="ppaction://noaction"/>
            <a:extLst>
              <a:ext uri="{FF2B5EF4-FFF2-40B4-BE49-F238E27FC236}">
                <a16:creationId xmlns:a16="http://schemas.microsoft.com/office/drawing/2014/main" id="{14C62CB7-FF74-4669-826D-2C9153D57497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7695A7"/>
          </a:solidFill>
          <a:ln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86846CB-1188-4641-BEC7-78B66650D432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7C9BAD"/>
          </a:solidFill>
          <a:ln w="6350"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59f65cb6d9815.gif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2567609" y="404664"/>
            <a:ext cx="8408819" cy="8640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http://www.velvet.by/files/userfiles/4467/hand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24647"/>
          <a:stretch>
            <a:fillRect/>
          </a:stretch>
        </p:blipFill>
        <p:spPr bwMode="auto">
          <a:xfrm>
            <a:off x="4007768" y="1484784"/>
            <a:ext cx="6715734" cy="33123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Сердце 7"/>
          <p:cNvSpPr/>
          <p:nvPr/>
        </p:nvSpPr>
        <p:spPr>
          <a:xfrm rot="21211644">
            <a:off x="5519448" y="1444282"/>
            <a:ext cx="2754105" cy="2702195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Всё </a:t>
            </a:r>
          </a:p>
          <a:p>
            <a:pPr algn="ctr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в твоих руках!</a:t>
            </a:r>
          </a:p>
        </p:txBody>
      </p:sp>
      <p:sp>
        <p:nvSpPr>
          <p:cNvPr id="10" name="Стрелка: штриховая вправо 9">
            <a:hlinkClick r:id="" action="ppaction://noaction"/>
            <a:extLst>
              <a:ext uri="{FF2B5EF4-FFF2-40B4-BE49-F238E27FC236}">
                <a16:creationId xmlns:a16="http://schemas.microsoft.com/office/drawing/2014/main" id="{0ADD101B-30F5-4AB1-B5B0-915ED4B2C8A3}"/>
              </a:ext>
            </a:extLst>
          </p:cNvPr>
          <p:cNvSpPr/>
          <p:nvPr/>
        </p:nvSpPr>
        <p:spPr>
          <a:xfrm flipH="1">
            <a:off x="159276" y="6449902"/>
            <a:ext cx="504056" cy="332656"/>
          </a:xfrm>
          <a:prstGeom prst="stripedRightArrow">
            <a:avLst/>
          </a:prstGeom>
          <a:solidFill>
            <a:srgbClr val="7695A7"/>
          </a:solidFill>
          <a:ln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умножения 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088FB8A-F043-4948-8179-60CD965A22D9}"/>
              </a:ext>
            </a:extLst>
          </p:cNvPr>
          <p:cNvSpPr/>
          <p:nvPr/>
        </p:nvSpPr>
        <p:spPr>
          <a:xfrm>
            <a:off x="139306" y="116632"/>
            <a:ext cx="288032" cy="288032"/>
          </a:xfrm>
          <a:prstGeom prst="mathMultiply">
            <a:avLst/>
          </a:prstGeom>
          <a:solidFill>
            <a:srgbClr val="7C9BAD"/>
          </a:solidFill>
          <a:ln w="6350">
            <a:solidFill>
              <a:srgbClr val="0039A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ovanni_Marradi_-_Caruso(playmus.c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129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Candara Light</vt:lpstr>
      <vt:lpstr>Constantia</vt:lpstr>
      <vt:lpstr>Franklin Gothic Book</vt:lpstr>
      <vt:lpstr>Segoe Print</vt:lpstr>
      <vt:lpstr>Times New Roman</vt:lpstr>
      <vt:lpstr>Тема Office</vt:lpstr>
      <vt:lpstr>1_Тема Office</vt:lpstr>
      <vt:lpstr>3_Тема Office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СЛОВАМИ С НЕПРОВЕРЯЕМЫМИ ОРФОГРАММАМИ  В НАЧАЛЬНЫХ КЛАССАХ  1-2 КЛАСС</dc:title>
  <dc:creator>Lenovo</dc:creator>
  <cp:lastModifiedBy>User</cp:lastModifiedBy>
  <cp:revision>106</cp:revision>
  <dcterms:created xsi:type="dcterms:W3CDTF">2017-10-28T16:49:23Z</dcterms:created>
  <dcterms:modified xsi:type="dcterms:W3CDTF">2025-02-19T10:53:17Z</dcterms:modified>
</cp:coreProperties>
</file>