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73" r:id="rId8"/>
    <p:sldId id="265" r:id="rId9"/>
    <p:sldId id="266" r:id="rId10"/>
    <p:sldId id="276" r:id="rId11"/>
    <p:sldId id="263" r:id="rId12"/>
    <p:sldId id="286" r:id="rId13"/>
  </p:sldIdLst>
  <p:sldSz cx="14630400" cy="8229600"/>
  <p:notesSz cx="8229600" cy="14630400"/>
  <p:embeddedFontLst>
    <p:embeddedFont>
      <p:font typeface="Crimson Pro Semi Bold" panose="020B0604020202020204" charset="0"/>
      <p:regular r:id="rId15"/>
    </p:embeddedFont>
    <p:embeddedFont>
      <p:font typeface="Heebo" panose="020B0604020202020204" charset="-79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ource Serif Pro Bold" panose="020B0604020202020204" charset="0"/>
      <p:bold r:id="rId22"/>
    </p:embeddedFont>
    <p:embeddedFont>
      <p:font typeface="Platypi Medium" panose="020B0604020202020204" charset="0"/>
      <p:regular r:id="rId23"/>
    </p:embeddedFont>
    <p:embeddedFont>
      <p:font typeface="Source Serif Pro" panose="020B060402020202020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1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99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B24468F-6682-48AA-B5F4-BEF8E7F9833C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1204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Современные игровые технологии обучения английскому языку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77703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Игровые технологии обучения английскому языку - это эффективный и увлекательный подход, который помогает детям освоить язык естественным образом.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58460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821561"/>
            <a:ext cx="4166664" cy="3968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by </a:t>
            </a:r>
            <a:r>
              <a:rPr lang="ru-RU" sz="2200" b="1" dirty="0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 Осипова </a:t>
            </a:r>
            <a:r>
              <a:rPr lang="en-US" sz="2200" b="1" dirty="0" err="1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Ксени</a:t>
            </a:r>
            <a:r>
              <a:rPr lang="ru-RU" sz="2200" b="1" dirty="0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я</a:t>
            </a:r>
            <a:r>
              <a:rPr lang="en-US" sz="2200" b="1" dirty="0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 О</a:t>
            </a:r>
            <a:r>
              <a:rPr lang="ru-RU" sz="2200" b="1" dirty="0" err="1">
                <a:solidFill>
                  <a:srgbClr val="504C49"/>
                </a:solidFill>
                <a:latin typeface="Source Serif Pro Bold" panose="02040803050405020204" pitchFamily="34" charset="0"/>
                <a:ea typeface="Source Serif Pro Bold" panose="02040803050405020204" pitchFamily="34" charset="-122"/>
                <a:cs typeface="Source Serif Pro Bold" panose="02040803050405020204" pitchFamily="34" charset="-120"/>
              </a:rPr>
              <a:t>леговна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850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Использование онлайн-платформ для обучения английскому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64036"/>
            <a:ext cx="130428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Современные онлайн-платформы предлагают множество интерактивных игр и упражнений для обучения английскому языку. Они позволяют ученикам учиться в своем темпе, получать мгновенную обратную связь и соревноваться с другими учениками.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334708"/>
            <a:ext cx="375058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Преимущества онлайн-игр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915853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Доступность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358051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Интерактивность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800249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Мотивация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33470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Примеры платформ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4915853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Duolingo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358051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Wordwall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800249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Puzzle English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6242447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Skyeng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695670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864525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Заключение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13465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Игровые технологии обучения английскому языку - это эффективный и увлекательный подход, который помогает детям освоить язык естественным образом, развивая ключевые компетенции и стимулируя интерес к </a:t>
            </a:r>
            <a:r>
              <a:rPr lang="en-US" sz="1750" dirty="0" err="1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изучению</a:t>
            </a: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.</a:t>
            </a:r>
            <a:r>
              <a:rPr lang="ru-RU" sz="1600" dirty="0"/>
              <a:t>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ru-RU" sz="1600" dirty="0"/>
              <a:t>Используя различные игровые приемы и онлайн платформы, учителя могут создать стимулирующую и мотивирующую среду для обучения, способствуя развитию языковых навыков и повышению мотивации учеников.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HsIu5c3DxfAR0m4WCbYSBfQmxAjeiZ5SOrwyPakdQAjduo5JLeSwyRVn94PAZuq3xev5AJ35UdsuPiAo01bzeKj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053" y="1205389"/>
            <a:ext cx="7727513" cy="551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4300"/>
              </a:lnSpc>
              <a:buNone/>
            </a:pPr>
            <a:r>
              <a:rPr lang="en-US" sz="3450" dirty="0">
                <a:solidFill>
                  <a:srgbClr val="152D47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Преимущества игровых технологий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18053" y="2220635"/>
            <a:ext cx="397312" cy="397312"/>
          </a:xfrm>
          <a:prstGeom prst="roundRect">
            <a:avLst>
              <a:gd name="adj" fmla="val 6668"/>
            </a:avLst>
          </a:prstGeom>
          <a:solidFill>
            <a:srgbClr val="F2EEEE"/>
          </a:solidFill>
        </p:spPr>
      </p:sp>
      <p:sp>
        <p:nvSpPr>
          <p:cNvPr id="5" name="Text 2"/>
          <p:cNvSpPr/>
          <p:nvPr/>
        </p:nvSpPr>
        <p:spPr>
          <a:xfrm>
            <a:off x="769382" y="2286833"/>
            <a:ext cx="94655" cy="2649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1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191935" y="2220635"/>
            <a:ext cx="3291840" cy="5517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Развитие творческих способностей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191935" y="2878217"/>
            <a:ext cx="3291840" cy="8472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Игры помогают детям стать творческими личностями, учат творчески относиться к любому делу.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660344" y="2220635"/>
            <a:ext cx="397312" cy="397312"/>
          </a:xfrm>
          <a:prstGeom prst="roundRect">
            <a:avLst>
              <a:gd name="adj" fmla="val 6668"/>
            </a:avLst>
          </a:prstGeom>
          <a:solidFill>
            <a:srgbClr val="F2EEEE"/>
          </a:solidFill>
        </p:spPr>
      </p:sp>
      <p:sp>
        <p:nvSpPr>
          <p:cNvPr id="9" name="Text 6"/>
          <p:cNvSpPr/>
          <p:nvPr/>
        </p:nvSpPr>
        <p:spPr>
          <a:xfrm>
            <a:off x="4793218" y="2286833"/>
            <a:ext cx="131445" cy="2649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2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5234226" y="2220635"/>
            <a:ext cx="3278862" cy="2758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Комфортный способ познания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234226" y="2602349"/>
            <a:ext cx="3291840" cy="1412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Игра — наиболее комфортный способ познания для ребенка. Он может безо всяких ограничений применять свою фантазию для «решения» игровых задач.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18053" y="4389596"/>
            <a:ext cx="397312" cy="397312"/>
          </a:xfrm>
          <a:prstGeom prst="roundRect">
            <a:avLst>
              <a:gd name="adj" fmla="val 6668"/>
            </a:avLst>
          </a:prstGeom>
          <a:solidFill>
            <a:srgbClr val="F2EEEE"/>
          </a:solidFill>
        </p:spPr>
      </p:sp>
      <p:sp>
        <p:nvSpPr>
          <p:cNvPr id="13" name="Text 10"/>
          <p:cNvSpPr/>
          <p:nvPr/>
        </p:nvSpPr>
        <p:spPr>
          <a:xfrm>
            <a:off x="752951" y="4455795"/>
            <a:ext cx="127516" cy="2649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3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1191935" y="4389596"/>
            <a:ext cx="3272671" cy="2758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Игротерапевтический момент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1191935" y="4771311"/>
            <a:ext cx="3291840" cy="16944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 процессе игры можно диагностировать, познать, ободрить, одобрить ребёнка. С помощью игры можно корректировать, улучшать, развивать в детях важные психологические свойства.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4660344" y="4389596"/>
            <a:ext cx="397312" cy="397312"/>
          </a:xfrm>
          <a:prstGeom prst="roundRect">
            <a:avLst>
              <a:gd name="adj" fmla="val 6668"/>
            </a:avLst>
          </a:prstGeom>
          <a:solidFill>
            <a:srgbClr val="F2EEEE"/>
          </a:solidFill>
        </p:spPr>
      </p:sp>
      <p:sp>
        <p:nvSpPr>
          <p:cNvPr id="17" name="Text 14"/>
          <p:cNvSpPr/>
          <p:nvPr/>
        </p:nvSpPr>
        <p:spPr>
          <a:xfrm>
            <a:off x="4789170" y="4455795"/>
            <a:ext cx="139660" cy="2649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4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5234226" y="4389596"/>
            <a:ext cx="3291840" cy="5517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70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Активизация мыслительной деятельности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5234226" y="5047178"/>
            <a:ext cx="3291840" cy="19769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Игра активизирует мыслительную деятельность. В процессе игры у ребенка часто возникает желание принять решение (как поступить, что сказать, как выиграть). А если ребёнок будет думать на иностранном языке?</a:t>
            </a:r>
            <a:endParaRPr lang="en-US" sz="1350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978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20518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Игровые технологии и 4Cs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4Cs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Critical thinking (критическое мышление) Communication (общение) Collaboration (сотрудничество) Creativity (творчество)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15715"/>
            <a:ext cx="317694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Реализация 4Cs в играх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396859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Представьте себе любую игру, которую вы любите проводить на своих уроках. Все четыре ведущие методические позиции прекрасно в ней реализуются.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40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543" y="3484721"/>
            <a:ext cx="10040541" cy="646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Соответствие современным методикам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3543" y="4673322"/>
            <a:ext cx="465058" cy="465058"/>
          </a:xfrm>
          <a:prstGeom prst="roundRect">
            <a:avLst>
              <a:gd name="adj" fmla="val 6668"/>
            </a:avLst>
          </a:prstGeom>
          <a:solidFill>
            <a:srgbClr val="F9F7F7"/>
          </a:solidFill>
        </p:spPr>
      </p:sp>
      <p:sp>
        <p:nvSpPr>
          <p:cNvPr id="5" name="Text 2"/>
          <p:cNvSpPr/>
          <p:nvPr/>
        </p:nvSpPr>
        <p:spPr>
          <a:xfrm>
            <a:off x="886420" y="4750832"/>
            <a:ext cx="139303" cy="31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95293" y="4673322"/>
            <a:ext cx="3076932" cy="322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Критическое мышление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95293" y="5120164"/>
            <a:ext cx="5816560" cy="6612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Игры развивают критическое мышление, побуждая детей анализировать информацию и принимать решения.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8546" y="4673322"/>
            <a:ext cx="465058" cy="465058"/>
          </a:xfrm>
          <a:prstGeom prst="roundRect">
            <a:avLst>
              <a:gd name="adj" fmla="val 6668"/>
            </a:avLst>
          </a:prstGeom>
          <a:solidFill>
            <a:srgbClr val="F9F7F7"/>
          </a:solidFill>
        </p:spPr>
      </p:sp>
      <p:sp>
        <p:nvSpPr>
          <p:cNvPr id="9" name="Text 6"/>
          <p:cNvSpPr/>
          <p:nvPr/>
        </p:nvSpPr>
        <p:spPr>
          <a:xfrm>
            <a:off x="7550825" y="4750832"/>
            <a:ext cx="200382" cy="31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090297" y="4673322"/>
            <a:ext cx="2584013" cy="322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Общение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090297" y="5120164"/>
            <a:ext cx="5816560" cy="6612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Игры создают естественную среду для общения на иностранном языке, стимулируя разговорную практику.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3543" y="6220658"/>
            <a:ext cx="465058" cy="465058"/>
          </a:xfrm>
          <a:prstGeom prst="roundRect">
            <a:avLst>
              <a:gd name="adj" fmla="val 6668"/>
            </a:avLst>
          </a:prstGeom>
          <a:solidFill>
            <a:srgbClr val="F9F7F7"/>
          </a:solidFill>
        </p:spPr>
      </p:sp>
      <p:sp>
        <p:nvSpPr>
          <p:cNvPr id="13" name="Text 10"/>
          <p:cNvSpPr/>
          <p:nvPr/>
        </p:nvSpPr>
        <p:spPr>
          <a:xfrm>
            <a:off x="859274" y="6298168"/>
            <a:ext cx="193477" cy="31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95293" y="6220658"/>
            <a:ext cx="2584013" cy="322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Сотрудничество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95293" y="6667500"/>
            <a:ext cx="5816560" cy="6612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Игры способствуют сотрудничеству, учат детей работать в команде и делиться идеями.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418546" y="6220658"/>
            <a:ext cx="465058" cy="465058"/>
          </a:xfrm>
          <a:prstGeom prst="roundRect">
            <a:avLst>
              <a:gd name="adj" fmla="val 6668"/>
            </a:avLst>
          </a:prstGeom>
          <a:solidFill>
            <a:srgbClr val="F9F7F7"/>
          </a:solidFill>
        </p:spPr>
      </p:sp>
      <p:sp>
        <p:nvSpPr>
          <p:cNvPr id="17" name="Text 14"/>
          <p:cNvSpPr/>
          <p:nvPr/>
        </p:nvSpPr>
        <p:spPr>
          <a:xfrm>
            <a:off x="7547729" y="6298168"/>
            <a:ext cx="206573" cy="310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8090297" y="6220658"/>
            <a:ext cx="2584013" cy="3228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Творчество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8090297" y="6667500"/>
            <a:ext cx="5816560" cy="6612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Игры стимулируют творческие способности, позволяя детям выражать себя и создавать что-то новое.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Реализация метапредметных требований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Игровые технологии обучения английскому языку соответствуют современным требованиям ФГОС, развивая ключевые компетенции, такие как критическое мышление, коммуникация, сотрудничество и </a:t>
            </a:r>
            <a:r>
              <a:rPr lang="en-US" sz="1750" dirty="0" err="1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творчество</a:t>
            </a:r>
            <a:r>
              <a:rPr lang="en-US" sz="17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.</a:t>
            </a:r>
            <a:endParaRPr lang="ru-RU" sz="1750" dirty="0">
              <a:solidFill>
                <a:srgbClr val="504C49"/>
              </a:solidFill>
              <a:latin typeface="Source Serif Pro" panose="02040603050405020204" pitchFamily="34" charset="0"/>
              <a:ea typeface="Source Serif Pro" panose="02040603050405020204" pitchFamily="34" charset="-122"/>
              <a:cs typeface="Source Serif Pro" panose="02040603050405020204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4 Cs –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это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универсальное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решение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этой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проблемы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т.к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именно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они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и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являются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основой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всех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метапредметных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требований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7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современных</a:t>
            </a: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ФГОС.</a:t>
            </a:r>
            <a:endParaRPr lang="en-US" sz="1750" dirty="0"/>
          </a:p>
          <a:p>
            <a:pPr marL="0" indent="0">
              <a:lnSpc>
                <a:spcPts val="2850"/>
              </a:lnSpc>
              <a:buNone/>
            </a:pPr>
            <a:endParaRPr lang="ru-RU" sz="1750" dirty="0">
              <a:solidFill>
                <a:srgbClr val="504C49"/>
              </a:solidFill>
              <a:latin typeface="Source Serif Pro" panose="02040603050405020204" pitchFamily="34" charset="0"/>
              <a:ea typeface="Source Serif Pro" panose="02040603050405020204" pitchFamily="34" charset="-122"/>
              <a:cs typeface="Source Serif Pro" panose="02040603050405020204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2950" y="915233"/>
            <a:ext cx="7247692" cy="6632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Примеры игровых приемов</a:t>
            </a:r>
            <a:endParaRPr lang="en-US" sz="41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896904"/>
            <a:ext cx="530662" cy="5306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2950" y="2639735"/>
            <a:ext cx="2653427" cy="331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Игровые кубики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742950" y="3098721"/>
            <a:ext cx="3669863" cy="10186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Использование игровых кубиков для определения действий, заданий или ответов.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187" y="1896904"/>
            <a:ext cx="530662" cy="5306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31187" y="2639735"/>
            <a:ext cx="2653427" cy="331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Карточные игры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4731187" y="3098721"/>
            <a:ext cx="3669863" cy="10186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Использование карточных игр для обучения лексике, грамматике и разговорной речи.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" y="4754166"/>
            <a:ext cx="530662" cy="5306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2950" y="5496997"/>
            <a:ext cx="2653427" cy="331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Ролевые игры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742950" y="5955983"/>
            <a:ext cx="3669863" cy="13582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Использование ролевых игр для развития коммуникативных навыков и погружения в языковую среду.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187" y="4754166"/>
            <a:ext cx="530662" cy="5306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31187" y="5496997"/>
            <a:ext cx="2653427" cy="331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 err="1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Головоломки</a:t>
            </a:r>
            <a:r>
              <a:rPr lang="ru-RU" sz="20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 и викторины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4731187" y="5955983"/>
            <a:ext cx="3669863" cy="10186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Использование головоломок для развития логического мышления и закрепления </a:t>
            </a:r>
            <a:r>
              <a:rPr lang="en-US" sz="1650" dirty="0" err="1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лексики</a:t>
            </a:r>
            <a:r>
              <a:rPr lang="en-US" sz="1650" dirty="0">
                <a:solidFill>
                  <a:srgbClr val="504C49"/>
                </a:solidFill>
                <a:latin typeface="Source Serif Pro" panose="02040603050405020204" pitchFamily="34" charset="0"/>
                <a:ea typeface="Source Serif Pro" panose="02040603050405020204" pitchFamily="34" charset="-122"/>
                <a:cs typeface="Source Serif Pro" panose="02040603050405020204" pitchFamily="34" charset="-120"/>
              </a:rPr>
              <a:t>.</a:t>
            </a:r>
            <a:endParaRPr lang="ru-RU" sz="1650" dirty="0">
              <a:solidFill>
                <a:srgbClr val="504C49"/>
              </a:solidFill>
              <a:latin typeface="Source Serif Pro" panose="02040603050405020204" pitchFamily="34" charset="0"/>
              <a:ea typeface="Source Serif Pro" panose="02040603050405020204" pitchFamily="34" charset="-122"/>
              <a:cs typeface="Source Serif Pro" panose="02040603050405020204" pitchFamily="34" charset="-120"/>
            </a:endParaRPr>
          </a:p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Викторины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для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проверки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знаний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,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закрепления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лексики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и </a:t>
            </a:r>
            <a:r>
              <a:rPr lang="en-US" sz="1650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грамматики</a:t>
            </a:r>
            <a:r>
              <a:rPr lang="en-US" sz="16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.</a:t>
            </a:r>
            <a:endParaRPr lang="en-US" sz="1650" dirty="0"/>
          </a:p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683" y="554593"/>
            <a:ext cx="8819555" cy="630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dirty="0">
                <a:solidFill>
                  <a:srgbClr val="152D47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Преимущества игровых технологий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423" y="1587818"/>
            <a:ext cx="1635800" cy="14839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5257" y="2320409"/>
            <a:ext cx="90130" cy="403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1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5029795" y="2172295"/>
            <a:ext cx="2925604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Повышение мотивации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4878586" y="3087410"/>
            <a:ext cx="8995767" cy="11430"/>
          </a:xfrm>
          <a:prstGeom prst="roundRect">
            <a:avLst>
              <a:gd name="adj" fmla="val 264599"/>
            </a:avLst>
          </a:prstGeom>
          <a:solidFill>
            <a:srgbClr val="D8D4D4"/>
          </a:solidFill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583" y="3122176"/>
            <a:ext cx="3271599" cy="148399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47755" y="3662482"/>
            <a:ext cx="125016" cy="403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2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847755" y="3484959"/>
            <a:ext cx="2520196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Развитие навыков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847755" y="3920966"/>
            <a:ext cx="7807047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Развитие коммуникативных, творческих, критических и когнитивных навыков.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5696545" y="4621768"/>
            <a:ext cx="8177808" cy="11430"/>
          </a:xfrm>
          <a:prstGeom prst="roundRect">
            <a:avLst>
              <a:gd name="adj" fmla="val 264599"/>
            </a:avLst>
          </a:prstGeom>
          <a:solidFill>
            <a:srgbClr val="D8D4D4"/>
          </a:solidFill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623" y="4656534"/>
            <a:ext cx="4907518" cy="148399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49660" y="5196840"/>
            <a:ext cx="121325" cy="403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3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6665714" y="4858107"/>
            <a:ext cx="2963347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Улучшение результатов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6665714" y="5294114"/>
            <a:ext cx="7057430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Повышение уровня владения языком, улучшение результатов обучения.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6514505" y="6156127"/>
            <a:ext cx="7359848" cy="11430"/>
          </a:xfrm>
          <a:prstGeom prst="roundRect">
            <a:avLst>
              <a:gd name="adj" fmla="val 264599"/>
            </a:avLst>
          </a:prstGeom>
          <a:solidFill>
            <a:srgbClr val="D8D4D4"/>
          </a:solidFill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64" y="6190893"/>
            <a:ext cx="6543318" cy="148399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3943826" y="6731198"/>
            <a:ext cx="132874" cy="4032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4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483554" y="6392466"/>
            <a:ext cx="4143137" cy="3150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Crimson Pro Semi Bold" panose="020B0604020202020204" pitchFamily="34" charset="0"/>
                <a:ea typeface="Crimson Pro Semi Bold" panose="020B0604020202020204" pitchFamily="34" charset="-122"/>
                <a:cs typeface="Crimson Pro Semi Bold" panose="020B0604020202020204" pitchFamily="34" charset="-120"/>
              </a:rPr>
              <a:t>Создание позитивной атмосферы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483554" y="6828473"/>
            <a:ext cx="6239589" cy="644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Создание дружелюбной и стимулирующей атмосферы в классе.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4" y="291830"/>
            <a:ext cx="13618723" cy="74902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3089"/>
            <a:ext cx="12159574" cy="79765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Произвольный</PresentationFormat>
  <Paragraphs>82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Crimson Pro Semi Bold</vt:lpstr>
      <vt:lpstr>Heebo</vt:lpstr>
      <vt:lpstr>Calibri</vt:lpstr>
      <vt:lpstr>Source Serif Pro Bold</vt:lpstr>
      <vt:lpstr>Platypi Medium</vt:lpstr>
      <vt:lpstr>Source Serif Pro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8</cp:revision>
  <dcterms:created xsi:type="dcterms:W3CDTF">2025-01-10T05:05:00Z</dcterms:created>
  <dcterms:modified xsi:type="dcterms:W3CDTF">2025-01-17T09:11:21Z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4106C3F89FD44E8593B4B1A72588067B_12</vt:lpwstr>
  </property>
  <property fmtid="{D5CDD505-2E9C-101B-9397-08002B2CF9AE}" pid="3" name="KSOProductBuildVer">
    <vt:lpwstr>1049-12.2.0.19307</vt:lpwstr>
  </property>
</Properties>
</file>